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56" r:id="rId3"/>
    <p:sldMasterId id="2147483668" r:id="rId4"/>
  </p:sldMasterIdLst>
  <p:notesMasterIdLst>
    <p:notesMasterId r:id="rId16"/>
  </p:notesMasterIdLst>
  <p:sldIdLst>
    <p:sldId id="256" r:id="rId5"/>
    <p:sldId id="1184" r:id="rId6"/>
    <p:sldId id="1182" r:id="rId7"/>
    <p:sldId id="1181" r:id="rId8"/>
    <p:sldId id="1165" r:id="rId9"/>
    <p:sldId id="259" r:id="rId10"/>
    <p:sldId id="284" r:id="rId11"/>
    <p:sldId id="290" r:id="rId12"/>
    <p:sldId id="293" r:id="rId13"/>
    <p:sldId id="258" r:id="rId14"/>
    <p:sldId id="26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150C"/>
    <a:srgbClr val="0A8356"/>
    <a:srgbClr val="C24B3B"/>
    <a:srgbClr val="3344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81" autoAdjust="0"/>
    <p:restoredTop sz="94654" autoAdjust="0"/>
  </p:normalViewPr>
  <p:slideViewPr>
    <p:cSldViewPr snapToGrid="0">
      <p:cViewPr varScale="1">
        <p:scale>
          <a:sx n="103" d="100"/>
          <a:sy n="103" d="100"/>
        </p:scale>
        <p:origin x="450"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9/21/2018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Master" Target="../slideMasters/slideMaster2.xml"/><Relationship Id="rId4"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3702320"/>
          </a:xfrm>
        </p:spPr>
        <p:txBody>
          <a:bodyPr anchor="ctr" anchorCtr="0">
            <a:normAutofit/>
          </a:bodyPr>
          <a:lstStyle>
            <a:lvl1pPr algn="ctr">
              <a:defRPr sz="6000" b="1" cap="none" baseline="0">
                <a:solidFill>
                  <a:srgbClr val="334470"/>
                </a:solidFill>
                <a:latin typeface="Candara" panose="020E0502030303020204" pitchFamily="34" charset="0"/>
              </a:defRPr>
            </a:lvl1pPr>
          </a:lstStyle>
          <a:p>
            <a:r>
              <a:rPr lang="en-US" dirty="0"/>
              <a:t>Click to edit Master title style</a:t>
            </a:r>
          </a:p>
        </p:txBody>
      </p:sp>
      <p:sp>
        <p:nvSpPr>
          <p:cNvPr id="3" name="Text Placeholder 2"/>
          <p:cNvSpPr>
            <a:spLocks noGrp="1"/>
          </p:cNvSpPr>
          <p:nvPr>
            <p:ph type="body" idx="1"/>
          </p:nvPr>
        </p:nvSpPr>
        <p:spPr>
          <a:xfrm>
            <a:off x="259615" y="6041960"/>
            <a:ext cx="3405419" cy="625553"/>
          </a:xfrm>
        </p:spPr>
        <p:txBody>
          <a:bodyPr anchor="ctr" anchorCtr="0">
            <a:normAutofit/>
          </a:bodyPr>
          <a:lstStyle>
            <a:lvl1pPr marL="0" indent="0">
              <a:buNone/>
              <a:defRPr sz="2000">
                <a:solidFill>
                  <a:schemeClr val="tx1">
                    <a:lumMod val="50000"/>
                    <a:lumOff val="50000"/>
                  </a:schemeClr>
                </a:solidFill>
                <a:latin typeface="Avenir Next Condensed Regular"/>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6" name="Picture 5">
            <a:extLst>
              <a:ext uri="{FF2B5EF4-FFF2-40B4-BE49-F238E27FC236}">
                <a16:creationId xmlns:a16="http://schemas.microsoft.com/office/drawing/2014/main" id="{F043941E-65BD-47A5-B03B-E97C6941BD3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106"/>
          <a:stretch/>
        </p:blipFill>
        <p:spPr>
          <a:xfrm>
            <a:off x="182950" y="193286"/>
            <a:ext cx="8768575" cy="1172308"/>
          </a:xfrm>
          <a:prstGeom prst="rect">
            <a:avLst/>
          </a:prstGeom>
        </p:spPr>
      </p:pic>
    </p:spTree>
    <p:extLst>
      <p:ext uri="{BB962C8B-B14F-4D97-AF65-F5344CB8AC3E}">
        <p14:creationId xmlns:p14="http://schemas.microsoft.com/office/powerpoint/2010/main" val="2126843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lvl1pPr>
              <a:defRPr>
                <a:solidFill>
                  <a:srgbClr val="334470"/>
                </a:solidFill>
              </a:defRPr>
            </a:lvl1pPr>
          </a:lstStyle>
          <a:p>
            <a:r>
              <a:rPr lang="en-US" dirty="0"/>
              <a:t>Click to edit Master title style</a:t>
            </a:r>
          </a:p>
        </p:txBody>
      </p:sp>
      <p:sp>
        <p:nvSpPr>
          <p:cNvPr id="3" name="Content Placeholder 2"/>
          <p:cNvSpPr>
            <a:spLocks noGrp="1"/>
          </p:cNvSpPr>
          <p:nvPr>
            <p:ph idx="1"/>
          </p:nvPr>
        </p:nvSpPr>
        <p:spPr>
          <a:xfrm>
            <a:off x="628650" y="1295400"/>
            <a:ext cx="7886700"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1245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D0060-F7B8-4CAE-A5FE-6F6E26C39C9C}"/>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926308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8D5C2-C8DD-4097-B917-33C5A4587406}"/>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40C14B42-8519-4A08-86EE-EB3CE77608A1}"/>
              </a:ext>
            </a:extLst>
          </p:cNvPr>
          <p:cNvSpPr>
            <a:spLocks noGrp="1"/>
          </p:cNvSpPr>
          <p:nvPr>
            <p:ph type="body" sz="quarter" idx="10"/>
          </p:nvPr>
        </p:nvSpPr>
        <p:spPr>
          <a:xfrm>
            <a:off x="628650" y="2246313"/>
            <a:ext cx="3682093" cy="3984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52D0D455-56B7-4846-975E-6A8B77F1B226}"/>
              </a:ext>
            </a:extLst>
          </p:cNvPr>
          <p:cNvSpPr>
            <a:spLocks noGrp="1"/>
          </p:cNvSpPr>
          <p:nvPr>
            <p:ph type="body" sz="quarter" idx="11"/>
          </p:nvPr>
        </p:nvSpPr>
        <p:spPr>
          <a:xfrm>
            <a:off x="4754563" y="2246313"/>
            <a:ext cx="3760787" cy="3984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714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lvl1pPr>
              <a:defRPr>
                <a:solidFill>
                  <a:srgbClr val="334470"/>
                </a:solidFill>
              </a:defRPr>
            </a:lvl1pPr>
          </a:lstStyle>
          <a:p>
            <a:r>
              <a:rPr lang="en-US" dirty="0"/>
              <a:t>Click to edit Master title style</a:t>
            </a:r>
          </a:p>
        </p:txBody>
      </p:sp>
      <p:sp>
        <p:nvSpPr>
          <p:cNvPr id="3" name="Content Placeholder 2"/>
          <p:cNvSpPr>
            <a:spLocks noGrp="1"/>
          </p:cNvSpPr>
          <p:nvPr>
            <p:ph idx="1"/>
          </p:nvPr>
        </p:nvSpPr>
        <p:spPr>
          <a:xfrm>
            <a:off x="628650" y="1295400"/>
            <a:ext cx="3812721"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84662" y="1709739"/>
            <a:ext cx="7625925" cy="3702320"/>
          </a:xfrm>
        </p:spPr>
        <p:txBody>
          <a:bodyPr anchor="ctr" anchorCtr="0">
            <a:normAutofit/>
          </a:bodyPr>
          <a:lstStyle>
            <a:lvl1pPr algn="ctr">
              <a:defRPr sz="2400" b="0" cap="none" baseline="0">
                <a:solidFill>
                  <a:srgbClr val="334470"/>
                </a:solidFill>
                <a:latin typeface="Candara" panose="020E0502030303020204" pitchFamily="34" charset="0"/>
                <a:cs typeface="Arial" panose="020B0604020202020204" pitchFamily="34" charset="0"/>
              </a:defRPr>
            </a:lvl1pPr>
          </a:lstStyle>
          <a:p>
            <a:r>
              <a:rPr lang="en-US" sz="2400" dirty="0">
                <a:latin typeface="Avenir Next Condensed Regular"/>
                <a:cs typeface="Courier"/>
              </a:rPr>
              <a:t>For additional news stories to use in the accounting classroom, see the Accounting in the Headlines blog at </a:t>
            </a:r>
            <a:r>
              <a:rPr lang="en-US" sz="2400" dirty="0">
                <a:latin typeface="Avenir Next Condensed Regular"/>
                <a:cs typeface="Courier"/>
                <a:hlinkClick r:id="rId2"/>
              </a:rPr>
              <a:t>http://accountingintheheadlines.com/</a:t>
            </a:r>
            <a:r>
              <a:rPr lang="en-US" sz="2400" dirty="0">
                <a:latin typeface="Avenir Next Condensed Regular"/>
                <a:cs typeface="Courier"/>
              </a:rPr>
              <a:t> </a:t>
            </a:r>
            <a:br>
              <a:rPr lang="en-US" sz="2400" dirty="0">
                <a:latin typeface="Avenir Next Condensed Regular"/>
                <a:cs typeface="Courier"/>
              </a:rPr>
            </a:br>
            <a:br>
              <a:rPr lang="en-US" sz="2400" dirty="0">
                <a:latin typeface="Avenir Next Condensed Regular"/>
                <a:cs typeface="Courier"/>
              </a:rPr>
            </a:br>
            <a:br>
              <a:rPr lang="en-US" sz="2400" dirty="0">
                <a:latin typeface="Avenir Next Condensed Regular"/>
                <a:cs typeface="Courier"/>
              </a:rPr>
            </a:br>
            <a:r>
              <a:rPr lang="en-US" sz="2400" dirty="0">
                <a:latin typeface="Avenir Next Condensed Regular"/>
                <a:cs typeface="Courier"/>
              </a:rPr>
              <a:t>Questions or comments? </a:t>
            </a:r>
            <a:br>
              <a:rPr lang="en-US" sz="2400" dirty="0">
                <a:latin typeface="Avenir Next Condensed Regular"/>
                <a:cs typeface="Courier"/>
              </a:rPr>
            </a:br>
            <a:r>
              <a:rPr lang="en-US" sz="2400" dirty="0">
                <a:latin typeface="Avenir Next Condensed Regular"/>
                <a:cs typeface="Courier"/>
              </a:rPr>
              <a:t>Contact Dr. Wendy Tietz at </a:t>
            </a:r>
            <a:r>
              <a:rPr lang="en-US" sz="2400" dirty="0">
                <a:latin typeface="Avenir Next Condensed Regular"/>
                <a:cs typeface="Courier"/>
                <a:hlinkClick r:id="rId3"/>
              </a:rPr>
              <a:t>wtietz@kent.edu</a:t>
            </a:r>
            <a:r>
              <a:rPr lang="en-US" sz="2400" dirty="0">
                <a:latin typeface="Avenir Next Condensed Regular"/>
                <a:cs typeface="Courier"/>
              </a:rPr>
              <a:t> </a:t>
            </a:r>
            <a:endParaRPr lang="en-US" dirty="0"/>
          </a:p>
        </p:txBody>
      </p:sp>
      <p:pic>
        <p:nvPicPr>
          <p:cNvPr id="6" name="Picture 5">
            <a:extLst>
              <a:ext uri="{FF2B5EF4-FFF2-40B4-BE49-F238E27FC236}">
                <a16:creationId xmlns:a16="http://schemas.microsoft.com/office/drawing/2014/main" id="{F043941E-65BD-47A5-B03B-E97C6941BD3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r="4106"/>
          <a:stretch/>
        </p:blipFill>
        <p:spPr>
          <a:xfrm>
            <a:off x="182950" y="193286"/>
            <a:ext cx="8768575" cy="1172308"/>
          </a:xfrm>
          <a:prstGeom prst="rect">
            <a:avLst/>
          </a:prstGeom>
        </p:spPr>
      </p:pic>
    </p:spTree>
    <p:extLst>
      <p:ext uri="{BB962C8B-B14F-4D97-AF65-F5344CB8AC3E}">
        <p14:creationId xmlns:p14="http://schemas.microsoft.com/office/powerpoint/2010/main" val="4140501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21449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ndara" panose="020E0502030303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ndara" panose="020E0502030303020204" pitchFamily="34" charset="0"/>
              </a:defRPr>
            </a:lvl1pPr>
            <a:lvl2pPr>
              <a:defRPr>
                <a:latin typeface="Candara" panose="020E0502030303020204" pitchFamily="34" charset="0"/>
              </a:defRPr>
            </a:lvl2pPr>
            <a:lvl3pPr>
              <a:defRPr>
                <a:latin typeface="Candara" panose="020E0502030303020204" pitchFamily="34" charset="0"/>
              </a:defRPr>
            </a:lvl3pPr>
            <a:lvl4pPr>
              <a:defRPr>
                <a:latin typeface="Candara" panose="020E0502030303020204" pitchFamily="34" charset="0"/>
              </a:defRPr>
            </a:lvl4pPr>
            <a:lvl5pPr>
              <a:defRPr>
                <a:latin typeface="Candara" panose="020E0502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48010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Candara" panose="020E050203030302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latin typeface="Candara" panose="020E05020303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0240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3371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07677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ndara" panose="020E0502030303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96791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04923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9629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77557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21880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24829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632944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21264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6643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43054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97594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646838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094408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349817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178340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34689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170226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261750E2-B7A1-4434-B0F3-C2A7B8FD8CD3}"/>
              </a:ext>
            </a:extLst>
          </p:cNvPr>
          <p:cNvSpPr/>
          <p:nvPr userDrawn="1"/>
        </p:nvSpPr>
        <p:spPr>
          <a:xfrm>
            <a:off x="4572000" y="6380359"/>
            <a:ext cx="4386959" cy="276999"/>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0" i="1" dirty="0">
                <a:solidFill>
                  <a:srgbClr val="334470"/>
                </a:solidFill>
                <a:latin typeface="Arial Narrow" panose="020B0606020202030204" pitchFamily="34" charset="0"/>
                <a:cs typeface="Avenir Next Condensed Regular"/>
              </a:rPr>
              <a:t>Copyright © 2018 Wendy M. Tietz, LLC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4" r:id="rId3"/>
    <p:sldLayoutId id="2147483655" r:id="rId4"/>
    <p:sldLayoutId id="2147483650" r:id="rId5"/>
  </p:sldLayoutIdLst>
  <p:txStyles>
    <p:titleStyle>
      <a:lvl1pPr algn="l" defTabSz="914400" rtl="0" eaLnBrk="1" latinLnBrk="0" hangingPunct="1">
        <a:lnSpc>
          <a:spcPct val="90000"/>
        </a:lnSpc>
        <a:spcBef>
          <a:spcPct val="0"/>
        </a:spcBef>
        <a:buNone/>
        <a:defRPr sz="4400" kern="1200">
          <a:solidFill>
            <a:srgbClr val="334470"/>
          </a:solidFill>
          <a:latin typeface="Candara" panose="020E05020303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ndara" panose="020E05020303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ndara" panose="020E05020303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ndara" panose="020E05020303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ndara" panose="020E0502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33D94C2F-DE56-47C9-9CF3-17C5F6AD7B93}"/>
              </a:ext>
            </a:extLst>
          </p:cNvPr>
          <p:cNvSpPr/>
          <p:nvPr userDrawn="1"/>
        </p:nvSpPr>
        <p:spPr>
          <a:xfrm>
            <a:off x="4572000" y="6380359"/>
            <a:ext cx="4386959" cy="276999"/>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0" i="1" dirty="0">
                <a:solidFill>
                  <a:srgbClr val="334470"/>
                </a:solidFill>
                <a:latin typeface="Arial Narrow" panose="020B0606020202030204" pitchFamily="34" charset="0"/>
                <a:cs typeface="Avenir Next Condensed Regular"/>
              </a:rPr>
              <a:t>Copyright © 2018 Wendy M. Tietz, LLC </a:t>
            </a:r>
          </a:p>
        </p:txBody>
      </p:sp>
    </p:spTree>
    <p:extLst>
      <p:ext uri="{BB962C8B-B14F-4D97-AF65-F5344CB8AC3E}">
        <p14:creationId xmlns:p14="http://schemas.microsoft.com/office/powerpoint/2010/main" val="85811446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rgbClr val="334470"/>
          </a:solidFill>
          <a:latin typeface="Candara" panose="020E05020303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ndara" panose="020E05020303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ndara" panose="020E05020303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ndara" panose="020E05020303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ndara" panose="020E0502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9/21/2018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631880685"/>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9/21/2018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1397720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twitter.com/cedarpoint/status/1033851641626329088"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twitter.com/cedarpoint/status/1031964434829402112" TargetMode="Externa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08373" y="1775581"/>
            <a:ext cx="8327254" cy="4270655"/>
          </a:xfrm>
        </p:spPr>
        <p:txBody>
          <a:bodyPr>
            <a:noAutofit/>
          </a:bodyPr>
          <a:lstStyle/>
          <a:p>
            <a:pPr marL="0" marR="0">
              <a:lnSpc>
                <a:spcPct val="107000"/>
              </a:lnSpc>
              <a:spcBef>
                <a:spcPts val="0"/>
              </a:spcBef>
              <a:spcAft>
                <a:spcPts val="800"/>
              </a:spcAft>
            </a:pPr>
            <a:r>
              <a:rPr lang="en-US" sz="5400" b="0" dirty="0"/>
              <a:t>Will the cost of the new </a:t>
            </a:r>
            <a:r>
              <a:rPr lang="en-US" sz="5400" dirty="0"/>
              <a:t>Forbidden Frontier on Adventure Island </a:t>
            </a:r>
            <a:r>
              <a:rPr lang="en-US" sz="5400" b="0" dirty="0"/>
              <a:t>attraction at Cedar Point reduce income in 2018?</a:t>
            </a:r>
            <a:endParaRPr lang="en-US" sz="4000" b="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3B46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569E3F-9192-4564-9ACD-D69F4F1B75FB}"/>
              </a:ext>
            </a:extLst>
          </p:cNvPr>
          <p:cNvSpPr>
            <a:spLocks noGrp="1"/>
          </p:cNvSpPr>
          <p:nvPr>
            <p:ph type="title"/>
          </p:nvPr>
        </p:nvSpPr>
        <p:spPr>
          <a:xfrm>
            <a:off x="393192" y="4767072"/>
            <a:ext cx="4945641" cy="1625210"/>
          </a:xfrm>
        </p:spPr>
        <p:txBody>
          <a:bodyPr>
            <a:normAutofit/>
          </a:bodyPr>
          <a:lstStyle/>
          <a:p>
            <a:pPr algn="r"/>
            <a:r>
              <a:rPr lang="en-US">
                <a:solidFill>
                  <a:srgbClr val="FFFFFF"/>
                </a:solidFill>
              </a:rPr>
              <a:t>Cedar Point Amusement Park</a:t>
            </a:r>
          </a:p>
        </p:txBody>
      </p:sp>
      <p:pic>
        <p:nvPicPr>
          <p:cNvPr id="4" name="Picture 3" descr="A picture containing fence&#10;&#10;Description generated with very high confidence">
            <a:extLst>
              <a:ext uri="{FF2B5EF4-FFF2-40B4-BE49-F238E27FC236}">
                <a16:creationId xmlns:a16="http://schemas.microsoft.com/office/drawing/2014/main" id="{D6C7B267-1F7D-4220-96AD-46FB2070A3EE}"/>
              </a:ext>
            </a:extLst>
          </p:cNvPr>
          <p:cNvPicPr>
            <a:picLocks/>
          </p:cNvPicPr>
          <p:nvPr/>
        </p:nvPicPr>
        <p:blipFill rotWithShape="1">
          <a:blip r:embed="rId2"/>
          <a:srcRect t="19295" r="1" b="3117"/>
          <a:stretch/>
        </p:blipFill>
        <p:spPr>
          <a:xfrm>
            <a:off x="245660" y="321733"/>
            <a:ext cx="5293729"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6F238D2-0163-42EA-AC51-BA50327BCB67}"/>
              </a:ext>
            </a:extLst>
          </p:cNvPr>
          <p:cNvSpPr>
            <a:spLocks noGrp="1"/>
          </p:cNvSpPr>
          <p:nvPr>
            <p:ph idx="1"/>
          </p:nvPr>
        </p:nvSpPr>
        <p:spPr>
          <a:xfrm>
            <a:off x="5686922" y="917725"/>
            <a:ext cx="3063886" cy="4852362"/>
          </a:xfrm>
        </p:spPr>
        <p:txBody>
          <a:bodyPr anchor="ctr">
            <a:normAutofit/>
          </a:bodyPr>
          <a:lstStyle/>
          <a:p>
            <a:r>
              <a:rPr lang="en-US" sz="2400" dirty="0">
                <a:solidFill>
                  <a:srgbClr val="FFFFFF"/>
                </a:solidFill>
              </a:rPr>
              <a:t>Located in Sandusky, Ohio</a:t>
            </a:r>
          </a:p>
          <a:p>
            <a:r>
              <a:rPr lang="en-US" sz="2400" dirty="0">
                <a:solidFill>
                  <a:srgbClr val="FFFFFF"/>
                </a:solidFill>
              </a:rPr>
              <a:t>Closing Dinosaurs Alive and Witches’ Wheel</a:t>
            </a:r>
          </a:p>
          <a:p>
            <a:r>
              <a:rPr lang="en-US" sz="2400" dirty="0">
                <a:solidFill>
                  <a:srgbClr val="FFFFFF"/>
                </a:solidFill>
              </a:rPr>
              <a:t>Constructing new attraction “Forbidden Frontier on Adventure Island” to open in 2019</a:t>
            </a:r>
          </a:p>
        </p:txBody>
      </p:sp>
    </p:spTree>
    <p:extLst>
      <p:ext uri="{BB962C8B-B14F-4D97-AF65-F5344CB8AC3E}">
        <p14:creationId xmlns:p14="http://schemas.microsoft.com/office/powerpoint/2010/main" val="2764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A628-B1D4-4CC4-914F-D20F699E1E17}"/>
              </a:ext>
            </a:extLst>
          </p:cNvPr>
          <p:cNvSpPr>
            <a:spLocks noGrp="1"/>
          </p:cNvSpPr>
          <p:nvPr>
            <p:ph type="title"/>
          </p:nvPr>
        </p:nvSpPr>
        <p:spPr/>
        <p:txBody>
          <a:bodyPr/>
          <a:lstStyle/>
          <a:p>
            <a:pPr algn="ctr"/>
            <a:r>
              <a:rPr lang="en-US" dirty="0">
                <a:hlinkClick r:id="rId2"/>
              </a:rPr>
              <a:t>Cedar Point tweet </a:t>
            </a:r>
          </a:p>
        </p:txBody>
      </p:sp>
      <p:pic>
        <p:nvPicPr>
          <p:cNvPr id="3" name="Picture 2">
            <a:extLst>
              <a:ext uri="{FF2B5EF4-FFF2-40B4-BE49-F238E27FC236}">
                <a16:creationId xmlns:a16="http://schemas.microsoft.com/office/drawing/2014/main" id="{EA07356A-21C4-4D8D-BC53-D5B227A2B920}"/>
              </a:ext>
            </a:extLst>
          </p:cNvPr>
          <p:cNvPicPr>
            <a:picLocks noChangeAspect="1"/>
          </p:cNvPicPr>
          <p:nvPr/>
        </p:nvPicPr>
        <p:blipFill>
          <a:blip r:embed="rId3"/>
          <a:stretch>
            <a:fillRect/>
          </a:stretch>
        </p:blipFill>
        <p:spPr>
          <a:xfrm>
            <a:off x="1017287" y="0"/>
            <a:ext cx="6960136" cy="6859750"/>
          </a:xfrm>
          <a:prstGeom prst="rect">
            <a:avLst/>
          </a:prstGeom>
        </p:spPr>
      </p:pic>
    </p:spTree>
    <p:extLst>
      <p:ext uri="{BB962C8B-B14F-4D97-AF65-F5344CB8AC3E}">
        <p14:creationId xmlns:p14="http://schemas.microsoft.com/office/powerpoint/2010/main" val="3302540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C31-1BD5-4C9E-8D7C-C031BEA4347F}"/>
              </a:ext>
            </a:extLst>
          </p:cNvPr>
          <p:cNvSpPr>
            <a:spLocks noGrp="1"/>
          </p:cNvSpPr>
          <p:nvPr>
            <p:ph type="title"/>
          </p:nvPr>
        </p:nvSpPr>
        <p:spPr/>
        <p:txBody>
          <a:bodyPr/>
          <a:lstStyle/>
          <a:p>
            <a:r>
              <a:rPr lang="en-US" dirty="0"/>
              <a:t>Cedar Point</a:t>
            </a:r>
          </a:p>
        </p:txBody>
      </p:sp>
      <p:pic>
        <p:nvPicPr>
          <p:cNvPr id="3" name="Picture 2">
            <a:extLst>
              <a:ext uri="{FF2B5EF4-FFF2-40B4-BE49-F238E27FC236}">
                <a16:creationId xmlns:a16="http://schemas.microsoft.com/office/drawing/2014/main" id="{04B5DEBD-6A97-4781-AE7B-7A416245D0A3}"/>
              </a:ext>
            </a:extLst>
          </p:cNvPr>
          <p:cNvPicPr>
            <a:picLocks noChangeAspect="1"/>
          </p:cNvPicPr>
          <p:nvPr/>
        </p:nvPicPr>
        <p:blipFill>
          <a:blip r:embed="rId2"/>
          <a:stretch>
            <a:fillRect/>
          </a:stretch>
        </p:blipFill>
        <p:spPr>
          <a:xfrm>
            <a:off x="0" y="627694"/>
            <a:ext cx="9144000" cy="5602611"/>
          </a:xfrm>
          <a:prstGeom prst="rect">
            <a:avLst/>
          </a:prstGeom>
        </p:spPr>
      </p:pic>
    </p:spTree>
    <p:extLst>
      <p:ext uri="{BB962C8B-B14F-4D97-AF65-F5344CB8AC3E}">
        <p14:creationId xmlns:p14="http://schemas.microsoft.com/office/powerpoint/2010/main" val="3299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ndara" panose="020E0502030303020204"/>
              <a:ea typeface="+mn-ea"/>
              <a:cs typeface="+mn-cs"/>
            </a:endParaRPr>
          </a:p>
        </p:txBody>
      </p:sp>
      <p:sp>
        <p:nvSpPr>
          <p:cNvPr id="9"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058" y="640080"/>
            <a:ext cx="8190312"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ndara" panose="020E0502030303020204"/>
              <a:ea typeface="+mn-ea"/>
              <a:cs typeface="+mn-cs"/>
            </a:endParaRPr>
          </a:p>
        </p:txBody>
      </p:sp>
      <p:sp>
        <p:nvSpPr>
          <p:cNvPr id="11" name="Rectangle 10">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018" y="960109"/>
            <a:ext cx="7708392"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ndara" panose="020E0502030303020204"/>
              <a:ea typeface="+mn-ea"/>
              <a:cs typeface="+mn-cs"/>
            </a:endParaRPr>
          </a:p>
        </p:txBody>
      </p:sp>
      <p:sp>
        <p:nvSpPr>
          <p:cNvPr id="2" name="Title 1">
            <a:extLst>
              <a:ext uri="{FF2B5EF4-FFF2-40B4-BE49-F238E27FC236}">
                <a16:creationId xmlns:a16="http://schemas.microsoft.com/office/drawing/2014/main" id="{B24A73E1-CCDE-4A24-9F32-F21EFCBBA877}"/>
              </a:ext>
            </a:extLst>
          </p:cNvPr>
          <p:cNvSpPr>
            <a:spLocks noGrp="1"/>
          </p:cNvSpPr>
          <p:nvPr>
            <p:ph type="title"/>
          </p:nvPr>
        </p:nvSpPr>
        <p:spPr>
          <a:xfrm>
            <a:off x="1070264" y="942281"/>
            <a:ext cx="6858000" cy="4671147"/>
          </a:xfrm>
        </p:spPr>
        <p:txBody>
          <a:bodyPr vert="horz" lIns="91440" tIns="45720" rIns="91440" bIns="45720" rtlCol="0" anchor="ctr">
            <a:noAutofit/>
          </a:bodyPr>
          <a:lstStyle/>
          <a:p>
            <a:pPr algn="ctr"/>
            <a:r>
              <a:rPr lang="en-US" sz="2400" dirty="0"/>
              <a:t>"Grab your map and prepare for a minute-by-minute real-life adventure, where you and others are challenged, questioned and pushed to the limits in both brain and brute power. Be immersed in interactive encounters with the island inhabitants, push yourself with physically active challenges that test your resourcefulness and fortitude! It's your job to discover and uncover all that you can; to solve the mystery surrounding the Forbidden Frontier, and return to tell the tale. Every ending is different and determined by you and the secrets you unlock!"</a:t>
            </a:r>
            <a:endParaRPr lang="en-US" sz="2400" kern="1200" dirty="0">
              <a:solidFill>
                <a:schemeClr val="tx1">
                  <a:lumMod val="85000"/>
                  <a:lumOff val="15000"/>
                </a:schemeClr>
              </a:solidFill>
              <a:latin typeface="+mj-lt"/>
              <a:ea typeface="+mj-ea"/>
              <a:cs typeface="+mj-cs"/>
            </a:endParaRPr>
          </a:p>
        </p:txBody>
      </p:sp>
      <p:sp>
        <p:nvSpPr>
          <p:cNvPr id="3" name="TextBox 2">
            <a:hlinkClick r:id="rId2"/>
            <a:extLst>
              <a:ext uri="{FF2B5EF4-FFF2-40B4-BE49-F238E27FC236}">
                <a16:creationId xmlns:a16="http://schemas.microsoft.com/office/drawing/2014/main" id="{6683F4B6-55F2-4E99-95CF-8EC9CC91D5EB}"/>
              </a:ext>
            </a:extLst>
          </p:cNvPr>
          <p:cNvSpPr txBox="1"/>
          <p:nvPr/>
        </p:nvSpPr>
        <p:spPr>
          <a:xfrm>
            <a:off x="1665564" y="5570983"/>
            <a:ext cx="58293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50000"/>
                  </a:srgbClr>
                </a:solidFill>
                <a:effectLst/>
                <a:uLnTx/>
                <a:uFillTx/>
                <a:latin typeface="Candara" panose="020E0502030303020204"/>
                <a:ea typeface="+mn-ea"/>
                <a:cs typeface="+mn-cs"/>
              </a:rPr>
              <a:t>Cedar Point announcement August 21, 2018</a:t>
            </a:r>
          </a:p>
        </p:txBody>
      </p:sp>
    </p:spTree>
    <p:extLst>
      <p:ext uri="{BB962C8B-B14F-4D97-AF65-F5344CB8AC3E}">
        <p14:creationId xmlns:p14="http://schemas.microsoft.com/office/powerpoint/2010/main" val="2311135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628650" y="1481329"/>
            <a:ext cx="8009324" cy="4901184"/>
          </a:xfrm>
        </p:spPr>
        <p:txBody>
          <a:bodyPr>
            <a:normAutofit/>
          </a:bodyPr>
          <a:lstStyle/>
          <a:p>
            <a:pPr marL="0" lvl="0" indent="0">
              <a:buNone/>
            </a:pPr>
            <a:r>
              <a:rPr lang="en-US" sz="3600" dirty="0"/>
              <a:t>You are the vice president of rides and attractions at Cedar Point. Assume that Forbidden Frontier will cost $5 million to construct in late 2018 and that the attraction will open in 2019. Will your 2018 division income contain an expense of $5 million for the construction of Forbidden Frontier? Explain.</a:t>
            </a:r>
          </a:p>
        </p:txBody>
      </p:sp>
    </p:spTree>
    <p:extLst>
      <p:ext uri="{BB962C8B-B14F-4D97-AF65-F5344CB8AC3E}">
        <p14:creationId xmlns:p14="http://schemas.microsoft.com/office/powerpoint/2010/main" val="3355779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628650" y="1444752"/>
            <a:ext cx="8112394" cy="5015484"/>
          </a:xfrm>
        </p:spPr>
        <p:txBody>
          <a:bodyPr>
            <a:noAutofit/>
          </a:bodyPr>
          <a:lstStyle/>
          <a:p>
            <a:pPr marL="0" marR="0" lvl="0" indent="0">
              <a:lnSpc>
                <a:spcPct val="107000"/>
              </a:lnSpc>
              <a:spcBef>
                <a:spcPts val="0"/>
              </a:spcBef>
              <a:spcAft>
                <a:spcPts val="800"/>
              </a:spcAft>
              <a:buNone/>
            </a:pPr>
            <a:r>
              <a:rPr lang="en-US" sz="3200" dirty="0">
                <a:ea typeface="Calibri" panose="020F0502020204030204" pitchFamily="34" charset="0"/>
                <a:cs typeface="Times New Roman" panose="02020603050405020304" pitchFamily="18" charset="0"/>
              </a:rPr>
              <a:t>As part of management for Cedar Point, why is it important to understand expense recognition principles?</a:t>
            </a:r>
          </a:p>
        </p:txBody>
      </p:sp>
    </p:spTree>
    <p:extLst>
      <p:ext uri="{BB962C8B-B14F-4D97-AF65-F5344CB8AC3E}">
        <p14:creationId xmlns:p14="http://schemas.microsoft.com/office/powerpoint/2010/main" val="3496618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628650" y="1444752"/>
            <a:ext cx="8112394" cy="5015484"/>
          </a:xfrm>
        </p:spPr>
        <p:txBody>
          <a:bodyPr>
            <a:noAutofit/>
          </a:bodyPr>
          <a:lstStyle/>
          <a:p>
            <a:pPr marL="0" marR="0" lvl="0" indent="0">
              <a:lnSpc>
                <a:spcPct val="107000"/>
              </a:lnSpc>
              <a:spcBef>
                <a:spcPts val="0"/>
              </a:spcBef>
              <a:spcAft>
                <a:spcPts val="800"/>
              </a:spcAft>
              <a:buNone/>
            </a:pPr>
            <a:r>
              <a:rPr lang="en-US" sz="3600" dirty="0">
                <a:ea typeface="Calibri" panose="020F0502020204030204" pitchFamily="34" charset="0"/>
                <a:cs typeface="Times New Roman" panose="02020603050405020304" pitchFamily="18" charset="0"/>
              </a:rPr>
              <a:t>What general ledger accounts will the initial cost of the Forbidden Frontier attraction be posted to? (Assume that Cedar Point pays cash.)</a:t>
            </a:r>
          </a:p>
        </p:txBody>
      </p:sp>
    </p:spTree>
    <p:extLst>
      <p:ext uri="{BB962C8B-B14F-4D97-AF65-F5344CB8AC3E}">
        <p14:creationId xmlns:p14="http://schemas.microsoft.com/office/powerpoint/2010/main" val="322972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4</a:t>
            </a:r>
          </a:p>
        </p:txBody>
      </p:sp>
      <p:sp>
        <p:nvSpPr>
          <p:cNvPr id="3" name="Content Placeholder 2"/>
          <p:cNvSpPr>
            <a:spLocks noGrp="1"/>
          </p:cNvSpPr>
          <p:nvPr>
            <p:ph idx="1"/>
          </p:nvPr>
        </p:nvSpPr>
        <p:spPr>
          <a:xfrm>
            <a:off x="628650" y="1444752"/>
            <a:ext cx="8112394" cy="5015484"/>
          </a:xfrm>
        </p:spPr>
        <p:txBody>
          <a:bodyPr>
            <a:noAutofit/>
          </a:bodyPr>
          <a:lstStyle/>
          <a:p>
            <a:pPr marL="0" marR="0" lvl="0" indent="0">
              <a:lnSpc>
                <a:spcPct val="107000"/>
              </a:lnSpc>
              <a:spcBef>
                <a:spcPts val="0"/>
              </a:spcBef>
              <a:spcAft>
                <a:spcPts val="800"/>
              </a:spcAft>
              <a:buNone/>
            </a:pPr>
            <a:r>
              <a:rPr lang="en-US" sz="3600" dirty="0">
                <a:ea typeface="Calibri" panose="020F0502020204030204" pitchFamily="34" charset="0"/>
                <a:cs typeface="Times New Roman" panose="02020603050405020304" pitchFamily="18" charset="0"/>
              </a:rPr>
              <a:t>What financial statements do the general ledger accounts in #3 appear on? </a:t>
            </a:r>
          </a:p>
        </p:txBody>
      </p:sp>
    </p:spTree>
    <p:extLst>
      <p:ext uri="{BB962C8B-B14F-4D97-AF65-F5344CB8AC3E}">
        <p14:creationId xmlns:p14="http://schemas.microsoft.com/office/powerpoint/2010/main" val="3963336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946" y="270589"/>
            <a:ext cx="7886700" cy="832303"/>
          </a:xfrm>
        </p:spPr>
        <p:txBody>
          <a:bodyPr>
            <a:normAutofit/>
          </a:bodyPr>
          <a:lstStyle/>
          <a:p>
            <a:r>
              <a:rPr lang="en-US" sz="4800" dirty="0"/>
              <a:t>Question Recap</a:t>
            </a:r>
          </a:p>
        </p:txBody>
      </p:sp>
      <p:sp>
        <p:nvSpPr>
          <p:cNvPr id="3" name="Content Placeholder 2"/>
          <p:cNvSpPr>
            <a:spLocks noGrp="1"/>
          </p:cNvSpPr>
          <p:nvPr>
            <p:ph idx="1"/>
          </p:nvPr>
        </p:nvSpPr>
        <p:spPr>
          <a:xfrm>
            <a:off x="426128" y="1273215"/>
            <a:ext cx="8414275" cy="5314196"/>
          </a:xfrm>
        </p:spPr>
        <p:txBody>
          <a:bodyPr>
            <a:noAutofit/>
          </a:bodyPr>
          <a:lstStyle/>
          <a:p>
            <a:pPr marL="514350" lvl="0" indent="-514350">
              <a:buFont typeface="+mj-lt"/>
              <a:buAutoNum type="arabicPeriod"/>
            </a:pPr>
            <a:r>
              <a:rPr lang="en-US" sz="2600" dirty="0"/>
              <a:t>You are the vice president of rides and attractions at Cedar Point. Assume that Forbidden Frontier will cost $5 million to construct in late 2018 and that the attraction will open in 2019. Will your 2018 division income contain an expense of $5 million for the construction of Forbidden Frontier? Explain.</a:t>
            </a:r>
          </a:p>
          <a:p>
            <a:pPr marL="514350" lvl="0" indent="-514350">
              <a:buFont typeface="+mj-lt"/>
              <a:buAutoNum type="arabicPeriod"/>
            </a:pPr>
            <a:r>
              <a:rPr lang="en-US" sz="2600" dirty="0"/>
              <a:t>As part of management for Cedar Point, why is it important to understand expense recognition principles?</a:t>
            </a:r>
          </a:p>
          <a:p>
            <a:pPr marL="514350" lvl="0" indent="-514350">
              <a:buFont typeface="+mj-lt"/>
              <a:buAutoNum type="arabicPeriod"/>
            </a:pPr>
            <a:r>
              <a:rPr lang="en-US" sz="2600" dirty="0"/>
              <a:t>What general ledger accounts will the initial cost of the Forbidden Frontier attraction be posted to? (Assume that Cedar Point pays cash.)</a:t>
            </a:r>
          </a:p>
          <a:p>
            <a:pPr marL="514350" indent="-514350">
              <a:buFont typeface="+mj-lt"/>
              <a:buAutoNum type="arabicPeriod"/>
            </a:pPr>
            <a:r>
              <a:rPr lang="en-US" sz="2600" dirty="0"/>
              <a:t>What financial statements do the general ledger accounts in #3 appear on? </a:t>
            </a:r>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9221" y="1891042"/>
            <a:ext cx="7583213" cy="4091304"/>
          </a:xfrm>
        </p:spPr>
        <p:txBody>
          <a:bodyPr>
            <a:noAutofit/>
          </a:bodyPr>
          <a:lstStyle/>
          <a:p>
            <a:r>
              <a:rPr lang="en-US" sz="3200" b="0" dirty="0">
                <a:cs typeface="Courier"/>
              </a:rPr>
              <a:t>For additional news stories to use </a:t>
            </a:r>
            <a:br>
              <a:rPr lang="en-US" sz="3200" b="0" dirty="0">
                <a:cs typeface="Courier"/>
              </a:rPr>
            </a:br>
            <a:r>
              <a:rPr lang="en-US" sz="3200" b="0" dirty="0">
                <a:cs typeface="Courier"/>
              </a:rPr>
              <a:t>in the accounting classroom, see the </a:t>
            </a:r>
            <a:br>
              <a:rPr lang="en-US" sz="3200" b="0" dirty="0">
                <a:cs typeface="Courier"/>
              </a:rPr>
            </a:br>
            <a:r>
              <a:rPr lang="en-US" sz="3200" b="0" dirty="0">
                <a:cs typeface="Courier"/>
              </a:rPr>
              <a:t>Accounting in the Headlines blog at </a:t>
            </a:r>
            <a:r>
              <a:rPr lang="en-US" sz="3200" dirty="0">
                <a:cs typeface="Courier"/>
                <a:hlinkClick r:id="rId2"/>
              </a:rPr>
              <a:t>http://accountingintheheadlines.com/</a:t>
            </a:r>
            <a:r>
              <a:rPr lang="en-US" sz="3200" dirty="0">
                <a:cs typeface="Courier"/>
              </a:rPr>
              <a:t> </a:t>
            </a:r>
            <a:br>
              <a:rPr lang="en-US" sz="3200" dirty="0">
                <a:cs typeface="Courier"/>
              </a:rPr>
            </a:br>
            <a:br>
              <a:rPr lang="en-US" sz="3200" dirty="0">
                <a:cs typeface="Courier"/>
              </a:rPr>
            </a:br>
            <a:br>
              <a:rPr lang="en-US" sz="3200" dirty="0">
                <a:cs typeface="Courier"/>
              </a:rPr>
            </a:br>
            <a:br>
              <a:rPr lang="en-US" sz="3200" dirty="0">
                <a:cs typeface="Courier"/>
              </a:rPr>
            </a:br>
            <a:r>
              <a:rPr lang="en-US" sz="3200" b="0" dirty="0">
                <a:cs typeface="Courier"/>
              </a:rPr>
              <a:t>Questions or comments? </a:t>
            </a:r>
            <a:br>
              <a:rPr lang="en-US" sz="3200" b="0" dirty="0">
                <a:cs typeface="Courier"/>
              </a:rPr>
            </a:br>
            <a:r>
              <a:rPr lang="en-US" sz="3200" b="0" dirty="0">
                <a:cs typeface="Courier"/>
              </a:rPr>
              <a:t>Dr. Wendy Tietz at </a:t>
            </a:r>
            <a:r>
              <a:rPr lang="en-US" sz="3200" dirty="0">
                <a:cs typeface="Courier"/>
                <a:hlinkClick r:id="rId3"/>
              </a:rPr>
              <a:t>wtietz@kent.edu</a:t>
            </a:r>
            <a:r>
              <a:rPr lang="en-US" sz="3200" dirty="0">
                <a:cs typeface="Courier"/>
              </a:rPr>
              <a:t>  </a:t>
            </a: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8EF43FD-D823-439C-83E8-9307DACF6BB6}">
  <we:reference id="wa104381063" version="1.0.0.0" store="en-US" storeType="OMEX"/>
  <we:alternateReferences>
    <we:reference id="wa104381063" version="1.0.0.0" store="WA1043810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22</TotalTime>
  <Words>404</Words>
  <Application>Microsoft Office PowerPoint</Application>
  <PresentationFormat>On-screen Show (4:3)</PresentationFormat>
  <Paragraphs>24</Paragraphs>
  <Slides>11</Slides>
  <Notes>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vt:i4>
      </vt:variant>
    </vt:vector>
  </HeadingPairs>
  <TitlesOfParts>
    <vt:vector size="23" baseType="lpstr">
      <vt:lpstr>Arial</vt:lpstr>
      <vt:lpstr>Arial Narrow</vt:lpstr>
      <vt:lpstr>Avenir Next Condensed Regular</vt:lpstr>
      <vt:lpstr>Calibri</vt:lpstr>
      <vt:lpstr>Calibri Light</vt:lpstr>
      <vt:lpstr>Candara</vt:lpstr>
      <vt:lpstr>Courier</vt:lpstr>
      <vt:lpstr>Times New Roman</vt:lpstr>
      <vt:lpstr>Office Theme</vt:lpstr>
      <vt:lpstr>1_Office Theme</vt:lpstr>
      <vt:lpstr>3_office theme</vt:lpstr>
      <vt:lpstr>2_office theme</vt:lpstr>
      <vt:lpstr>Will the cost of the new Forbidden Frontier on Adventure Island attraction at Cedar Point reduce income in 2018?</vt:lpstr>
      <vt:lpstr>Cedar Point Amusement Park</vt:lpstr>
      <vt:lpstr>Cedar Point tweet </vt:lpstr>
      <vt:lpstr>Cedar Point</vt:lpstr>
      <vt:lpstr>"Grab your map and prepare for a minute-by-minute real-life adventure, where you and others are challenged, questioned and pushed to the limits in both brain and brute power. Be immersed in interactive encounters with the island inhabitants, push yourself with physically active challenges that test your resourcefulness and fortitude! It's your job to discover and uncover all that you can; to solve the mystery surrounding the Forbidden Frontier, and return to tell the tale. Every ending is different and determined by you and the secrets you unlock!"</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Questions or comments?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 the cost of the new Forbidden Frontier on Adventure Island attraction at Cedar Point reduce income in 2018?</dc:title>
  <dc:creator>Wendy Tietz</dc:creator>
  <cp:lastModifiedBy>Wendy Tietz</cp:lastModifiedBy>
  <cp:revision>4</cp:revision>
  <dcterms:created xsi:type="dcterms:W3CDTF">2018-09-22T14:40:14Z</dcterms:created>
  <dcterms:modified xsi:type="dcterms:W3CDTF">2018-09-22T15:02:49Z</dcterms:modified>
</cp:coreProperties>
</file>