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2" r:id="rId2"/>
  </p:sldMasterIdLst>
  <p:notesMasterIdLst>
    <p:notesMasterId r:id="rId10"/>
  </p:notesMasterIdLst>
  <p:sldIdLst>
    <p:sldId id="256" r:id="rId3"/>
    <p:sldId id="291" r:id="rId4"/>
    <p:sldId id="259" r:id="rId5"/>
    <p:sldId id="284" r:id="rId6"/>
    <p:sldId id="290" r:id="rId7"/>
    <p:sldId id="258" r:id="rId8"/>
    <p:sldId id="26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A8356"/>
    <a:srgbClr val="C24B3B"/>
    <a:srgbClr val="33447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855" autoAdjust="0"/>
    <p:restoredTop sz="94654" autoAdjust="0"/>
  </p:normalViewPr>
  <p:slideViewPr>
    <p:cSldViewPr snapToGrid="0">
      <p:cViewPr varScale="1">
        <p:scale>
          <a:sx n="108" d="100"/>
          <a:sy n="108" d="100"/>
        </p:scale>
        <p:origin x="1146" y="12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presProps" Target="presProps.xml"/><Relationship Id="rId5" Type="http://schemas.openxmlformats.org/officeDocument/2006/relationships/slide" Target="slides/slide3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8CA1E8-A181-44A4-AD5D-C01A14E98DB4}" type="datetimeFigureOut">
              <a:rPr lang="en-US" smtClean="0"/>
              <a:t>8/14/2018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7A3E4C-2FA2-4F33-A40E-4B08CB6023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05407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7A3E4C-2FA2-4F33-A40E-4B08CB6023E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66647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hyperlink" Target="mailto:wtietz@kent.edu" TargetMode="External"/><Relationship Id="rId2" Type="http://schemas.openxmlformats.org/officeDocument/2006/relationships/hyperlink" Target="http://accountingintheheadlines.com/" TargetMode="External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3702320"/>
          </a:xfrm>
        </p:spPr>
        <p:txBody>
          <a:bodyPr anchor="ctr" anchorCtr="0">
            <a:normAutofit/>
          </a:bodyPr>
          <a:lstStyle>
            <a:lvl1pPr algn="ctr">
              <a:defRPr sz="6000" b="1" cap="none" baseline="0">
                <a:solidFill>
                  <a:srgbClr val="334470"/>
                </a:solidFill>
                <a:latin typeface="Candara" panose="020E0502030303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9615" y="6041960"/>
            <a:ext cx="3405419" cy="625553"/>
          </a:xfrm>
        </p:spPr>
        <p:txBody>
          <a:bodyPr anchor="ctr" anchorCtr="0"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  <a:latin typeface="Avenir Next Condensed Regular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043941E-65BD-47A5-B03B-E97C6941BD3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106"/>
          <a:stretch/>
        </p:blipFill>
        <p:spPr>
          <a:xfrm>
            <a:off x="182950" y="193286"/>
            <a:ext cx="8768575" cy="11723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68432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32303"/>
          </a:xfrm>
        </p:spPr>
        <p:txBody>
          <a:bodyPr/>
          <a:lstStyle>
            <a:lvl1pPr>
              <a:defRPr>
                <a:solidFill>
                  <a:srgbClr val="33447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295400"/>
            <a:ext cx="7886700" cy="4582887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512451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FD0060-F7B8-4CAE-A5FE-6F6E26C39C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9263083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A8D5C2-C8DD-4097-B917-33C5A45874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C14B42-8519-4A08-86EE-EB3CE77608A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28650" y="2246313"/>
            <a:ext cx="3682093" cy="398462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52D0D455-56B7-4846-975E-6A8B77F1B22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54563" y="2246313"/>
            <a:ext cx="3760787" cy="398462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07143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32303"/>
          </a:xfrm>
        </p:spPr>
        <p:txBody>
          <a:bodyPr/>
          <a:lstStyle>
            <a:lvl1pPr>
              <a:defRPr>
                <a:solidFill>
                  <a:srgbClr val="33447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295400"/>
            <a:ext cx="3812721" cy="4582887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4572000" y="1295400"/>
            <a:ext cx="3943350" cy="4583113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16734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84662" y="1709739"/>
            <a:ext cx="7625925" cy="3702320"/>
          </a:xfrm>
        </p:spPr>
        <p:txBody>
          <a:bodyPr anchor="ctr" anchorCtr="0">
            <a:normAutofit/>
          </a:bodyPr>
          <a:lstStyle>
            <a:lvl1pPr algn="ctr">
              <a:defRPr sz="2400" b="0" cap="none" baseline="0">
                <a:solidFill>
                  <a:srgbClr val="334470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sz="2400" dirty="0">
                <a:latin typeface="Avenir Next Condensed Regular"/>
                <a:cs typeface="Courier"/>
              </a:rPr>
              <a:t>For additional news stories to use in the accounting classroom, see the Accounting in the Headlines blog at </a:t>
            </a:r>
            <a:r>
              <a:rPr lang="en-US" sz="2400" dirty="0">
                <a:latin typeface="Avenir Next Condensed Regular"/>
                <a:cs typeface="Courier"/>
                <a:hlinkClick r:id="rId2"/>
              </a:rPr>
              <a:t>http://accountingintheheadlines.com/</a:t>
            </a:r>
            <a:r>
              <a:rPr lang="en-US" sz="2400" dirty="0">
                <a:latin typeface="Avenir Next Condensed Regular"/>
                <a:cs typeface="Courier"/>
              </a:rPr>
              <a:t> </a:t>
            </a:r>
            <a:br>
              <a:rPr lang="en-US" sz="2400" dirty="0">
                <a:latin typeface="Avenir Next Condensed Regular"/>
                <a:cs typeface="Courier"/>
              </a:rPr>
            </a:br>
            <a:br>
              <a:rPr lang="en-US" sz="2400" dirty="0">
                <a:latin typeface="Avenir Next Condensed Regular"/>
                <a:cs typeface="Courier"/>
              </a:rPr>
            </a:br>
            <a:br>
              <a:rPr lang="en-US" sz="2400" dirty="0">
                <a:latin typeface="Avenir Next Condensed Regular"/>
                <a:cs typeface="Courier"/>
              </a:rPr>
            </a:br>
            <a:r>
              <a:rPr lang="en-US" sz="2400" dirty="0">
                <a:latin typeface="Avenir Next Condensed Regular"/>
                <a:cs typeface="Courier"/>
              </a:rPr>
              <a:t>Questions or comments? </a:t>
            </a:r>
            <a:br>
              <a:rPr lang="en-US" sz="2400" dirty="0">
                <a:latin typeface="Avenir Next Condensed Regular"/>
                <a:cs typeface="Courier"/>
              </a:rPr>
            </a:br>
            <a:r>
              <a:rPr lang="en-US" sz="2400" dirty="0">
                <a:latin typeface="Avenir Next Condensed Regular"/>
                <a:cs typeface="Courier"/>
              </a:rPr>
              <a:t>Contact Dr. Wendy Tietz at </a:t>
            </a:r>
            <a:r>
              <a:rPr lang="en-US" sz="2400" dirty="0">
                <a:latin typeface="Avenir Next Condensed Regular"/>
                <a:cs typeface="Courier"/>
                <a:hlinkClick r:id="rId3"/>
              </a:rPr>
              <a:t>wtietz@kent.edu</a:t>
            </a:r>
            <a:r>
              <a:rPr lang="en-US" sz="2400" dirty="0">
                <a:latin typeface="Avenir Next Condensed Regular"/>
                <a:cs typeface="Courier"/>
              </a:rPr>
              <a:t> </a:t>
            </a: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043941E-65BD-47A5-B03B-E97C6941BD3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106"/>
          <a:stretch/>
        </p:blipFill>
        <p:spPr>
          <a:xfrm>
            <a:off x="182950" y="193286"/>
            <a:ext cx="8768575" cy="11723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05014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61750E2-B7A1-4434-B0F3-C2A7B8FD8CD3}"/>
              </a:ext>
            </a:extLst>
          </p:cNvPr>
          <p:cNvSpPr/>
          <p:nvPr userDrawn="1"/>
        </p:nvSpPr>
        <p:spPr>
          <a:xfrm>
            <a:off x="4572000" y="6380359"/>
            <a:ext cx="438695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1" dirty="0">
                <a:solidFill>
                  <a:srgbClr val="334470"/>
                </a:solidFill>
                <a:latin typeface="Arial Narrow" panose="020B0606020202030204" pitchFamily="34" charset="0"/>
                <a:cs typeface="Avenir Next Condensed Regular"/>
              </a:rPr>
              <a:t>Copyright © 2018 Wendy M. Tietz, LLC </a:t>
            </a:r>
          </a:p>
        </p:txBody>
      </p:sp>
    </p:spTree>
    <p:extLst>
      <p:ext uri="{BB962C8B-B14F-4D97-AF65-F5344CB8AC3E}">
        <p14:creationId xmlns:p14="http://schemas.microsoft.com/office/powerpoint/2010/main" val="18305337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49" r:id="rId2"/>
    <p:sldLayoutId id="2147483654" r:id="rId3"/>
    <p:sldLayoutId id="2147483655" r:id="rId4"/>
    <p:sldLayoutId id="2147483650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334470"/>
          </a:solidFill>
          <a:latin typeface="Candara" panose="020E0502030303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Candara" panose="020E0502030303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Candara" panose="020E0502030303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Candara" panose="020E0502030303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Candara" panose="020E0502030303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Candara" panose="020E0502030303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3D94C2F-DE56-47C9-9CF3-17C5F6AD7B93}"/>
              </a:ext>
            </a:extLst>
          </p:cNvPr>
          <p:cNvSpPr/>
          <p:nvPr userDrawn="1"/>
        </p:nvSpPr>
        <p:spPr>
          <a:xfrm>
            <a:off x="4572000" y="6380359"/>
            <a:ext cx="438695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1" dirty="0">
                <a:solidFill>
                  <a:srgbClr val="334470"/>
                </a:solidFill>
                <a:latin typeface="Arial Narrow" panose="020B0606020202030204" pitchFamily="34" charset="0"/>
                <a:cs typeface="Avenir Next Condensed Regular"/>
              </a:rPr>
              <a:t>Copyright © 2018 Wendy M. Tietz, LLC </a:t>
            </a:r>
          </a:p>
        </p:txBody>
      </p:sp>
    </p:spTree>
    <p:extLst>
      <p:ext uri="{BB962C8B-B14F-4D97-AF65-F5344CB8AC3E}">
        <p14:creationId xmlns:p14="http://schemas.microsoft.com/office/powerpoint/2010/main" val="8581144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334470"/>
          </a:solidFill>
          <a:latin typeface="Candara" panose="020E0502030303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Candara" panose="020E0502030303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Candara" panose="020E0502030303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Candara" panose="020E0502030303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Candara" panose="020E0502030303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Candara" panose="020E0502030303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mailto:wtietz@kent.edu" TargetMode="External"/><Relationship Id="rId2" Type="http://schemas.openxmlformats.org/officeDocument/2006/relationships/hyperlink" Target="http://accountingintheheadlines.com/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48575" y="1757827"/>
            <a:ext cx="8646849" cy="4001520"/>
          </a:xfrm>
        </p:spPr>
        <p:txBody>
          <a:bodyPr>
            <a:no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5400" b="0" dirty="0"/>
              <a:t>How should Canada Dry account for the lawsuit filed against it because its ginger ale allegedly does not contain ginger root?</a:t>
            </a:r>
            <a:endParaRPr lang="en-US" sz="4000" b="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81221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lose up of a bottle&#10;&#10;Description generated with high confidence">
            <a:extLst>
              <a:ext uri="{FF2B5EF4-FFF2-40B4-BE49-F238E27FC236}">
                <a16:creationId xmlns:a16="http://schemas.microsoft.com/office/drawing/2014/main" id="{C36E7D65-9F39-4E84-9B3B-5E646570100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98" r="22523"/>
          <a:stretch/>
        </p:blipFill>
        <p:spPr>
          <a:xfrm rot="5400000">
            <a:off x="2238531" y="-2238531"/>
            <a:ext cx="4666938" cy="91440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E09A529-E47C-4634-BB98-0A9526C372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2" name="Oval 11">
            <a:extLst>
              <a:ext uri="{FF2B5EF4-FFF2-40B4-BE49-F238E27FC236}">
                <a16:creationId xmlns:a16="http://schemas.microsoft.com/office/drawing/2014/main" id="{569C1A01-6FB5-43CE-ADCC-936728ACAC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92200" y="4388303"/>
            <a:ext cx="618067" cy="702986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A7D53CF-54BD-4175-BCED-4AA791304E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573" y="4666938"/>
            <a:ext cx="3766337" cy="1509931"/>
          </a:xfrm>
        </p:spPr>
        <p:txBody>
          <a:bodyPr>
            <a:normAutofit/>
          </a:bodyPr>
          <a:lstStyle/>
          <a:p>
            <a:r>
              <a:rPr lang="en-US" sz="3500" dirty="0">
                <a:solidFill>
                  <a:srgbClr val="000000"/>
                </a:solidFill>
              </a:rPr>
              <a:t>Keurig Dr Pepper and Canada Dry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8F3028-C82C-43DF-82C9-8C2C1A9B1B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01483" y="4536489"/>
            <a:ext cx="4784998" cy="2041864"/>
          </a:xfrm>
        </p:spPr>
        <p:txBody>
          <a:bodyPr anchor="ctr">
            <a:normAutofit lnSpcReduction="10000"/>
          </a:bodyPr>
          <a:lstStyle/>
          <a:p>
            <a:r>
              <a:rPr lang="en-US" sz="2400" dirty="0">
                <a:solidFill>
                  <a:srgbClr val="000000"/>
                </a:solidFill>
              </a:rPr>
              <a:t>Lawsuit filed by a woman in New York</a:t>
            </a:r>
          </a:p>
          <a:p>
            <a:r>
              <a:rPr lang="en-US" sz="2400" dirty="0">
                <a:solidFill>
                  <a:srgbClr val="000000"/>
                </a:solidFill>
              </a:rPr>
              <a:t>Claims that Canada Dry ginger ale does not contain enough ginger root to be a healthy alternative to soda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EE7CB96A-59B5-4FA3-8EC6-AAD342ADEA31}"/>
              </a:ext>
            </a:extLst>
          </p:cNvPr>
          <p:cNvCxnSpPr/>
          <p:nvPr/>
        </p:nvCxnSpPr>
        <p:spPr>
          <a:xfrm>
            <a:off x="3826277" y="4729084"/>
            <a:ext cx="0" cy="1618452"/>
          </a:xfrm>
          <a:prstGeom prst="line">
            <a:avLst/>
          </a:prstGeom>
          <a:ln>
            <a:solidFill>
              <a:srgbClr val="0A835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058568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481329"/>
            <a:ext cx="8009324" cy="4901184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n-US" sz="3600" dirty="0"/>
              <a:t>What is a contingent liability?</a:t>
            </a:r>
          </a:p>
        </p:txBody>
      </p:sp>
    </p:spTree>
    <p:extLst>
      <p:ext uri="{BB962C8B-B14F-4D97-AF65-F5344CB8AC3E}">
        <p14:creationId xmlns:p14="http://schemas.microsoft.com/office/powerpoint/2010/main" val="33557790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444752"/>
            <a:ext cx="8112394" cy="5015484"/>
          </a:xfrm>
        </p:spPr>
        <p:txBody>
          <a:bodyPr>
            <a:noAutofit/>
          </a:bodyPr>
          <a:lstStyle/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3200" dirty="0">
                <a:ea typeface="Calibri" panose="020F0502020204030204" pitchFamily="34" charset="0"/>
                <a:cs typeface="Times New Roman" panose="02020603050405020304" pitchFamily="18" charset="0"/>
              </a:rPr>
              <a:t>What are the three potential accounting treatments for a contingent liability?</a:t>
            </a:r>
            <a:endParaRPr lang="en-US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66188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3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444752"/>
            <a:ext cx="8112394" cy="5015484"/>
          </a:xfrm>
        </p:spPr>
        <p:txBody>
          <a:bodyPr>
            <a:noAutofit/>
          </a:bodyPr>
          <a:lstStyle/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3600" dirty="0">
                <a:ea typeface="Calibri" panose="020F0502020204030204" pitchFamily="34" charset="0"/>
                <a:cs typeface="Times New Roman" panose="02020603050405020304" pitchFamily="18" charset="0"/>
              </a:rPr>
              <a:t>In your opinion, how do you think Keurig Dr Pepper/Canada Dry will treat this contingent liability from an accounting standpoint?</a:t>
            </a:r>
            <a:endParaRPr lang="en-US" sz="3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9727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0946" y="270589"/>
            <a:ext cx="7886700" cy="832303"/>
          </a:xfrm>
        </p:spPr>
        <p:txBody>
          <a:bodyPr>
            <a:normAutofit/>
          </a:bodyPr>
          <a:lstStyle/>
          <a:p>
            <a:r>
              <a:rPr lang="en-US" sz="4800" dirty="0"/>
              <a:t>Question Recap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6128" y="1273215"/>
            <a:ext cx="8414275" cy="5314196"/>
          </a:xfrm>
        </p:spPr>
        <p:txBody>
          <a:bodyPr>
            <a:noAutofit/>
          </a:bodyPr>
          <a:lstStyle/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3200" dirty="0">
                <a:ea typeface="Calibri" panose="020F0502020204030204" pitchFamily="34" charset="0"/>
                <a:cs typeface="Times New Roman" panose="02020603050405020304" pitchFamily="18" charset="0"/>
              </a:rPr>
              <a:t>What is a contingent liability?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3200" dirty="0">
                <a:ea typeface="Calibri" panose="020F0502020204030204" pitchFamily="34" charset="0"/>
                <a:cs typeface="Times New Roman" panose="02020603050405020304" pitchFamily="18" charset="0"/>
              </a:rPr>
              <a:t>What are the three potential accounting treatments for a contingent liability?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3200" dirty="0">
                <a:ea typeface="Calibri" panose="020F0502020204030204" pitchFamily="34" charset="0"/>
                <a:cs typeface="Times New Roman" panose="02020603050405020304" pitchFamily="18" charset="0"/>
              </a:rPr>
              <a:t>In your opinion, how do you think Keurig Dr Pepper/Canada Dry will treat this contingent liability from an accounting standpoint?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168020" y="555152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22570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859221" y="1891042"/>
            <a:ext cx="7583213" cy="4091304"/>
          </a:xfrm>
        </p:spPr>
        <p:txBody>
          <a:bodyPr>
            <a:noAutofit/>
          </a:bodyPr>
          <a:lstStyle/>
          <a:p>
            <a:r>
              <a:rPr lang="en-US" sz="3200" b="0" dirty="0">
                <a:cs typeface="Courier"/>
              </a:rPr>
              <a:t>For additional news stories to use </a:t>
            </a:r>
            <a:br>
              <a:rPr lang="en-US" sz="3200" b="0" dirty="0">
                <a:cs typeface="Courier"/>
              </a:rPr>
            </a:br>
            <a:r>
              <a:rPr lang="en-US" sz="3200" b="0" dirty="0">
                <a:cs typeface="Courier"/>
              </a:rPr>
              <a:t>in the accounting classroom, see the </a:t>
            </a:r>
            <a:br>
              <a:rPr lang="en-US" sz="3200" b="0" dirty="0">
                <a:cs typeface="Courier"/>
              </a:rPr>
            </a:br>
            <a:r>
              <a:rPr lang="en-US" sz="3200" b="0" dirty="0">
                <a:cs typeface="Courier"/>
              </a:rPr>
              <a:t>Accounting in the Headlines blog at </a:t>
            </a:r>
            <a:r>
              <a:rPr lang="en-US" sz="3200" dirty="0">
                <a:cs typeface="Courier"/>
                <a:hlinkClick r:id="rId2"/>
              </a:rPr>
              <a:t>http://accountingintheheadlines.com/</a:t>
            </a:r>
            <a:r>
              <a:rPr lang="en-US" sz="3200" dirty="0">
                <a:cs typeface="Courier"/>
              </a:rPr>
              <a:t> </a:t>
            </a:r>
            <a:br>
              <a:rPr lang="en-US" sz="3200" dirty="0">
                <a:cs typeface="Courier"/>
              </a:rPr>
            </a:br>
            <a:br>
              <a:rPr lang="en-US" sz="3200" dirty="0">
                <a:cs typeface="Courier"/>
              </a:rPr>
            </a:br>
            <a:br>
              <a:rPr lang="en-US" sz="3200" dirty="0">
                <a:cs typeface="Courier"/>
              </a:rPr>
            </a:br>
            <a:br>
              <a:rPr lang="en-US" sz="3200" dirty="0">
                <a:cs typeface="Courier"/>
              </a:rPr>
            </a:br>
            <a:r>
              <a:rPr lang="en-US" sz="3200" b="0" dirty="0">
                <a:cs typeface="Courier"/>
              </a:rPr>
              <a:t>Questions or comments? </a:t>
            </a:r>
            <a:br>
              <a:rPr lang="en-US" sz="3200" b="0" dirty="0">
                <a:cs typeface="Courier"/>
              </a:rPr>
            </a:br>
            <a:r>
              <a:rPr lang="en-US" sz="3200" b="0" dirty="0">
                <a:cs typeface="Courier"/>
              </a:rPr>
              <a:t>Dr. Wendy Tietz at </a:t>
            </a:r>
            <a:r>
              <a:rPr lang="en-US" sz="3200" dirty="0">
                <a:cs typeface="Courier"/>
                <a:hlinkClick r:id="rId3"/>
              </a:rPr>
              <a:t>wtietz@kent.edu</a:t>
            </a:r>
            <a:r>
              <a:rPr lang="en-US" sz="3200" dirty="0">
                <a:cs typeface="Courier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3018513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 Inverse">
      <a:majorFont>
        <a:latin typeface="Calibri"/>
        <a:ea typeface=""/>
        <a:cs typeface=""/>
      </a:majorFont>
      <a:minorFont>
        <a:latin typeface="Calibri Light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 Inverse">
      <a:majorFont>
        <a:latin typeface="Calibri"/>
        <a:ea typeface=""/>
        <a:cs typeface=""/>
      </a:majorFont>
      <a:minorFont>
        <a:latin typeface="Calibri Light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154</Words>
  <Application>Microsoft Office PowerPoint</Application>
  <PresentationFormat>On-screen Show (4:3)</PresentationFormat>
  <Paragraphs>16</Paragraphs>
  <Slides>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7</vt:i4>
      </vt:variant>
    </vt:vector>
  </HeadingPairs>
  <TitlesOfParts>
    <vt:vector size="17" baseType="lpstr">
      <vt:lpstr>Arial</vt:lpstr>
      <vt:lpstr>Arial Narrow</vt:lpstr>
      <vt:lpstr>Avenir Next Condensed Regular</vt:lpstr>
      <vt:lpstr>Calibri</vt:lpstr>
      <vt:lpstr>Calibri Light</vt:lpstr>
      <vt:lpstr>Candara</vt:lpstr>
      <vt:lpstr>Courier</vt:lpstr>
      <vt:lpstr>Times New Roman</vt:lpstr>
      <vt:lpstr>Office Theme</vt:lpstr>
      <vt:lpstr>1_Office Theme</vt:lpstr>
      <vt:lpstr>How should Canada Dry account for the lawsuit filed against it because its ginger ale allegedly does not contain ginger root?</vt:lpstr>
      <vt:lpstr>Keurig Dr Pepper and Canada Dry</vt:lpstr>
      <vt:lpstr>Question 1</vt:lpstr>
      <vt:lpstr>Question 2</vt:lpstr>
      <vt:lpstr>Question 3</vt:lpstr>
      <vt:lpstr>Question Recap</vt:lpstr>
      <vt:lpstr>For additional news stories to use  in the accounting classroom, see the  Accounting in the Headlines blog at http://accountingintheheadlines.com/     Questions or comments?  Dr. Wendy Tietz at wtietz@kent.edu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How should Canada Dry account for the lawsuit filed against it because its ginger ale allegedly does not contain ginger root?</dc:title>
  <dc:creator>Wendy Tietz</dc:creator>
  <cp:lastModifiedBy>Wendy Tietz</cp:lastModifiedBy>
  <cp:revision>1</cp:revision>
  <dcterms:created xsi:type="dcterms:W3CDTF">2018-08-14T19:01:06Z</dcterms:created>
  <dcterms:modified xsi:type="dcterms:W3CDTF">2018-08-14T19:02:32Z</dcterms:modified>
</cp:coreProperties>
</file>