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2" r:id="rId2"/>
  </p:sldMasterIdLst>
  <p:notesMasterIdLst>
    <p:notesMasterId r:id="rId10"/>
  </p:notesMasterIdLst>
  <p:sldIdLst>
    <p:sldId id="256" r:id="rId3"/>
    <p:sldId id="295" r:id="rId4"/>
    <p:sldId id="259" r:id="rId5"/>
    <p:sldId id="284" r:id="rId6"/>
    <p:sldId id="290" r:id="rId7"/>
    <p:sldId id="258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44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855" autoAdjust="0"/>
    <p:restoredTop sz="94654" autoAdjust="0"/>
  </p:normalViewPr>
  <p:slideViewPr>
    <p:cSldViewPr snapToGrid="0">
      <p:cViewPr varScale="1">
        <p:scale>
          <a:sx n="108" d="100"/>
          <a:sy n="108" d="100"/>
        </p:scale>
        <p:origin x="1332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8CA1E8-A181-44A4-AD5D-C01A14E98DB4}" type="datetimeFigureOut">
              <a:rPr lang="en-US" smtClean="0"/>
              <a:t>3/17/2018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7A3E4C-2FA2-4F33-A40E-4B08CB602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540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7A3E4C-2FA2-4F33-A40E-4B08CB6023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664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mailto:wtietz@kent.edu" TargetMode="External"/><Relationship Id="rId2" Type="http://schemas.openxmlformats.org/officeDocument/2006/relationships/hyperlink" Target="http://accountingintheheadlines.com/" TargetMode="External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3702320"/>
          </a:xfrm>
        </p:spPr>
        <p:txBody>
          <a:bodyPr anchor="ctr" anchorCtr="0">
            <a:normAutofit/>
          </a:bodyPr>
          <a:lstStyle>
            <a:lvl1pPr algn="ctr">
              <a:defRPr sz="6000" b="1" cap="none" baseline="0">
                <a:solidFill>
                  <a:srgbClr val="334470"/>
                </a:solidFill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9615" y="6041960"/>
            <a:ext cx="3405419" cy="625553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Avenir Next Condensed Regular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043941E-65BD-47A5-B03B-E97C6941BD3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06"/>
          <a:stretch/>
        </p:blipFill>
        <p:spPr>
          <a:xfrm>
            <a:off x="182950" y="193286"/>
            <a:ext cx="8768575" cy="1172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843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>
            <a:lvl1pPr>
              <a:defRPr>
                <a:solidFill>
                  <a:srgbClr val="33447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582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51245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FD0060-F7B8-4CAE-A5FE-6F6E26C39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263083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8D5C2-C8DD-4097-B917-33C5A4587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C14B42-8519-4A08-86EE-EB3CE77608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8650" y="2246313"/>
            <a:ext cx="3682093" cy="39846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2D0D455-56B7-4846-975E-6A8B77F1B22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54563" y="2246313"/>
            <a:ext cx="3760787" cy="39846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07143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>
            <a:lvl1pPr>
              <a:defRPr>
                <a:solidFill>
                  <a:srgbClr val="33447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3812721" cy="4582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572000" y="1295400"/>
            <a:ext cx="3943350" cy="45831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673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84662" y="1709739"/>
            <a:ext cx="7625925" cy="3702320"/>
          </a:xfrm>
        </p:spPr>
        <p:txBody>
          <a:bodyPr anchor="ctr" anchorCtr="0">
            <a:normAutofit/>
          </a:bodyPr>
          <a:lstStyle>
            <a:lvl1pPr algn="ctr">
              <a:defRPr sz="2400" b="0" cap="none" baseline="0">
                <a:solidFill>
                  <a:srgbClr val="334470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2400" dirty="0">
                <a:latin typeface="Avenir Next Condensed Regular"/>
                <a:cs typeface="Courier"/>
              </a:rPr>
              <a:t>For additional news stories to use in the accounting classroom, see the Accounting in the Headlines blog at </a:t>
            </a:r>
            <a:r>
              <a:rPr lang="en-US" sz="2400" dirty="0">
                <a:latin typeface="Avenir Next Condensed Regular"/>
                <a:cs typeface="Courier"/>
                <a:hlinkClick r:id="rId2"/>
              </a:rPr>
              <a:t>http://accountingintheheadlines.com/</a:t>
            </a:r>
            <a:r>
              <a:rPr lang="en-US" sz="2400" dirty="0">
                <a:latin typeface="Avenir Next Condensed Regular"/>
                <a:cs typeface="Courier"/>
              </a:rPr>
              <a:t> </a:t>
            </a:r>
            <a:br>
              <a:rPr lang="en-US" sz="2400" dirty="0">
                <a:latin typeface="Avenir Next Condensed Regular"/>
                <a:cs typeface="Courier"/>
              </a:rPr>
            </a:br>
            <a:br>
              <a:rPr lang="en-US" sz="2400" dirty="0">
                <a:latin typeface="Avenir Next Condensed Regular"/>
                <a:cs typeface="Courier"/>
              </a:rPr>
            </a:br>
            <a:br>
              <a:rPr lang="en-US" sz="2400" dirty="0">
                <a:latin typeface="Avenir Next Condensed Regular"/>
                <a:cs typeface="Courier"/>
              </a:rPr>
            </a:br>
            <a:r>
              <a:rPr lang="en-US" sz="2400" dirty="0">
                <a:latin typeface="Avenir Next Condensed Regular"/>
                <a:cs typeface="Courier"/>
              </a:rPr>
              <a:t>Questions or comments? </a:t>
            </a:r>
            <a:br>
              <a:rPr lang="en-US" sz="2400" dirty="0">
                <a:latin typeface="Avenir Next Condensed Regular"/>
                <a:cs typeface="Courier"/>
              </a:rPr>
            </a:br>
            <a:r>
              <a:rPr lang="en-US" sz="2400" dirty="0">
                <a:latin typeface="Avenir Next Condensed Regular"/>
                <a:cs typeface="Courier"/>
              </a:rPr>
              <a:t>Contact Dr. Wendy Tietz at </a:t>
            </a:r>
            <a:r>
              <a:rPr lang="en-US" sz="2400" dirty="0">
                <a:latin typeface="Avenir Next Condensed Regular"/>
                <a:cs typeface="Courier"/>
                <a:hlinkClick r:id="rId3"/>
              </a:rPr>
              <a:t>wtietz@kent.edu</a:t>
            </a:r>
            <a:r>
              <a:rPr lang="en-US" sz="2400" dirty="0">
                <a:latin typeface="Avenir Next Condensed Regular"/>
                <a:cs typeface="Courier"/>
              </a:rPr>
              <a:t> 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043941E-65BD-47A5-B03B-E97C6941BD3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06"/>
          <a:stretch/>
        </p:blipFill>
        <p:spPr>
          <a:xfrm>
            <a:off x="182950" y="193286"/>
            <a:ext cx="8768575" cy="1172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501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61750E2-B7A1-4434-B0F3-C2A7B8FD8CD3}"/>
              </a:ext>
            </a:extLst>
          </p:cNvPr>
          <p:cNvSpPr/>
          <p:nvPr userDrawn="1"/>
        </p:nvSpPr>
        <p:spPr>
          <a:xfrm>
            <a:off x="4572000" y="6380359"/>
            <a:ext cx="438695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1" dirty="0">
                <a:solidFill>
                  <a:srgbClr val="334470"/>
                </a:solidFill>
                <a:latin typeface="Arial Narrow" panose="020B0606020202030204" pitchFamily="34" charset="0"/>
                <a:cs typeface="Avenir Next Condensed Regular"/>
              </a:rPr>
              <a:t>Copyright © 2018 Wendy M. Tietz, LLC </a:t>
            </a:r>
          </a:p>
        </p:txBody>
      </p:sp>
    </p:spTree>
    <p:extLst>
      <p:ext uri="{BB962C8B-B14F-4D97-AF65-F5344CB8AC3E}">
        <p14:creationId xmlns:p14="http://schemas.microsoft.com/office/powerpoint/2010/main" val="18305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49" r:id="rId2"/>
    <p:sldLayoutId id="2147483654" r:id="rId3"/>
    <p:sldLayoutId id="2147483655" r:id="rId4"/>
    <p:sldLayoutId id="2147483650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334470"/>
          </a:solidFill>
          <a:latin typeface="Candara" panose="020E05020303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D94C2F-DE56-47C9-9CF3-17C5F6AD7B93}"/>
              </a:ext>
            </a:extLst>
          </p:cNvPr>
          <p:cNvSpPr/>
          <p:nvPr userDrawn="1"/>
        </p:nvSpPr>
        <p:spPr>
          <a:xfrm>
            <a:off x="4572000" y="6380359"/>
            <a:ext cx="438695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1" dirty="0">
                <a:solidFill>
                  <a:srgbClr val="334470"/>
                </a:solidFill>
                <a:latin typeface="Arial Narrow" panose="020B0606020202030204" pitchFamily="34" charset="0"/>
                <a:cs typeface="Avenir Next Condensed Regular"/>
              </a:rPr>
              <a:t>Copyright © 2018 Wendy M. Tietz, LLC </a:t>
            </a:r>
          </a:p>
        </p:txBody>
      </p:sp>
    </p:spTree>
    <p:extLst>
      <p:ext uri="{BB962C8B-B14F-4D97-AF65-F5344CB8AC3E}">
        <p14:creationId xmlns:p14="http://schemas.microsoft.com/office/powerpoint/2010/main" val="858114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334470"/>
          </a:solidFill>
          <a:latin typeface="Candara" panose="020E05020303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wtietz@kent.edu" TargetMode="External"/><Relationship Id="rId2" Type="http://schemas.openxmlformats.org/officeDocument/2006/relationships/hyperlink" Target="http://accountingintheheadlines.com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76783" y="1731194"/>
            <a:ext cx="8666049" cy="4001520"/>
          </a:xfrm>
        </p:spPr>
        <p:txBody>
          <a:bodyPr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5400" b="0" dirty="0">
                <a:solidFill>
                  <a:srgbClr val="2F5496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Will the costs of converting UPS trucks from </a:t>
            </a:r>
            <a:br>
              <a:rPr lang="en-US" sz="5400" b="0" dirty="0">
                <a:solidFill>
                  <a:srgbClr val="2F5496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5400" b="0" dirty="0">
                <a:solidFill>
                  <a:srgbClr val="2F5496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diesel to electric be </a:t>
            </a:r>
            <a:br>
              <a:rPr lang="en-US" sz="5400" b="0" dirty="0">
                <a:solidFill>
                  <a:srgbClr val="2F5496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5400" dirty="0">
                <a:solidFill>
                  <a:srgbClr val="2F5496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capitalized</a:t>
            </a:r>
            <a:r>
              <a:rPr lang="en-US" sz="5400" b="0" dirty="0">
                <a:solidFill>
                  <a:srgbClr val="2F5496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or </a:t>
            </a:r>
            <a:r>
              <a:rPr lang="en-US" sz="5400" dirty="0">
                <a:solidFill>
                  <a:srgbClr val="2F5496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expensed</a:t>
            </a:r>
            <a:r>
              <a:rPr lang="en-US" sz="5400" b="0" dirty="0">
                <a:solidFill>
                  <a:srgbClr val="2F5496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4400" b="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8122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038CB10-1F5C-4D54-9DF7-12586DE5B007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5659" y="4572000"/>
            <a:ext cx="5293730" cy="1964266"/>
          </a:xfrm>
          <a:prstGeom prst="rect">
            <a:avLst/>
          </a:prstGeom>
          <a:solidFill>
            <a:srgbClr val="8284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3ED6512-6858-4552-B699-9A97FE9A4EA2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50991" y="321732"/>
            <a:ext cx="3251710" cy="621453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truck is parked on the side of a building&#10;&#10;Description generated with very high confidence">
            <a:extLst>
              <a:ext uri="{FF2B5EF4-FFF2-40B4-BE49-F238E27FC236}">
                <a16:creationId xmlns:a16="http://schemas.microsoft.com/office/drawing/2014/main" id="{FB0249B3-B6D1-4D39-9787-CA85913E3AE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" r="14449" b="3"/>
          <a:stretch/>
        </p:blipFill>
        <p:spPr>
          <a:xfrm>
            <a:off x="245660" y="321733"/>
            <a:ext cx="5293729" cy="410739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FD8A7C-1BDE-4831-8351-2305E3A8C1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192" y="4767072"/>
            <a:ext cx="4945641" cy="1625210"/>
          </a:xfrm>
        </p:spPr>
        <p:txBody>
          <a:bodyPr>
            <a:normAutofit/>
          </a:bodyPr>
          <a:lstStyle/>
          <a:p>
            <a:pPr algn="r"/>
            <a:r>
              <a:rPr lang="en-US" sz="3700" dirty="0">
                <a:solidFill>
                  <a:srgbClr val="FFFFFF"/>
                </a:solidFill>
              </a:rPr>
              <a:t>UPS converting diesel-fueled delivery vehicles </a:t>
            </a:r>
            <a:br>
              <a:rPr lang="en-US" sz="3700" dirty="0">
                <a:solidFill>
                  <a:srgbClr val="FFFFFF"/>
                </a:solidFill>
              </a:rPr>
            </a:br>
            <a:r>
              <a:rPr lang="en-US" sz="3700" dirty="0">
                <a:solidFill>
                  <a:srgbClr val="FFFFFF"/>
                </a:solidFill>
              </a:rPr>
              <a:t>to be all-electric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BE1EF1C-44C8-4234-B6B0-6BC205B5A05D}"/>
              </a:ext>
            </a:extLst>
          </p:cNvPr>
          <p:cNvSpPr/>
          <p:nvPr/>
        </p:nvSpPr>
        <p:spPr>
          <a:xfrm>
            <a:off x="6578353" y="6536265"/>
            <a:ext cx="2435950" cy="1042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94EF4B-CFD1-4B2B-B392-5BA76BE074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97118" y="539317"/>
            <a:ext cx="2953690" cy="5779363"/>
          </a:xfrm>
        </p:spPr>
        <p:txBody>
          <a:bodyPr anchor="ctr">
            <a:normAutofit lnSpcReduction="10000"/>
          </a:bodyPr>
          <a:lstStyle/>
          <a:p>
            <a:r>
              <a:rPr lang="en-US" sz="2400" dirty="0">
                <a:solidFill>
                  <a:srgbClr val="FFFFFF"/>
                </a:solidFill>
              </a:rPr>
              <a:t>In New York City, UPS is working on technology to convert 1,500 (66%) of its diesel-fueled delivery trucks to electric-fueled by 2020</a:t>
            </a:r>
          </a:p>
          <a:p>
            <a:r>
              <a:rPr lang="en-US" sz="2400" dirty="0">
                <a:solidFill>
                  <a:srgbClr val="FFFFFF"/>
                </a:solidFill>
              </a:rPr>
              <a:t>Working prototype planned for sometime in 2018</a:t>
            </a:r>
          </a:p>
          <a:p>
            <a:r>
              <a:rPr lang="en-US" sz="2400" dirty="0">
                <a:solidFill>
                  <a:srgbClr val="FFFFFF"/>
                </a:solidFill>
              </a:rPr>
              <a:t>Benefits of all-electric include elimination of harmful emissions, noise, and dependence on fossil fuels</a:t>
            </a:r>
          </a:p>
        </p:txBody>
      </p:sp>
    </p:spTree>
    <p:extLst>
      <p:ext uri="{BB962C8B-B14F-4D97-AF65-F5344CB8AC3E}">
        <p14:creationId xmlns:p14="http://schemas.microsoft.com/office/powerpoint/2010/main" val="4208132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481329"/>
            <a:ext cx="8229075" cy="4901184"/>
          </a:xfrm>
        </p:spPr>
        <p:txBody>
          <a:bodyPr>
            <a:norm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4000" dirty="0">
                <a:ea typeface="Calibri" panose="020F0502020204030204" pitchFamily="34" charset="0"/>
                <a:cs typeface="Times New Roman" panose="02020603050405020304" pitchFamily="18" charset="0"/>
              </a:rPr>
              <a:t>What is the difference between capitalizing an expenditure versus expensing that expenditure?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57790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44752"/>
            <a:ext cx="8112394" cy="5015484"/>
          </a:xfrm>
        </p:spPr>
        <p:txBody>
          <a:bodyPr>
            <a:no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4000" dirty="0">
                <a:ea typeface="Calibri" panose="020F0502020204030204" pitchFamily="34" charset="0"/>
                <a:cs typeface="Times New Roman" panose="02020603050405020304" pitchFamily="18" charset="0"/>
              </a:rPr>
              <a:t>What information would you need to be able to determine if UPS should capitalize or expense the cost of converting the trucks to be all-electric?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66188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44752"/>
            <a:ext cx="8112394" cy="5015484"/>
          </a:xfrm>
        </p:spPr>
        <p:txBody>
          <a:bodyPr>
            <a:no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4000" dirty="0">
                <a:ea typeface="Calibri" panose="020F0502020204030204" pitchFamily="34" charset="0"/>
                <a:cs typeface="Times New Roman" panose="02020603050405020304" pitchFamily="18" charset="0"/>
              </a:rPr>
              <a:t>Do you think UPS will capitalize or expense the cost of converting to electric vehicles?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9727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0946" y="270589"/>
            <a:ext cx="7886700" cy="832303"/>
          </a:xfrm>
        </p:spPr>
        <p:txBody>
          <a:bodyPr>
            <a:normAutofit/>
          </a:bodyPr>
          <a:lstStyle/>
          <a:p>
            <a:r>
              <a:rPr lang="en-US" sz="4800" dirty="0"/>
              <a:t>Question Recap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6128" y="1273215"/>
            <a:ext cx="8414275" cy="5314196"/>
          </a:xfrm>
        </p:spPr>
        <p:txBody>
          <a:bodyPr>
            <a:no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3200" dirty="0">
                <a:ea typeface="Calibri" panose="020F0502020204030204" pitchFamily="34" charset="0"/>
                <a:cs typeface="Times New Roman" panose="02020603050405020304" pitchFamily="18" charset="0"/>
              </a:rPr>
              <a:t>What is the difference between capitalizing an expenditure versus expensing that expenditure?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3200" dirty="0">
                <a:ea typeface="Calibri" panose="020F0502020204030204" pitchFamily="34" charset="0"/>
                <a:cs typeface="Times New Roman" panose="02020603050405020304" pitchFamily="18" charset="0"/>
              </a:rPr>
              <a:t>What information would you need to be able to determine if UPS should capitalize or expense the cost of converting the trucks to be all-electric?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3200" dirty="0">
                <a:ea typeface="Calibri" panose="020F0502020204030204" pitchFamily="34" charset="0"/>
                <a:cs typeface="Times New Roman" panose="02020603050405020304" pitchFamily="18" charset="0"/>
              </a:rPr>
              <a:t>Do you think UPS will capitalize or expense the cost of converting to electric vehicles?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68020" y="555152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2570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59221" y="1891042"/>
            <a:ext cx="7583213" cy="4091304"/>
          </a:xfrm>
        </p:spPr>
        <p:txBody>
          <a:bodyPr>
            <a:noAutofit/>
          </a:bodyPr>
          <a:lstStyle/>
          <a:p>
            <a:r>
              <a:rPr lang="en-US" sz="3200" b="0" dirty="0">
                <a:cs typeface="Courier"/>
              </a:rPr>
              <a:t>For additional news stories to use </a:t>
            </a:r>
            <a:br>
              <a:rPr lang="en-US" sz="3200" b="0" dirty="0">
                <a:cs typeface="Courier"/>
              </a:rPr>
            </a:br>
            <a:r>
              <a:rPr lang="en-US" sz="3200" b="0" dirty="0">
                <a:cs typeface="Courier"/>
              </a:rPr>
              <a:t>in the accounting classroom, see the </a:t>
            </a:r>
            <a:br>
              <a:rPr lang="en-US" sz="3200" b="0" dirty="0">
                <a:cs typeface="Courier"/>
              </a:rPr>
            </a:br>
            <a:r>
              <a:rPr lang="en-US" sz="3200" b="0" dirty="0">
                <a:cs typeface="Courier"/>
              </a:rPr>
              <a:t>Accounting in the Headlines blog at </a:t>
            </a:r>
            <a:r>
              <a:rPr lang="en-US" sz="3200" dirty="0">
                <a:cs typeface="Courier"/>
                <a:hlinkClick r:id="rId2"/>
              </a:rPr>
              <a:t>http://accountingintheheadlines.com/</a:t>
            </a:r>
            <a:r>
              <a:rPr lang="en-US" sz="3200" dirty="0">
                <a:cs typeface="Courier"/>
              </a:rPr>
              <a:t> </a:t>
            </a:r>
            <a:br>
              <a:rPr lang="en-US" sz="3200" dirty="0">
                <a:cs typeface="Courier"/>
              </a:rPr>
            </a:br>
            <a:br>
              <a:rPr lang="en-US" sz="3200" dirty="0">
                <a:cs typeface="Courier"/>
              </a:rPr>
            </a:br>
            <a:br>
              <a:rPr lang="en-US" sz="3200" dirty="0">
                <a:cs typeface="Courier"/>
              </a:rPr>
            </a:br>
            <a:br>
              <a:rPr lang="en-US" sz="3200" dirty="0">
                <a:cs typeface="Courier"/>
              </a:rPr>
            </a:br>
            <a:r>
              <a:rPr lang="en-US" sz="3200" b="0" dirty="0">
                <a:cs typeface="Courier"/>
              </a:rPr>
              <a:t>Questions or comments? </a:t>
            </a:r>
            <a:br>
              <a:rPr lang="en-US" sz="3200" b="0" dirty="0">
                <a:cs typeface="Courier"/>
              </a:rPr>
            </a:br>
            <a:r>
              <a:rPr lang="en-US" sz="3200" b="0" dirty="0">
                <a:cs typeface="Courier"/>
              </a:rPr>
              <a:t>Dr. Wendy Tietz at </a:t>
            </a:r>
            <a:r>
              <a:rPr lang="en-US" sz="3200" dirty="0">
                <a:cs typeface="Courier"/>
                <a:hlinkClick r:id="rId3"/>
              </a:rPr>
              <a:t>wtietz@kent.edu</a:t>
            </a:r>
            <a:r>
              <a:rPr lang="en-US" sz="3200" dirty="0">
                <a:cs typeface="Courier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018513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4389</TotalTime>
  <Words>186</Words>
  <Application>Microsoft Office PowerPoint</Application>
  <PresentationFormat>On-screen Show (4:3)</PresentationFormat>
  <Paragraphs>17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7" baseType="lpstr">
      <vt:lpstr>Arial</vt:lpstr>
      <vt:lpstr>Arial Narrow</vt:lpstr>
      <vt:lpstr>Avenir Next Condensed Regular</vt:lpstr>
      <vt:lpstr>Calibri</vt:lpstr>
      <vt:lpstr>Calibri Light</vt:lpstr>
      <vt:lpstr>Candara</vt:lpstr>
      <vt:lpstr>Courier</vt:lpstr>
      <vt:lpstr>Times New Roman</vt:lpstr>
      <vt:lpstr>Office Theme</vt:lpstr>
      <vt:lpstr>1_Office Theme</vt:lpstr>
      <vt:lpstr>Will the costs of converting UPS trucks from  diesel to electric be  capitalized or expensed?</vt:lpstr>
      <vt:lpstr>UPS converting diesel-fueled delivery vehicles  to be all-electric</vt:lpstr>
      <vt:lpstr>Question 1</vt:lpstr>
      <vt:lpstr>Question 2</vt:lpstr>
      <vt:lpstr>Question 3</vt:lpstr>
      <vt:lpstr>Question Recap</vt:lpstr>
      <vt:lpstr>For additional news stories to use  in the accounting classroom, see the  Accounting in the Headlines blog at http://accountingintheheadlines.com/     Questions or comments?  Dr. Wendy Tietz at wtietz@kent.edu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Tietz</dc:creator>
  <cp:lastModifiedBy>Wendy Tietz</cp:lastModifiedBy>
  <cp:revision>232</cp:revision>
  <cp:lastPrinted>2015-01-07T02:07:23Z</cp:lastPrinted>
  <dcterms:created xsi:type="dcterms:W3CDTF">2014-03-26T16:56:49Z</dcterms:created>
  <dcterms:modified xsi:type="dcterms:W3CDTF">2018-03-17T17:31:22Z</dcterms:modified>
</cp:coreProperties>
</file>