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0"/>
  </p:notesMasterIdLst>
  <p:sldIdLst>
    <p:sldId id="256" r:id="rId3"/>
    <p:sldId id="294" r:id="rId4"/>
    <p:sldId id="259" r:id="rId5"/>
    <p:sldId id="284" r:id="rId6"/>
    <p:sldId id="290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55" autoAdjust="0"/>
    <p:restoredTop sz="94654" autoAdjust="0"/>
  </p:normalViewPr>
  <p:slideViewPr>
    <p:cSldViewPr snapToGrid="0">
      <p:cViewPr varScale="1">
        <p:scale>
          <a:sx n="108" d="100"/>
          <a:sy n="108" d="100"/>
        </p:scale>
        <p:origin x="63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3/17/2018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3702320"/>
          </a:xfrm>
        </p:spPr>
        <p:txBody>
          <a:bodyPr anchor="ctr" anchorCtr="0">
            <a:normAutofit/>
          </a:bodyPr>
          <a:lstStyle>
            <a:lvl1pPr algn="ctr">
              <a:defRPr sz="6000" b="1" cap="none" baseline="0">
                <a:solidFill>
                  <a:srgbClr val="334470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15" y="6041960"/>
            <a:ext cx="3405419" cy="625553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venir Next Condensed Regular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D0060-F7B8-4CAE-A5FE-6F6E26C39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6308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8D5C2-C8DD-4097-B917-33C5A4587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14B42-8519-4A08-86EE-EB3CE77608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2246313"/>
            <a:ext cx="3682093" cy="3984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D0D455-56B7-4846-975E-6A8B77F1B2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54563" y="2246313"/>
            <a:ext cx="3760787" cy="3984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714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4662" y="1709739"/>
            <a:ext cx="7625925" cy="3702320"/>
          </a:xfrm>
        </p:spPr>
        <p:txBody>
          <a:bodyPr anchor="ctr" anchorCtr="0">
            <a:normAutofit/>
          </a:bodyPr>
          <a:lstStyle>
            <a:lvl1pPr algn="ctr">
              <a:defRPr sz="2400" b="0" cap="none" baseline="0">
                <a:solidFill>
                  <a:srgbClr val="334470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2400" dirty="0">
                <a:latin typeface="Avenir Next Condensed Regula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400" dirty="0">
                <a:latin typeface="Avenir Next Condensed Regular"/>
                <a:cs typeface="Courier"/>
                <a:hlinkClick r:id="rId2"/>
              </a:rPr>
              <a:t>http://accountingintheheadlines.com/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Questions or comments? </a:t>
            </a: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Contact Dr. Wendy Tietz at </a:t>
            </a:r>
            <a:r>
              <a:rPr lang="en-US" sz="2400" dirty="0">
                <a:latin typeface="Avenir Next Condensed Regular"/>
                <a:cs typeface="Courier"/>
                <a:hlinkClick r:id="rId3"/>
              </a:rPr>
              <a:t>wtietz@kent.edu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50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1750E2-B7A1-4434-B0F3-C2A7B8FD8CD3}"/>
              </a:ext>
            </a:extLst>
          </p:cNvPr>
          <p:cNvSpPr/>
          <p:nvPr userDrawn="1"/>
        </p:nvSpPr>
        <p:spPr>
          <a:xfrm>
            <a:off x="4572000" y="6380359"/>
            <a:ext cx="4386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rgbClr val="334470"/>
                </a:solidFill>
                <a:latin typeface="Arial Narrow" panose="020B0606020202030204" pitchFamily="34" charset="0"/>
                <a:cs typeface="Avenir Next Condensed Regular"/>
              </a:rPr>
              <a:t>Copyright © 2018 Wendy M. Tietz, LLC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4" r:id="rId3"/>
    <p:sldLayoutId id="2147483655" r:id="rId4"/>
    <p:sldLayoutId id="214748365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94C2F-DE56-47C9-9CF3-17C5F6AD7B93}"/>
              </a:ext>
            </a:extLst>
          </p:cNvPr>
          <p:cNvSpPr/>
          <p:nvPr userDrawn="1"/>
        </p:nvSpPr>
        <p:spPr>
          <a:xfrm>
            <a:off x="4572000" y="6380359"/>
            <a:ext cx="4386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rgbClr val="334470"/>
                </a:solidFill>
                <a:latin typeface="Arial Narrow" panose="020B0606020202030204" pitchFamily="34" charset="0"/>
                <a:cs typeface="Avenir Next Condensed Regular"/>
              </a:rPr>
              <a:t>Copyright © 2018 Wendy M. Tietz, LLC </a:t>
            </a:r>
          </a:p>
        </p:txBody>
      </p:sp>
    </p:spTree>
    <p:extLst>
      <p:ext uri="{BB962C8B-B14F-4D97-AF65-F5344CB8AC3E}">
        <p14:creationId xmlns:p14="http://schemas.microsoft.com/office/powerpoint/2010/main" val="85811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0" dirty="0">
                <a:solidFill>
                  <a:srgbClr val="2F549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What impact did Toys “R” Us debt have on its bankruptcy?</a:t>
            </a:r>
            <a:endParaRPr lang="en-US" sz="4400" b="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4038CB10-1F5C-4D54-9DF7-12586DE5B00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6D3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73ED6512-6858-4552-B699-9A97FE9A4EA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picture containing sky, road, outdoor, building&#10;&#10;Description generated with very high confidence">
            <a:extLst>
              <a:ext uri="{FF2B5EF4-FFF2-40B4-BE49-F238E27FC236}">
                <a16:creationId xmlns:a16="http://schemas.microsoft.com/office/drawing/2014/main" id="{13A6CC41-966B-42FE-991A-B188C46DF9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0" r="7403" b="21376"/>
          <a:stretch/>
        </p:blipFill>
        <p:spPr>
          <a:xfrm>
            <a:off x="171763" y="738983"/>
            <a:ext cx="5293729" cy="32293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901D87-87EA-465D-A51F-C820A8383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Toys “R” Us closing all US stores in 2018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1DBCA-ACD3-4D31-AB3D-89335E66D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7118" y="506028"/>
            <a:ext cx="2953690" cy="5886254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$5 billion in debt</a:t>
            </a:r>
          </a:p>
          <a:p>
            <a:r>
              <a:rPr lang="en-US" sz="2000" dirty="0">
                <a:solidFill>
                  <a:srgbClr val="FFFFFF"/>
                </a:solidFill>
              </a:rPr>
              <a:t>Spending $400 million per year for interest</a:t>
            </a:r>
          </a:p>
          <a:p>
            <a:r>
              <a:rPr lang="en-US" sz="2000" dirty="0">
                <a:solidFill>
                  <a:srgbClr val="FFFFFF"/>
                </a:solidFill>
              </a:rPr>
              <a:t>Sales revenue $11.2 billion per year before takeover in 2005; Sales in most recent year $11.1 billion</a:t>
            </a:r>
          </a:p>
          <a:p>
            <a:r>
              <a:rPr lang="en-US" sz="2000" dirty="0">
                <a:solidFill>
                  <a:srgbClr val="FFFFFF"/>
                </a:solidFill>
              </a:rPr>
              <a:t>Net loss for 2017 was approximately $953 million</a:t>
            </a:r>
          </a:p>
          <a:p>
            <a:r>
              <a:rPr lang="en-US" sz="2000" dirty="0">
                <a:solidFill>
                  <a:srgbClr val="FFFFFF"/>
                </a:solidFill>
              </a:rPr>
              <a:t>Did not have cash in 2017 to make upgrades to technology and its stores</a:t>
            </a:r>
          </a:p>
        </p:txBody>
      </p:sp>
    </p:spTree>
    <p:extLst>
      <p:ext uri="{BB962C8B-B14F-4D97-AF65-F5344CB8AC3E}">
        <p14:creationId xmlns:p14="http://schemas.microsoft.com/office/powerpoint/2010/main" val="1106583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481329"/>
            <a:ext cx="8229075" cy="4901184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ea typeface="Calibri" panose="020F0502020204030204" pitchFamily="34" charset="0"/>
                <a:cs typeface="Times New Roman" panose="02020603050405020304" pitchFamily="18" charset="0"/>
              </a:rPr>
              <a:t>Did Toys “R” Us have declining sales revenues over the past 13 years since it was taken private?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ea typeface="Calibri" panose="020F0502020204030204" pitchFamily="34" charset="0"/>
                <a:cs typeface="Times New Roman" panose="02020603050405020304" pitchFamily="18" charset="0"/>
              </a:rPr>
              <a:t>Why might the private equity buyers have chosen to issue bonds (debt) in 2005 to purchase Toys “R” Us rather than issue stock?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618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ea typeface="Calibri" panose="020F0502020204030204" pitchFamily="34" charset="0"/>
                <a:cs typeface="Times New Roman" panose="02020603050405020304" pitchFamily="18" charset="0"/>
              </a:rPr>
              <a:t>People often claim that Toys “R” Us was a victim of online retailers such as Amazon.com. Do you agree? What do you think is the major reason that Toys “R” Us had to file for bankruptcy?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72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946" y="270589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128" y="1273215"/>
            <a:ext cx="8414275" cy="531419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Did Toys “R” Us have declining sales revenues over the past 13 years since it was taken private?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Why might the private equity buyers have chosen to issue bonds (debt) in 2005 to purchase Toys “R” Us rather than issue stock?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People often claim that Toys “R” Us was a victim of online retailers such as Amazon.com. Do you agree? What do you think is the major reason that Toys “R” Us had to file for bankruptcy?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59221" y="1891042"/>
            <a:ext cx="7583213" cy="4091304"/>
          </a:xfrm>
        </p:spPr>
        <p:txBody>
          <a:bodyPr>
            <a:noAutofit/>
          </a:bodyPr>
          <a:lstStyle/>
          <a:p>
            <a:r>
              <a:rPr lang="en-US" sz="3200" b="0" dirty="0">
                <a:cs typeface="Courier"/>
              </a:rPr>
              <a:t>For additional news stories to use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in the accounting classroom, see the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Accounting in the Headlines blog at </a:t>
            </a:r>
            <a:r>
              <a:rPr lang="en-US" sz="3200" dirty="0">
                <a:cs typeface="Courier"/>
                <a:hlinkClick r:id="rId2"/>
              </a:rPr>
              <a:t>http://accountingintheheadlines.com/</a:t>
            </a:r>
            <a:r>
              <a:rPr lang="en-US" sz="3200" dirty="0">
                <a:cs typeface="Courier"/>
              </a:rPr>
              <a:t> </a:t>
            </a: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r>
              <a:rPr lang="en-US" sz="3200" b="0" dirty="0">
                <a:cs typeface="Courier"/>
              </a:rPr>
              <a:t>Questions or comments?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Dr. Wendy Tietz at </a:t>
            </a:r>
            <a:r>
              <a:rPr lang="en-US" sz="3200" dirty="0">
                <a:cs typeface="Courier"/>
                <a:hlinkClick r:id="rId3"/>
              </a:rPr>
              <a:t>wtietz@kent.edu</a:t>
            </a:r>
            <a:r>
              <a:rPr lang="en-US" sz="3200" dirty="0"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4304</TotalTime>
  <Words>284</Words>
  <Application>Microsoft Office PowerPoint</Application>
  <PresentationFormat>On-screen Show (4:3)</PresentationFormat>
  <Paragraphs>19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Arial Narrow</vt:lpstr>
      <vt:lpstr>Avenir Next Condensed Regular</vt:lpstr>
      <vt:lpstr>Calibri</vt:lpstr>
      <vt:lpstr>Calibri Light</vt:lpstr>
      <vt:lpstr>Candara</vt:lpstr>
      <vt:lpstr>Courier</vt:lpstr>
      <vt:lpstr>Times New Roman</vt:lpstr>
      <vt:lpstr>Office Theme</vt:lpstr>
      <vt:lpstr>1_Office Theme</vt:lpstr>
      <vt:lpstr>What impact did Toys “R” Us debt have on its bankruptcy?</vt:lpstr>
      <vt:lpstr>Toys “R” Us closing all US stores in 2018</vt:lpstr>
      <vt:lpstr>Question 1</vt:lpstr>
      <vt:lpstr>Question 2</vt:lpstr>
      <vt:lpstr>Question 3</vt:lpstr>
      <vt:lpstr>Question Recap</vt:lpstr>
      <vt:lpstr>For additional news stories to use  in the accounting classroom, see the  Accounting in the Headlines blog at http://accountingintheheadlines.com/     Questions or comments? 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229</cp:revision>
  <cp:lastPrinted>2015-01-07T02:07:23Z</cp:lastPrinted>
  <dcterms:created xsi:type="dcterms:W3CDTF">2014-03-26T16:56:49Z</dcterms:created>
  <dcterms:modified xsi:type="dcterms:W3CDTF">2018-03-17T16:05:58Z</dcterms:modified>
</cp:coreProperties>
</file>