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1"/>
  </p:notesMasterIdLst>
  <p:sldIdLst>
    <p:sldId id="256" r:id="rId3"/>
    <p:sldId id="292" r:id="rId4"/>
    <p:sldId id="259" r:id="rId5"/>
    <p:sldId id="284" r:id="rId6"/>
    <p:sldId id="290" r:id="rId7"/>
    <p:sldId id="293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08" d="100"/>
          <a:sy n="108" d="100"/>
        </p:scale>
        <p:origin x="133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0060-F7B8-4CAE-A5FE-6F6E26C3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630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D5C2-C8DD-4097-B917-33C5A458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14B42-8519-4A08-86EE-EB3CE77608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246313"/>
            <a:ext cx="3682093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D0D455-56B7-4846-975E-6A8B77F1B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4563" y="2246313"/>
            <a:ext cx="3760787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71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ctr">
              <a:defRPr sz="2400" b="0" cap="none" baseline="0">
                <a:solidFill>
                  <a:srgbClr val="334470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5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How are CVS’s balance sheet and ratios impacted by its $40 billion bond issuance?</a:t>
            </a:r>
            <a:endParaRPr lang="en-US" sz="44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ign on the side of a brick building&#10;&#10;Description generated with very high confidence">
            <a:extLst>
              <a:ext uri="{FF2B5EF4-FFF2-40B4-BE49-F238E27FC236}">
                <a16:creationId xmlns:a16="http://schemas.microsoft.com/office/drawing/2014/main" id="{BAE25141-399D-41FD-9B60-8E7044DF8C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6" r="26887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>
            <a:solidFill>
              <a:srgbClr val="534A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FAF88C3-0E11-4B8B-8F0A-7BB313B53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US" sz="4100"/>
              <a:t>CVS issued $40 billion in bonds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D954F-3B2E-489A-AD24-9BD05FCB6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r>
              <a:rPr lang="en-US" sz="2400" dirty="0"/>
              <a:t>Issued bonds on March 9, 2018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largest US corporate bond issuance ever</a:t>
            </a:r>
          </a:p>
          <a:p>
            <a:r>
              <a:rPr lang="en-US" sz="2400" dirty="0"/>
              <a:t>Proceeds will be used to help pay for CVS acquisition of Aetna</a:t>
            </a:r>
          </a:p>
          <a:p>
            <a:r>
              <a:rPr lang="en-US" sz="2400" dirty="0"/>
              <a:t>Bonds range from two-year bonds to 30-year bonds</a:t>
            </a:r>
          </a:p>
        </p:txBody>
      </p:sp>
    </p:spTree>
    <p:extLst>
      <p:ext uri="{BB962C8B-B14F-4D97-AF65-F5344CB8AC3E}">
        <p14:creationId xmlns:p14="http://schemas.microsoft.com/office/powerpoint/2010/main" val="3563106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81329"/>
            <a:ext cx="8229075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What is the impact of the bond issuance on the balance sheet of CVS? What accounts would increase or decrease?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How would CVS’s current ratio be impacted, if at all, by the bond issuance? How would its debt ratio be impacted?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What would happen to CVS’s times-interest-earned ratio as a direct result of the bond issuance? Does this bond issuance increase risk or decrease risk for CVS? Explain.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Why might CVS have decided to issue $40 billion of bonds for the acquisition of Aetna rather than issuing additional common stock?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492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70589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128" y="1273215"/>
            <a:ext cx="8414275" cy="531419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What is the impact of the bond issuance on the balance sheet of CVS? What accounts would increase or decrease?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How would CVS’s current ratio be impacted, if at all, by the bond issuance? How would its debt ratio be impacted?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What would happen to CVS’s times-interest-earned ratio as a direct result of the bond issuance? Does this bond issuance increase risk or decrease risk for CVS? Explain.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Why might CVS have decided to issue $40 billion of bonds for the acquisition of Aetna rather than issuing additional common stock?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2"/>
            <a:ext cx="7583213" cy="4091304"/>
          </a:xfrm>
        </p:spPr>
        <p:txBody>
          <a:bodyPr>
            <a:noAutofit/>
          </a:bodyPr>
          <a:lstStyle/>
          <a:p>
            <a:r>
              <a:rPr lang="en-US" sz="3200" b="0" dirty="0">
                <a:cs typeface="Courier"/>
              </a:rPr>
              <a:t>For additional news stories to use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in the accounting classroom, see the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Accounting in the Headlines blog at </a:t>
            </a:r>
            <a:r>
              <a:rPr lang="en-US" sz="3200" dirty="0">
                <a:cs typeface="Courier"/>
                <a:hlinkClick r:id="rId2"/>
              </a:rPr>
              <a:t>http://accountingintheheadlines.com/</a:t>
            </a:r>
            <a:r>
              <a:rPr lang="en-US" sz="3200" dirty="0">
                <a:cs typeface="Courier"/>
              </a:rPr>
              <a:t> </a:t>
            </a: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r>
              <a:rPr lang="en-US" sz="3200" b="0" dirty="0">
                <a:cs typeface="Courier"/>
              </a:rPr>
              <a:t>Questions or comments?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Dr. Wendy Tietz at </a:t>
            </a:r>
            <a:r>
              <a:rPr lang="en-US" sz="3200" dirty="0">
                <a:cs typeface="Courier"/>
                <a:hlinkClick r:id="rId3"/>
              </a:rPr>
              <a:t>wtietz@kent.edu</a:t>
            </a:r>
            <a:r>
              <a:rPr lang="en-US" sz="32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4296</TotalTime>
  <Words>276</Words>
  <Application>Microsoft Office PowerPoint</Application>
  <PresentationFormat>On-screen Show (4:3)</PresentationFormat>
  <Paragraphs>21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Arial Narrow</vt:lpstr>
      <vt:lpstr>Avenir Next Condensed Regular</vt:lpstr>
      <vt:lpstr>Calibri</vt:lpstr>
      <vt:lpstr>Calibri Light</vt:lpstr>
      <vt:lpstr>Candara</vt:lpstr>
      <vt:lpstr>Courier</vt:lpstr>
      <vt:lpstr>Times New Roman</vt:lpstr>
      <vt:lpstr>Office Theme</vt:lpstr>
      <vt:lpstr>1_Office Theme</vt:lpstr>
      <vt:lpstr>How are CVS’s balance sheet and ratios impacted by its $40 billion bond issuance?</vt:lpstr>
      <vt:lpstr>CVS issued $40 billion in bonds</vt:lpstr>
      <vt:lpstr>Question 1</vt:lpstr>
      <vt:lpstr>Question 2</vt:lpstr>
      <vt:lpstr>Question 3</vt:lpstr>
      <vt:lpstr>Question 4</vt:lpstr>
      <vt:lpstr>Question Recap</vt:lpstr>
      <vt:lpstr>For additional news stories to use  in the accounting classroom, see the  Accounting in the Headlines blog at http://accountingintheheadlines.com/     Questions or comments? 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227</cp:revision>
  <cp:lastPrinted>2015-01-07T02:07:23Z</cp:lastPrinted>
  <dcterms:created xsi:type="dcterms:W3CDTF">2014-03-26T16:56:49Z</dcterms:created>
  <dcterms:modified xsi:type="dcterms:W3CDTF">2018-03-11T17:46:02Z</dcterms:modified>
</cp:coreProperties>
</file>