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74" r:id="rId3"/>
    <p:sldMasterId id="2147483676" r:id="rId4"/>
  </p:sldMasterIdLst>
  <p:notesMasterIdLst>
    <p:notesMasterId r:id="rId13"/>
  </p:notesMasterIdLst>
  <p:sldIdLst>
    <p:sldId id="258" r:id="rId5"/>
    <p:sldId id="261" r:id="rId6"/>
    <p:sldId id="257" r:id="rId7"/>
    <p:sldId id="259" r:id="rId8"/>
    <p:sldId id="260" r:id="rId9"/>
    <p:sldId id="262" r:id="rId10"/>
    <p:sldId id="263" r:id="rId11"/>
    <p:sldId id="265" r:id="rId12"/>
  </p:sldIdLst>
  <p:sldSz cx="9144000" cy="6858000" type="screen4x3"/>
  <p:notesSz cx="6858000" cy="9144000"/>
  <p:custDataLst>
    <p:tags r:id="rId1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986" autoAdjust="0"/>
    <p:restoredTop sz="74316" autoAdjust="0"/>
  </p:normalViewPr>
  <p:slideViewPr>
    <p:cSldViewPr snapToGrid="0">
      <p:cViewPr varScale="1">
        <p:scale>
          <a:sx n="65" d="100"/>
          <a:sy n="65" d="100"/>
        </p:scale>
        <p:origin x="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DAF307-4646-4F44-94F3-DD9A5DA67755}" type="datetimeFigureOut">
              <a:rPr lang="en-US" smtClean="0"/>
              <a:t>1/30/2018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E76D13-F7BB-4D17-9F72-C5D06C831A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3355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short video, we are going to talk about why a bank will debit your bank account to decrease it when the debit-credit rules state that assets are decreased with a credit.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E76D13-F7BB-4D17-9F72-C5D06C831A4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1925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Just to review, here is a summary of the debit-credit rules.  Note that assets are increased by debits and assets are decreased by credits. The opposite is true for liabilities – liabilities are increased by credits and decreased by debits.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F6F8BA-52AC-2A40-9FBB-3B3B4413359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52527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Let’s go through an example now. Say you open a bank account by depositing $100. You have an asset, CASH. The debit-credit rules state that assets are increased by debits. You would debit your account when you make a deposit or earn interest, for example. The debit-credit rules also state that assets are decreased by credits. You would credit your cash account when you make a cash withdrawal, write a check, or pay bank service charges.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E76D13-F7BB-4D17-9F72-C5D06C831A4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0317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let’s think about this same transaction from the bank’s standpoint. Hint: The accounting for this transaction will be a mirror image of the same transaction from the bank account owner’s standpoint.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E76D13-F7BB-4D17-9F72-C5D06C831A4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2276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Back to our example now – the bank opens a customer account by accepting a $100 deposit. So here’s a question – What type of account is this for the bank? Answer: This account is a LIABILITY for the bank – the bank owes the customer the $100 that the customer deposited.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E76D13-F7BB-4D17-9F72-C5D06C831A4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384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debit-credit rules state that Liabilities are increased by credits. The bank will credit this account when it accepts a customer deposit or pays interest on the account, for example. Liabilities are decreased by debits. The bank will debit this account when it disburses cash to the customer, pays a check that is written by the customer, or deducts its service charges from the account.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E76D13-F7BB-4D17-9F72-C5D06C831A4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6773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summarize, then, when cash is an asset, it is debited to increase it and credited to decrease it. When a bank accepts cash as a deposit into a customer’s bank account, the bank has a liability that it will credit to increase that customer’s account.  That’s it – so that is the reason why the bank’s debit and credits seem to be backwards from what is on your bank statement.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E76D13-F7BB-4D17-9F72-C5D06C831A4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6179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Thanks for watching!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E76D13-F7BB-4D17-9F72-C5D06C831A4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3622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hyperlink" Target="mailto:wtietz@kent.edu" TargetMode="External"/><Relationship Id="rId2" Type="http://schemas.openxmlformats.org/officeDocument/2006/relationships/hyperlink" Target="http://accountingintheheadlines.com/" TargetMode="External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jpe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178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968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01115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3775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7087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346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733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4717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68793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608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85789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3702320"/>
          </a:xfrm>
        </p:spPr>
        <p:txBody>
          <a:bodyPr anchor="ctr" anchorCtr="0">
            <a:normAutofit/>
          </a:bodyPr>
          <a:lstStyle>
            <a:lvl1pPr algn="ctr">
              <a:defRPr sz="6000" b="0" cap="none" baseline="0">
                <a:solidFill>
                  <a:srgbClr val="334470"/>
                </a:solidFill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043941E-65BD-47A5-B03B-E97C6941BD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06"/>
          <a:stretch/>
        </p:blipFill>
        <p:spPr>
          <a:xfrm>
            <a:off x="182950" y="193286"/>
            <a:ext cx="8768575" cy="1172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5653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84662" y="1709739"/>
            <a:ext cx="7625925" cy="4212090"/>
          </a:xfrm>
        </p:spPr>
        <p:txBody>
          <a:bodyPr anchor="ctr" anchorCtr="0">
            <a:normAutofit/>
          </a:bodyPr>
          <a:lstStyle>
            <a:lvl1pPr algn="ctr">
              <a:defRPr sz="2800" b="0" cap="none" baseline="0">
                <a:solidFill>
                  <a:srgbClr val="334470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2400" dirty="0">
                <a:latin typeface="Avenir Next Condensed Regular"/>
                <a:cs typeface="Courier"/>
              </a:rPr>
              <a:t>For additional news stories to use in the accounting classroom, see the Accounting in the Headlines blog at </a:t>
            </a:r>
            <a:r>
              <a:rPr lang="en-US" sz="2400" dirty="0">
                <a:latin typeface="Avenir Next Condensed Regular"/>
                <a:cs typeface="Courier"/>
                <a:hlinkClick r:id="rId2"/>
              </a:rPr>
              <a:t>http://accountingintheheadlines.com/</a:t>
            </a:r>
            <a:r>
              <a:rPr lang="en-US" sz="2400" dirty="0">
                <a:latin typeface="Avenir Next Condensed Regular"/>
                <a:cs typeface="Courier"/>
              </a:rPr>
              <a:t> </a:t>
            </a:r>
            <a:br>
              <a:rPr lang="en-US" sz="2400" dirty="0">
                <a:latin typeface="Avenir Next Condensed Regular"/>
                <a:cs typeface="Courier"/>
              </a:rPr>
            </a:br>
            <a:br>
              <a:rPr lang="en-US" sz="2400" dirty="0">
                <a:latin typeface="Avenir Next Condensed Regular"/>
                <a:cs typeface="Courier"/>
              </a:rPr>
            </a:br>
            <a:br>
              <a:rPr lang="en-US" sz="2400" dirty="0">
                <a:latin typeface="Avenir Next Condensed Regular"/>
                <a:cs typeface="Courier"/>
              </a:rPr>
            </a:br>
            <a:r>
              <a:rPr lang="en-US" sz="2400" dirty="0">
                <a:latin typeface="Avenir Next Condensed Regular"/>
                <a:cs typeface="Courier"/>
              </a:rPr>
              <a:t>Questions or comments? </a:t>
            </a:r>
            <a:br>
              <a:rPr lang="en-US" sz="2400" dirty="0">
                <a:latin typeface="Avenir Next Condensed Regular"/>
                <a:cs typeface="Courier"/>
              </a:rPr>
            </a:br>
            <a:r>
              <a:rPr lang="en-US" sz="2400" dirty="0">
                <a:latin typeface="Avenir Next Condensed Regular"/>
                <a:cs typeface="Courier"/>
              </a:rPr>
              <a:t>Contact Dr. Wendy Tietz at </a:t>
            </a:r>
            <a:r>
              <a:rPr lang="en-US" sz="2400" dirty="0">
                <a:latin typeface="Avenir Next Condensed Regular"/>
                <a:cs typeface="Courier"/>
                <a:hlinkClick r:id="rId3"/>
              </a:rPr>
              <a:t>wtietz@kent.edu</a:t>
            </a:r>
            <a:r>
              <a:rPr lang="en-US" sz="2400" dirty="0">
                <a:latin typeface="Avenir Next Condensed Regular"/>
                <a:cs typeface="Courier"/>
              </a:rPr>
              <a:t> 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043941E-65BD-47A5-B03B-E97C6941BD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06"/>
          <a:stretch/>
        </p:blipFill>
        <p:spPr>
          <a:xfrm>
            <a:off x="182950" y="193286"/>
            <a:ext cx="8768575" cy="1172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9144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B9B26-F716-482A-9B90-7F8BCF816075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1/30/2018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8BB8A-6BAE-4A73-9324-C0DB1C79A87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843291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EC33F-ABCA-4490-A0F3-B93C7061E50F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1/30/2018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8BB8A-6BAE-4A73-9324-C0DB1C79A87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132032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073A9-648E-43C4-816E-B82D5893A24D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1/30/2018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8BB8A-6BAE-4A73-9324-C0DB1C79A87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076373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B36F6-8431-4418-B0CC-303BAB4C71CC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1/30/2018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8BB8A-6BAE-4A73-9324-C0DB1C79A87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149121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D3A9E-91CA-4CB6-A51C-FBB1BDB3CF8A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1/30/2018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8BB8A-6BAE-4A73-9324-C0DB1C79A87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827371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55825-C06A-4965-BD43-AA909FC79EB1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1/30/2018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8BB8A-6BAE-4A73-9324-C0DB1C79A87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991331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117FD-0BE4-4449-B515-1A2654E549DB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1/30/2018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8BB8A-6BAE-4A73-9324-C0DB1C79A87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302158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73B9F-40BE-4669-BD44-DBAB558FDFB4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1/30/2018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8BB8A-6BAE-4A73-9324-C0DB1C79A87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690281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7065A-5AF7-482F-8750-670111A77B2D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1/30/2018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8BB8A-6BAE-4A73-9324-C0DB1C79A87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4978746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7C9C4-BD1D-4EF9-9369-E42C147BD64A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1/30/2018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8BB8A-6BAE-4A73-9324-C0DB1C79A87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356271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428A1-16CC-49FA-8DAC-CA401435B8A0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1/30/2018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8BB8A-6BAE-4A73-9324-C0DB1C79A87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61121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5578C1E-97AA-4802-99EE-64FA5278043B}"/>
              </a:ext>
            </a:extLst>
          </p:cNvPr>
          <p:cNvSpPr/>
          <p:nvPr userDrawn="1"/>
        </p:nvSpPr>
        <p:spPr>
          <a:xfrm>
            <a:off x="4572000" y="6380359"/>
            <a:ext cx="438695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1" dirty="0">
                <a:solidFill>
                  <a:srgbClr val="334470"/>
                </a:solidFill>
                <a:latin typeface="Candara" panose="020E0502030303020204" pitchFamily="34" charset="0"/>
                <a:cs typeface="Avenir Next Condensed Regular"/>
              </a:rPr>
              <a:t>Copyright © 2018 Wendy M. Tietz, LLC </a:t>
            </a:r>
          </a:p>
        </p:txBody>
      </p:sp>
    </p:spTree>
    <p:extLst>
      <p:ext uri="{BB962C8B-B14F-4D97-AF65-F5344CB8AC3E}">
        <p14:creationId xmlns:p14="http://schemas.microsoft.com/office/powerpoint/2010/main" val="3575071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ndara" panose="020E05020303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1750E2-B7A1-4434-B0F3-C2A7B8FD8CD3}"/>
              </a:ext>
            </a:extLst>
          </p:cNvPr>
          <p:cNvSpPr/>
          <p:nvPr userDrawn="1"/>
        </p:nvSpPr>
        <p:spPr>
          <a:xfrm>
            <a:off x="4572000" y="6380359"/>
            <a:ext cx="438695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33447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Avenir Next Condensed Regular"/>
              </a:rPr>
              <a:t>Copyright © 2018 Wendy M. Tietz, LLC </a:t>
            </a:r>
          </a:p>
        </p:txBody>
      </p:sp>
    </p:spTree>
    <p:extLst>
      <p:ext uri="{BB962C8B-B14F-4D97-AF65-F5344CB8AC3E}">
        <p14:creationId xmlns:p14="http://schemas.microsoft.com/office/powerpoint/2010/main" val="3822372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334470"/>
          </a:solidFill>
          <a:latin typeface="Candara" panose="020E05020303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D94C2F-DE56-47C9-9CF3-17C5F6AD7B93}"/>
              </a:ext>
            </a:extLst>
          </p:cNvPr>
          <p:cNvSpPr/>
          <p:nvPr userDrawn="1"/>
        </p:nvSpPr>
        <p:spPr>
          <a:xfrm>
            <a:off x="4572000" y="6380359"/>
            <a:ext cx="438695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33447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Avenir Next Condensed Regular"/>
              </a:rPr>
              <a:t>Copyright © 2018 Wendy M. Tietz, LLC </a:t>
            </a:r>
          </a:p>
        </p:txBody>
      </p:sp>
    </p:spTree>
    <p:extLst>
      <p:ext uri="{BB962C8B-B14F-4D97-AF65-F5344CB8AC3E}">
        <p14:creationId xmlns:p14="http://schemas.microsoft.com/office/powerpoint/2010/main" val="436884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334470"/>
          </a:solidFill>
          <a:latin typeface="Candara" panose="020E05020303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E2D0B818-F898-470A-A99F-799598B80AAB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1/30/2018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0E8BB8A-6BAE-4A73-9324-C0DB1C79A87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02198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3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6" Type="http://schemas.openxmlformats.org/officeDocument/2006/relationships/hyperlink" Target="mailto:wtietz@kent.edu" TargetMode="External"/><Relationship Id="rId5" Type="http://schemas.openxmlformats.org/officeDocument/2006/relationships/hyperlink" Target="http://accountingintheheadlines.com/" TargetMode="External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1AFE0E0-AE0F-4435-9EC9-FC9E32198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054" y="1540080"/>
            <a:ext cx="8619892" cy="4793813"/>
          </a:xfrm>
        </p:spPr>
        <p:txBody>
          <a:bodyPr>
            <a:normAutofit/>
          </a:bodyPr>
          <a:lstStyle/>
          <a:p>
            <a:r>
              <a:rPr lang="en-US" sz="6600" b="0" dirty="0"/>
              <a:t>Wait! Why is the bank </a:t>
            </a:r>
            <a:r>
              <a:rPr lang="en-US" sz="6600" dirty="0"/>
              <a:t>debiting</a:t>
            </a:r>
            <a:r>
              <a:rPr lang="en-US" sz="6600" b="0" dirty="0"/>
              <a:t> my account to </a:t>
            </a:r>
            <a:r>
              <a:rPr lang="en-US" sz="6600" dirty="0"/>
              <a:t>decrease</a:t>
            </a:r>
            <a:r>
              <a:rPr lang="en-US" sz="6600" b="0" dirty="0"/>
              <a:t> it? Isn’t that backwards?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725099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D2CD5FA0-DC3B-4364-948D-69B41F7931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801" y="1911914"/>
            <a:ext cx="8364398" cy="387009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E923ECA-C3A1-4A60-A42D-F1ECFE0D2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2060"/>
                </a:solidFill>
                <a:latin typeface="Candara" panose="020E0502030303020204" pitchFamily="34" charset="0"/>
              </a:rPr>
              <a:t>Debit-credit rules summary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86047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638F4-018F-498B-855F-A4E8D7C46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029" y="365126"/>
            <a:ext cx="8654141" cy="1325563"/>
          </a:xfrm>
        </p:spPr>
        <p:txBody>
          <a:bodyPr/>
          <a:lstStyle/>
          <a:p>
            <a:r>
              <a:rPr lang="en-US">
                <a:solidFill>
                  <a:srgbClr val="002060"/>
                </a:solidFill>
              </a:rPr>
              <a:t>Say you open a bank account with $100…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36E7D4-E1BF-431F-9FC0-A193ED07A3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029" y="1825625"/>
            <a:ext cx="8654141" cy="4923518"/>
          </a:xfrm>
        </p:spPr>
        <p:txBody>
          <a:bodyPr>
            <a:normAutofit/>
          </a:bodyPr>
          <a:lstStyle/>
          <a:p>
            <a:r>
              <a:rPr lang="en-US" dirty="0"/>
              <a:t>You have an asset, CASH</a:t>
            </a:r>
          </a:p>
          <a:p>
            <a:r>
              <a:rPr lang="en-US" b="1" dirty="0">
                <a:solidFill>
                  <a:srgbClr val="002060"/>
                </a:solidFill>
              </a:rPr>
              <a:t>Debit-credit rule: Assets are increased by debits.</a:t>
            </a:r>
          </a:p>
          <a:p>
            <a:r>
              <a:rPr lang="en-US" dirty="0"/>
              <a:t>You would debit this account when you:</a:t>
            </a:r>
          </a:p>
          <a:p>
            <a:pPr lvl="1"/>
            <a:r>
              <a:rPr lang="en-US" dirty="0"/>
              <a:t>Make a deposit</a:t>
            </a:r>
          </a:p>
          <a:p>
            <a:pPr lvl="1"/>
            <a:r>
              <a:rPr lang="en-US" dirty="0"/>
              <a:t>Earn interest</a:t>
            </a:r>
          </a:p>
          <a:p>
            <a:r>
              <a:rPr lang="en-US" b="1" dirty="0">
                <a:solidFill>
                  <a:srgbClr val="002060"/>
                </a:solidFill>
              </a:rPr>
              <a:t>Debit-credit rule: Assets are decreased by credits.</a:t>
            </a:r>
          </a:p>
          <a:p>
            <a:r>
              <a:rPr lang="en-US" dirty="0"/>
              <a:t>You would credit this account when you:</a:t>
            </a:r>
          </a:p>
          <a:p>
            <a:pPr lvl="1"/>
            <a:r>
              <a:rPr lang="en-US" dirty="0"/>
              <a:t>Make a cash withdrawal</a:t>
            </a:r>
          </a:p>
          <a:p>
            <a:pPr lvl="1"/>
            <a:r>
              <a:rPr lang="en-US" dirty="0"/>
              <a:t>Write a check</a:t>
            </a:r>
          </a:p>
          <a:p>
            <a:pPr lvl="1"/>
            <a:r>
              <a:rPr lang="en-US" dirty="0"/>
              <a:t>Pay service charges</a:t>
            </a:r>
          </a:p>
        </p:txBody>
      </p:sp>
      <p:pic>
        <p:nvPicPr>
          <p:cNvPr id="5" name="Picture 4" descr="A close up of a sign&#10;&#10;Description generated with high confidence">
            <a:extLst>
              <a:ext uri="{FF2B5EF4-FFF2-40B4-BE49-F238E27FC236}">
                <a16:creationId xmlns:a16="http://schemas.microsoft.com/office/drawing/2014/main" id="{A782892A-8085-4D5C-9214-0C576D7FE01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61"/>
          <a:stretch/>
        </p:blipFill>
        <p:spPr>
          <a:xfrm>
            <a:off x="6542314" y="4646612"/>
            <a:ext cx="2394856" cy="2211388"/>
          </a:xfrm>
          <a:prstGeom prst="rect">
            <a:avLst/>
          </a:prstGeom>
          <a:solidFill>
            <a:schemeClr val="bg1"/>
          </a:solidFill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9992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9466B1B4-3E9D-49CB-86FA-FD282A6DC1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5366" y="975391"/>
            <a:ext cx="4915159" cy="4915159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B45A142-4255-493C-8284-5D566C121B10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52663" y="321177"/>
            <a:ext cx="3249230" cy="617955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8FB9660-F42F-4313-BBC4-47C007FE484C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3344" y="3910267"/>
            <a:ext cx="1940093" cy="0"/>
          </a:xfrm>
          <a:prstGeom prst="line">
            <a:avLst/>
          </a:prstGeom>
          <a:ln w="222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80F638F4-018F-498B-855F-A4E8D7C46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677" y="914400"/>
            <a:ext cx="27432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Now let’s think about this same transaction from the bank’s standpoint…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36E7D4-E1BF-431F-9FC0-A193ED07A3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790" y="4103917"/>
            <a:ext cx="2743200" cy="1864380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2400" i="1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Hint: It is a mirror image of the transaction from the individual’s standpoint.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22318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638F4-018F-498B-855F-A4E8D7C46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029" y="365126"/>
            <a:ext cx="8654141" cy="1325563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2060"/>
                </a:solidFill>
              </a:rPr>
              <a:t>The bank opens a customer account by accepting a $100 deposit…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36E7D4-E1BF-431F-9FC0-A193ED07A3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029" y="2168013"/>
            <a:ext cx="8389023" cy="36723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b="1" dirty="0"/>
              <a:t>Question</a:t>
            </a:r>
            <a:r>
              <a:rPr lang="en-US" sz="4400" dirty="0"/>
              <a:t>: What type of account is this for the bank?</a:t>
            </a:r>
          </a:p>
          <a:p>
            <a:pPr lvl="1"/>
            <a:r>
              <a:rPr lang="en-US" sz="4000" b="1" dirty="0"/>
              <a:t>Answer</a:t>
            </a:r>
            <a:r>
              <a:rPr lang="en-US" sz="4000" dirty="0"/>
              <a:t>: It is a </a:t>
            </a:r>
            <a:r>
              <a:rPr lang="en-US" sz="4000" dirty="0">
                <a:highlight>
                  <a:srgbClr val="FFFF00"/>
                </a:highlight>
              </a:rPr>
              <a:t>LIABILITY</a:t>
            </a:r>
            <a:r>
              <a:rPr lang="en-US" sz="4000" dirty="0"/>
              <a:t> – the bank owes the customer the $100 deposited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78886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638F4-018F-498B-855F-A4E8D7C46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029" y="365126"/>
            <a:ext cx="8654141" cy="1325563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2060"/>
                </a:solidFill>
              </a:rPr>
              <a:t>The bank opens a customer account by accepting a $100 deposit…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36E7D4-E1BF-431F-9FC0-A193ED07A3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029" y="1825625"/>
            <a:ext cx="8654141" cy="4667249"/>
          </a:xfrm>
        </p:spPr>
        <p:txBody>
          <a:bodyPr>
            <a:normAutofit fontScale="92500" lnSpcReduction="10000"/>
          </a:bodyPr>
          <a:lstStyle/>
          <a:p>
            <a:r>
              <a:rPr lang="en-US" sz="3200" b="1" dirty="0">
                <a:solidFill>
                  <a:srgbClr val="002060"/>
                </a:solidFill>
              </a:rPr>
              <a:t>Debit-credit rule: Liabilities are increased by credits.</a:t>
            </a:r>
          </a:p>
          <a:p>
            <a:r>
              <a:rPr lang="en-US" sz="3200" dirty="0"/>
              <a:t>The bank will credit this account when it:</a:t>
            </a:r>
          </a:p>
          <a:p>
            <a:pPr lvl="1"/>
            <a:r>
              <a:rPr lang="en-US" sz="2800" dirty="0"/>
              <a:t>Accepts a customer deposit</a:t>
            </a:r>
          </a:p>
          <a:p>
            <a:pPr lvl="1"/>
            <a:r>
              <a:rPr lang="en-US" sz="2800" dirty="0"/>
              <a:t>Pays interest on the account</a:t>
            </a:r>
          </a:p>
          <a:p>
            <a:r>
              <a:rPr lang="en-US" sz="3200" b="1" dirty="0">
                <a:solidFill>
                  <a:srgbClr val="002060"/>
                </a:solidFill>
              </a:rPr>
              <a:t>Debit-credit rule: Liabilities are decreased by debits.</a:t>
            </a:r>
          </a:p>
          <a:p>
            <a:r>
              <a:rPr lang="en-US" sz="3200" dirty="0"/>
              <a:t>The bank will debit this account when it:</a:t>
            </a:r>
          </a:p>
          <a:p>
            <a:pPr lvl="1"/>
            <a:r>
              <a:rPr lang="en-US" sz="2800" dirty="0"/>
              <a:t>Disburses cash to the customer</a:t>
            </a:r>
          </a:p>
          <a:p>
            <a:pPr lvl="1"/>
            <a:r>
              <a:rPr lang="en-US" sz="2800" dirty="0"/>
              <a:t>Pays a check that is written by the customer</a:t>
            </a:r>
          </a:p>
          <a:p>
            <a:pPr lvl="1"/>
            <a:r>
              <a:rPr lang="en-US" sz="2800" dirty="0"/>
              <a:t>Deducts service charges from the account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90612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2EAFD-A6DC-4FCF-9EA8-4E3C41464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 summarize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2A8CCB-DB29-4409-BD82-9CE830E558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When CASH is an asset, it is debited to increase it and credited to decrease it.</a:t>
            </a:r>
          </a:p>
          <a:p>
            <a:endParaRPr lang="en-US" sz="3600" dirty="0"/>
          </a:p>
          <a:p>
            <a:r>
              <a:rPr lang="en-US" sz="3600" dirty="0"/>
              <a:t>When a bank accepts cash as a deposit into a customer’s bank account, the bank has a LIABILITY that it will credit to increase that customer’s account.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37788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A0FA4D8-3B2C-40F3-AA58-2CE84F6A719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06"/>
          <a:stretch/>
        </p:blipFill>
        <p:spPr>
          <a:xfrm>
            <a:off x="182950" y="193286"/>
            <a:ext cx="8768575" cy="117230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42D6485-31BE-4E94-B4D7-42E3DED63EB5}"/>
              </a:ext>
            </a:extLst>
          </p:cNvPr>
          <p:cNvSpPr txBox="1"/>
          <p:nvPr/>
        </p:nvSpPr>
        <p:spPr>
          <a:xfrm>
            <a:off x="356572" y="2127166"/>
            <a:ext cx="8421329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Candara" panose="020E0502030303020204" pitchFamily="34" charset="0"/>
              </a:rPr>
              <a:t>For additional news stories to use in the accounting classroom, see the </a:t>
            </a:r>
          </a:p>
          <a:p>
            <a:pPr algn="ctr"/>
            <a:r>
              <a:rPr lang="en-US" sz="3200" dirty="0">
                <a:solidFill>
                  <a:srgbClr val="002060"/>
                </a:solidFill>
                <a:latin typeface="Candara" panose="020E0502030303020204" pitchFamily="34" charset="0"/>
              </a:rPr>
              <a:t>Accounting in the Headlines blog at </a:t>
            </a:r>
            <a:r>
              <a:rPr lang="en-US" sz="3200" dirty="0">
                <a:solidFill>
                  <a:srgbClr val="002060"/>
                </a:solidFill>
                <a:latin typeface="Candara" panose="020E0502030303020204" pitchFamily="34" charset="0"/>
                <a:hlinkClick r:id="rId5"/>
              </a:rPr>
              <a:t>http://accountingintheheadlines.com</a:t>
            </a:r>
            <a:r>
              <a:rPr lang="en-US" sz="3200" dirty="0">
                <a:solidFill>
                  <a:srgbClr val="002060"/>
                </a:solidFill>
                <a:latin typeface="Candara" panose="020E0502030303020204" pitchFamily="34" charset="0"/>
              </a:rPr>
              <a:t> </a:t>
            </a:r>
          </a:p>
          <a:p>
            <a:pPr algn="ctr"/>
            <a:endParaRPr lang="en-US" sz="3200" dirty="0">
              <a:solidFill>
                <a:srgbClr val="002060"/>
              </a:solidFill>
              <a:latin typeface="Candara" panose="020E0502030303020204" pitchFamily="34" charset="0"/>
            </a:endParaRPr>
          </a:p>
          <a:p>
            <a:pPr algn="ctr"/>
            <a:endParaRPr lang="en-US" sz="3200" dirty="0">
              <a:solidFill>
                <a:srgbClr val="002060"/>
              </a:solidFill>
              <a:latin typeface="Candara" panose="020E0502030303020204" pitchFamily="34" charset="0"/>
            </a:endParaRPr>
          </a:p>
          <a:p>
            <a:pPr algn="ctr"/>
            <a:r>
              <a:rPr lang="en-US" sz="3200" dirty="0">
                <a:solidFill>
                  <a:srgbClr val="002060"/>
                </a:solidFill>
                <a:latin typeface="Candara" panose="020E0502030303020204" pitchFamily="34" charset="0"/>
              </a:rPr>
              <a:t>Questions or comments? </a:t>
            </a:r>
          </a:p>
          <a:p>
            <a:pPr algn="ctr"/>
            <a:r>
              <a:rPr lang="en-US" sz="3200" dirty="0">
                <a:solidFill>
                  <a:srgbClr val="002060"/>
                </a:solidFill>
                <a:latin typeface="Candara" panose="020E0502030303020204" pitchFamily="34" charset="0"/>
              </a:rPr>
              <a:t>Contact Dr. Wendy Tietz at </a:t>
            </a:r>
            <a:r>
              <a:rPr lang="en-US" sz="3200" dirty="0">
                <a:solidFill>
                  <a:srgbClr val="002060"/>
                </a:solidFill>
                <a:latin typeface="Candara" panose="020E0502030303020204" pitchFamily="34" charset="0"/>
                <a:hlinkClick r:id="rId6"/>
              </a:rPr>
              <a:t>wtietz@kent.edu</a:t>
            </a:r>
            <a:r>
              <a:rPr lang="en-US" sz="3200" dirty="0">
                <a:solidFill>
                  <a:srgbClr val="002060"/>
                </a:solidFill>
                <a:latin typeface="Candara" panose="020E0502030303020204" pitchFamily="34" charset="0"/>
              </a:rPr>
              <a:t> 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D36DCB4-490D-4038-9A0A-4E6495D30B79}"/>
              </a:ext>
            </a:extLst>
          </p:cNvPr>
          <p:cNvCxnSpPr/>
          <p:nvPr/>
        </p:nvCxnSpPr>
        <p:spPr>
          <a:xfrm>
            <a:off x="1548580" y="4675239"/>
            <a:ext cx="6046839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37565853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UID" val="{C18F2BD8-1E4A-41D9-9027-698199814CA9}"/>
  <p:tag name="ISPRING_RESOURCE_FOLDER" val="F:\Dropbox\00 Blog - Accounting in the Headlines\2018 1st quarter\why is bank crediting my account to increase it\why is bank debiting account to decrease it\"/>
  <p:tag name="ISPRING_PRESENTATION_PATH" val="F:\Dropbox\00 Blog - Accounting in the Headlines\2018 1st quarter\why is bank crediting my account to increase it\why is bank debiting account to decrease it.pptx"/>
  <p:tag name="ISPRING_PROJECT_FOLDER_UPDATED" val="1"/>
  <p:tag name="ISPRING_PRESENTATION_INFO_2" val="&lt;?xml version=&quot;1.0&quot; encoding=&quot;UTF-8&quot; standalone=&quot;no&quot; ?&gt;&#10;&lt;presentation2&gt;&#10;&#10;  &lt;slides&gt;&#10;    &lt;slide id=&quot;{BD628A8F-210C-47C8-99FD-9B8372B0D725}&quot; pptId=&quot;258&quot;/&gt;&#10;    &lt;slide id=&quot;{FCD6208D-8D0E-41A5-823F-ED5454121ADB}&quot; pptId=&quot;261&quot;/&gt;&#10;    &lt;slide id=&quot;{73F184F4-F976-42F9-AE99-AAF8E1EF91F4}&quot; pptId=&quot;257&quot;/&gt;&#10;    &lt;slide id=&quot;{78203330-3B42-4101-8086-E3FF32E6FF38}&quot; pptId=&quot;259&quot;/&gt;&#10;    &lt;slide id=&quot;{08BDEE72-E05B-4886-91A7-1B2258E896B0}&quot; pptId=&quot;260&quot;/&gt;&#10;    &lt;slide id=&quot;{73496AFC-0B63-4282-A751-1524B19673A0}&quot; pptId=&quot;262&quot;/&gt;&#10;    &lt;slide id=&quot;{6FBAB202-B4CB-4C6A-A3A4-CB325495B1FC}&quot; pptId=&quot;263&quot;/&gt;&#10;    &lt;slide id=&quot;{82AA206D-6D54-4AE9-A332-F056E004D165}&quot; pptId=&quot;265&quot;/&gt;&#10;  &lt;/slides&gt;&#10;&#10;  &lt;narration&gt;&#10;    &lt;audioTracks&gt;&#10;      &lt;audioTrack muted=&quot;false&quot; name=&quot;Audio 1&quot; resource=&quot;2fd170a7&quot; slideId=&quot;{BD628A8F-210C-47C8-99FD-9B8372B0D725}&quot; startTime=&quot;0&quot; stepIndex=&quot;0&quot; volume=&quot;1&quot;&gt;&#10;        &lt;audio channels=&quot;1&quot; format=&quot;s16&quot; sampleRate=&quot;44100&quot;/&gt;&#10;      &lt;/audioTrack&gt;&#10;      &lt;audioTrack muted=&quot;false&quot; name=&quot;Audio 2&quot; resource=&quot;0dcc7cf1&quot; slideId=&quot;{FCD6208D-8D0E-41A5-823F-ED5454121ADB}&quot; startTime=&quot;0&quot; stepIndex=&quot;0&quot; volume=&quot;1&quot;&gt;&#10;        &lt;audio channels=&quot;1&quot; format=&quot;s16&quot; sampleRate=&quot;44100&quot;/&gt;&#10;      &lt;/audioTrack&gt;&#10;      &lt;audioTrack muted=&quot;false&quot; name=&quot;Audio 3&quot; resource=&quot;6c50b099&quot; slideId=&quot;{73F184F4-F976-42F9-AE99-AAF8E1EF91F4}&quot; startTime=&quot;0&quot; stepIndex=&quot;0&quot; volume=&quot;1&quot;&gt;&#10;        &lt;audio channels=&quot;1&quot; format=&quot;s16&quot; sampleRate=&quot;44100&quot;/&gt;&#10;      &lt;/audioTrack&gt;&#10;      &lt;audioTrack muted=&quot;false&quot; name=&quot;Audio 4&quot; resource=&quot;a67ac05c&quot; slideId=&quot;{78203330-3B42-4101-8086-E3FF32E6FF38}&quot; startTime=&quot;0&quot; stepIndex=&quot;0&quot; volume=&quot;1&quot;&gt;&#10;        &lt;audio channels=&quot;1&quot; format=&quot;s16&quot; sampleRate=&quot;44100&quot;/&gt;&#10;      &lt;/audioTrack&gt;&#10;      &lt;audioTrack muted=&quot;false&quot; name=&quot;Audio 5&quot; resource=&quot;538a59f8&quot; slideId=&quot;{08BDEE72-E05B-4886-91A7-1B2258E896B0}&quot; startTime=&quot;0&quot; stepIndex=&quot;0&quot; volume=&quot;1&quot;&gt;&#10;        &lt;audio channels=&quot;1&quot; format=&quot;s16&quot; sampleRate=&quot;44100&quot;/&gt;&#10;      &lt;/audioTrack&gt;&#10;      &lt;audioTrack muted=&quot;false&quot; name=&quot;Audio 6&quot; resource=&quot;8ccdc44f&quot; slideId=&quot;{73496AFC-0B63-4282-A751-1524B19673A0}&quot; startTime=&quot;0&quot; stepIndex=&quot;0&quot; volume=&quot;1&quot;&gt;&#10;        &lt;audio channels=&quot;1&quot; format=&quot;s16&quot; sampleRate=&quot;44100&quot;/&gt;&#10;      &lt;/audioTrack&gt;&#10;      &lt;audioTrack muted=&quot;false&quot; name=&quot;Audio 7&quot; resource=&quot;8baa2d84&quot; slideId=&quot;{6FBAB202-B4CB-4C6A-A3A4-CB325495B1FC}&quot; startTime=&quot;0&quot; stepIndex=&quot;0&quot; volume=&quot;1&quot;&gt;&#10;        &lt;audio channels=&quot;1&quot; format=&quot;s16&quot; sampleRate=&quot;44100&quot;/&gt;&#10;      &lt;/audioTrack&gt;&#10;      &lt;audioTrack muted=&quot;false&quot; name=&quot;Audio 8&quot; resource=&quot;71ed83cc&quot; slideId=&quot;{82AA206D-6D54-4AE9-A332-F056E004D165}&quot; startTime=&quot;0&quot; stepIndex=&quot;0&quot; volume=&quot;1&quot;&gt;&#10;        &lt;audio channels=&quot;1&quot; format=&quot;s16&quot; sampleRate=&quot;44100&quot;/&gt;&#10;      &lt;/audioTrack&gt;&#10;    &lt;/audioTracks&gt;&#10;    &lt;videoTracks/&gt;&#10;  &lt;/narration&gt;&#10;&#10;&lt;/presentation2&gt;&#10;"/>
  <p:tag name="ISPRING_PRESENTATION_TITLE" val="why is bank debiting account to decrease it"/>
  <p:tag name="ISPRING_FIRST_PUBLISH" val="1"/>
  <p:tag name="ISPRING_SCREEN_RECS_UPDATED" val="F:\Dropbox\00 Blog - Accounting in the Headlines\2018 1st quarter\why is bank crediting my account to increase it\why is bank debiting account to decrease it\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_2" val="{BD628A8F-210C-47C8-99FD-9B8372B0D725}"/>
  <p:tag name="GENSWF_ADVANCE_TIME" val="12.118"/>
  <p:tag name="ISPRING_CUSTOM_TIMING_USED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D_2" val="{FCD6208D-8D0E-41A5-823F-ED5454121ADB}"/>
  <p:tag name="GENSWF_ADVANCE_TIME" val="16.94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_2" val="{73F184F4-F976-42F9-AE99-AAF8E1EF91F4}"/>
  <p:tag name="GENSWF_ADVANCE_TIME" val="33.06"/>
  <p:tag name="TIMING" val="|7.625|3.655|5.532|4.937|6.343"/>
  <p:tag name="ISPRING_CUSTOM_TIMING_USED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_2" val="{78203330-3B42-4101-8086-E3FF32E6FF38}"/>
  <p:tag name="GENSWF_ADVANCE_TIME" val="14.281"/>
  <p:tag name="TIMING" val="|6.13"/>
  <p:tag name="ISPRING_CUSTOM_TIMING_USED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_2" val="{08BDEE72-E05B-4886-91A7-1B2258E896B0}"/>
  <p:tag name="GENSWF_ADVANCE_TIME" val="22.095"/>
  <p:tag name="TIMING" val="|7.924|4.735"/>
  <p:tag name="ISPRING_CUSTOM_TIMING_USED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_2" val="{73496AFC-0B63-4282-A751-1524B19673A0}"/>
  <p:tag name="GENSWF_ADVANCE_TIME" val="26.645"/>
  <p:tag name="TIMING" val="|3.217|3.848|6.903|3.329"/>
  <p:tag name="ISPRING_CUSTOM_TIMING_USED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_2" val="{6FBAB202-B4CB-4C6A-A3A4-CB325495B1FC}"/>
  <p:tag name="GENSWF_ADVANCE_TIME" val="26.459"/>
  <p:tag name="TIMING" val="|2.785|5.517"/>
  <p:tag name="ISPRING_CUSTOM_TIMING_USED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_2" val="{82AA206D-6D54-4AE9-A332-F056E004D165}"/>
  <p:tag name="GENSWF_ADVANCE_TIME" val="5"/>
  <p:tag name="ISPRING_CUSTOM_TIMING_USED" val="1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82</TotalTime>
  <Words>741</Words>
  <Application>Microsoft Office PowerPoint</Application>
  <PresentationFormat>On-screen Show (4:3)</PresentationFormat>
  <Paragraphs>54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8</vt:i4>
      </vt:variant>
    </vt:vector>
  </HeadingPairs>
  <TitlesOfParts>
    <vt:vector size="18" baseType="lpstr">
      <vt:lpstr>Arial</vt:lpstr>
      <vt:lpstr>Avenir Next Condensed Regular</vt:lpstr>
      <vt:lpstr>Calibri</vt:lpstr>
      <vt:lpstr>Calibri Light</vt:lpstr>
      <vt:lpstr>Candara</vt:lpstr>
      <vt:lpstr>Courier</vt:lpstr>
      <vt:lpstr>Office Theme</vt:lpstr>
      <vt:lpstr>1_Office Theme</vt:lpstr>
      <vt:lpstr>2_Office Theme</vt:lpstr>
      <vt:lpstr>4_Office Theme</vt:lpstr>
      <vt:lpstr>Wait! Why is the bank debiting my account to decrease it? Isn’t that backwards?</vt:lpstr>
      <vt:lpstr>Debit-credit rules summary</vt:lpstr>
      <vt:lpstr>Say you open a bank account with $100…</vt:lpstr>
      <vt:lpstr>Now let’s think about this same transaction from the bank’s standpoint…</vt:lpstr>
      <vt:lpstr>The bank opens a customer account by accepting a $100 deposit…</vt:lpstr>
      <vt:lpstr>The bank opens a customer account by accepting a $100 deposit…</vt:lpstr>
      <vt:lpstr>To summarize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why is bank debiting account to decrease it</dc:title>
  <dc:creator>Wendy Tietz</dc:creator>
  <cp:lastModifiedBy>Wendy Tietz</cp:lastModifiedBy>
  <cp:revision>13</cp:revision>
  <dcterms:created xsi:type="dcterms:W3CDTF">2018-01-30T15:36:31Z</dcterms:created>
  <dcterms:modified xsi:type="dcterms:W3CDTF">2018-01-30T16:59:24Z</dcterms:modified>
</cp:coreProperties>
</file>