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2"/>
  </p:notesMasterIdLst>
  <p:sldIdLst>
    <p:sldId id="256" r:id="rId3"/>
    <p:sldId id="292" r:id="rId4"/>
    <p:sldId id="293" r:id="rId5"/>
    <p:sldId id="259" r:id="rId6"/>
    <p:sldId id="284" r:id="rId7"/>
    <p:sldId id="294" r:id="rId8"/>
    <p:sldId id="290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23" d="100"/>
          <a:sy n="123" d="100"/>
        </p:scale>
        <p:origin x="10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0060-F7B8-4CAE-A5FE-6F6E26C3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30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5C2-C8DD-4097-B917-33C5A45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4B42-8519-4A08-86EE-EB3CE7760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246313"/>
            <a:ext cx="3682093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0D455-56B7-4846-975E-6A8B77F1B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563" y="2246313"/>
            <a:ext cx="3760787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p.me/p3NlXE-G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Does each </a:t>
            </a:r>
            <a:b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Subway $5 Footlong </a:t>
            </a:r>
            <a:b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cost the franchisee </a:t>
            </a:r>
            <a:b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more than $5?</a:t>
            </a:r>
            <a:endParaRPr lang="en-US" sz="44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6014869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 link on January 31, 2018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ign in front of a brick building&#10;&#10;Description generated with very high confidence">
            <a:extLst>
              <a:ext uri="{FF2B5EF4-FFF2-40B4-BE49-F238E27FC236}">
                <a16:creationId xmlns:a16="http://schemas.microsoft.com/office/drawing/2014/main" id="{F5933C99-616E-47F0-A1C8-53A9E0F048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14620B-6F2F-40D2-AA08-09E9628E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Subway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F0F21-D829-40CC-8C81-179215EAB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Fast food restaurant franchise</a:t>
            </a:r>
          </a:p>
          <a:p>
            <a:r>
              <a:rPr lang="en-US" sz="3600" dirty="0">
                <a:solidFill>
                  <a:srgbClr val="FFFFFF"/>
                </a:solidFill>
              </a:rPr>
              <a:t>Bringing back “$5 Footlong” promotion</a:t>
            </a:r>
          </a:p>
          <a:p>
            <a:r>
              <a:rPr lang="en-US" sz="3600" dirty="0">
                <a:solidFill>
                  <a:srgbClr val="FFFFFF"/>
                </a:solidFill>
              </a:rPr>
              <a:t>Franchisees are protesting that their costs are too high to offer a footlong sub sandwich for $5</a:t>
            </a:r>
          </a:p>
        </p:txBody>
      </p:sp>
    </p:spTree>
    <p:extLst>
      <p:ext uri="{BB962C8B-B14F-4D97-AF65-F5344CB8AC3E}">
        <p14:creationId xmlns:p14="http://schemas.microsoft.com/office/powerpoint/2010/main" val="2136100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B2786-BB21-408C-BB7F-0D1D6A4C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0" y="147235"/>
            <a:ext cx="8841783" cy="759415"/>
          </a:xfrm>
        </p:spPr>
        <p:txBody>
          <a:bodyPr/>
          <a:lstStyle/>
          <a:p>
            <a:pPr algn="ctr"/>
            <a:r>
              <a:rPr lang="en-US" dirty="0"/>
              <a:t>Cost assumptions per footlong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897284-EEDE-4E66-B13F-E43734290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294085"/>
              </p:ext>
            </p:extLst>
          </p:nvPr>
        </p:nvGraphicFramePr>
        <p:xfrm>
          <a:off x="185980" y="906650"/>
          <a:ext cx="8841783" cy="5860709"/>
        </p:xfrm>
        <a:graphic>
          <a:graphicData uri="http://schemas.openxmlformats.org/drawingml/2006/table">
            <a:tbl>
              <a:tblPr/>
              <a:tblGrid>
                <a:gridCol w="3043106">
                  <a:extLst>
                    <a:ext uri="{9D8B030D-6E8A-4147-A177-3AD203B41FA5}">
                      <a16:colId xmlns:a16="http://schemas.microsoft.com/office/drawing/2014/main" val="3780081183"/>
                    </a:ext>
                  </a:extLst>
                </a:gridCol>
                <a:gridCol w="4600603">
                  <a:extLst>
                    <a:ext uri="{9D8B030D-6E8A-4147-A177-3AD203B41FA5}">
                      <a16:colId xmlns:a16="http://schemas.microsoft.com/office/drawing/2014/main" val="960720867"/>
                    </a:ext>
                  </a:extLst>
                </a:gridCol>
                <a:gridCol w="1198074">
                  <a:extLst>
                    <a:ext uri="{9D8B030D-6E8A-4147-A177-3AD203B41FA5}">
                      <a16:colId xmlns:a16="http://schemas.microsoft.com/office/drawing/2014/main" val="942193070"/>
                    </a:ext>
                  </a:extLst>
                </a:gridCol>
              </a:tblGrid>
              <a:tr h="6395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Cost item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Details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Cost per sandwich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36668"/>
                  </a:ext>
                </a:extLst>
              </a:tr>
              <a:tr h="309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Food ingredients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Per footlong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$       2.00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587787"/>
                  </a:ext>
                </a:extLst>
              </a:tr>
              <a:tr h="8924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Labor cost per footlong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Labor $14.00/hour wage rate, each worker can make 7 sandwiches per hour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2.00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108723"/>
                  </a:ext>
                </a:extLst>
              </a:tr>
              <a:tr h="309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Credit card transaction fee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1.0% + $0.10 per transaction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786408"/>
                  </a:ext>
                </a:extLst>
              </a:tr>
              <a:tr h="6092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Electricity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$360 per month divided by 4,000 orders per month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0.09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879018"/>
                  </a:ext>
                </a:extLst>
              </a:tr>
              <a:tr h="6092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Rent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Rent $1,200 per month divided by 4,000 orders per month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0.30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053965"/>
                  </a:ext>
                </a:extLst>
              </a:tr>
              <a:tr h="9091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Franchise fee amortization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Franchise and startup fees $36,000 divided by 180 months (15 years) divided by 4,000 orders per month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0.05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313158"/>
                  </a:ext>
                </a:extLst>
              </a:tr>
              <a:tr h="309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Royalty fee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8.0% of sales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0.40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484424"/>
                  </a:ext>
                </a:extLst>
              </a:tr>
              <a:tr h="309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Advertising fee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4.5% of sales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0.23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671364"/>
                  </a:ext>
                </a:extLst>
              </a:tr>
              <a:tr h="5949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Equipment leasing cost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$600 per month divided by 4,000 orders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          0.15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271987"/>
                  </a:ext>
                </a:extLst>
              </a:tr>
              <a:tr h="31234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Cost per footlong sandwich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$       5.37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115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578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1329"/>
            <a:ext cx="8229075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Identify each of the listed costs of one footlong sub sandwich as either variable, fixed, or mixed.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costs and factors do you think should be relevant to the footlong sub sandwich pricing decision?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is the contribution margin of each $5 footlong sub sandwich?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346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Do you agree that a Subway franchisee would lose money for each footlong sold for $5? Why or why not?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70589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946" y="1273215"/>
            <a:ext cx="8129457" cy="531419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Identify each of the listed costs of one footlong sub sandwich as either variable, fixed, or mixed.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What costs and factors do you think should be relevant to the footlong sub sandwich pricing decision? Explain.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What is the contribution margin of each $5 footlong sub sandwich?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Do you agree that a Subway franchisee would lose money for each footlong sold for $5? Why or why not?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4300</TotalTime>
  <Words>350</Words>
  <Application>Microsoft Office PowerPoint</Application>
  <PresentationFormat>On-screen Show (4:3)</PresentationFormat>
  <Paragraphs>54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Does each  Subway $5 Footlong  cost the franchisee  more than $5?</vt:lpstr>
      <vt:lpstr>Subway</vt:lpstr>
      <vt:lpstr>Cost assumptions per footlong</vt:lpstr>
      <vt:lpstr>Question 1</vt:lpstr>
      <vt:lpstr>Question 2</vt:lpstr>
      <vt:lpstr>Question 3</vt:lpstr>
      <vt:lpstr>Question 4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228</cp:revision>
  <cp:lastPrinted>2015-01-07T02:07:23Z</cp:lastPrinted>
  <dcterms:created xsi:type="dcterms:W3CDTF">2014-03-26T16:56:49Z</dcterms:created>
  <dcterms:modified xsi:type="dcterms:W3CDTF">2018-01-28T19:08:14Z</dcterms:modified>
</cp:coreProperties>
</file>