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654" r:id="rId3"/>
  </p:sldMasterIdLst>
  <p:notesMasterIdLst>
    <p:notesMasterId r:id="rId11"/>
  </p:notesMasterIdLst>
  <p:sldIdLst>
    <p:sldId id="256" r:id="rId4"/>
    <p:sldId id="291" r:id="rId5"/>
    <p:sldId id="292" r:id="rId6"/>
    <p:sldId id="293" r:id="rId7"/>
    <p:sldId id="294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11" d="100"/>
          <a:sy n="111" d="100"/>
        </p:scale>
        <p:origin x="5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Avenir Next Condensed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ctr">
              <a:defRPr sz="2400" b="0" cap="none" baseline="0">
                <a:solidFill>
                  <a:srgbClr val="334470"/>
                </a:solidFill>
                <a:latin typeface="Avenir Next Condensed Regular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842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045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7851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65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608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395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2750E2-992E-4E3D-8DCC-F2B903F50FC9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2017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490032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2724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5622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733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483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2017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2017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1616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p.me/p3NlXE-F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22568"/>
            <a:ext cx="8666049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comparing 2017 to 2008, how can </a:t>
            </a:r>
            <a:br>
              <a:rPr lang="en-US" sz="5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Target Corporation’s </a:t>
            </a:r>
            <a:r>
              <a:rPr lang="en-US" sz="540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EPS rise</a:t>
            </a:r>
            <a:r>
              <a:rPr lang="en-US" sz="5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yet its </a:t>
            </a:r>
            <a:r>
              <a:rPr lang="en-US" sz="540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 earnings decrease</a:t>
            </a:r>
            <a:r>
              <a:rPr lang="en-US" sz="5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(November 16,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F5AB-D4F3-4612-9CF2-3D5AA9F52E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/>
              <a:t>Target Corporation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251E39E-80D8-414B-9FAA-890B3B2F6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116871"/>
              </p:ext>
            </p:extLst>
          </p:nvPr>
        </p:nvGraphicFramePr>
        <p:xfrm>
          <a:off x="266700" y="2053087"/>
          <a:ext cx="8610599" cy="3687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6949">
                  <a:extLst>
                    <a:ext uri="{9D8B030D-6E8A-4147-A177-3AD203B41FA5}">
                      <a16:colId xmlns:a16="http://schemas.microsoft.com/office/drawing/2014/main" val="2644875358"/>
                    </a:ext>
                  </a:extLst>
                </a:gridCol>
                <a:gridCol w="1346825">
                  <a:extLst>
                    <a:ext uri="{9D8B030D-6E8A-4147-A177-3AD203B41FA5}">
                      <a16:colId xmlns:a16="http://schemas.microsoft.com/office/drawing/2014/main" val="3038300799"/>
                    </a:ext>
                  </a:extLst>
                </a:gridCol>
                <a:gridCol w="1346825">
                  <a:extLst>
                    <a:ext uri="{9D8B030D-6E8A-4147-A177-3AD203B41FA5}">
                      <a16:colId xmlns:a16="http://schemas.microsoft.com/office/drawing/2014/main" val="3939458329"/>
                    </a:ext>
                  </a:extLst>
                </a:gridCol>
              </a:tblGrid>
              <a:tr h="3759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Target Corporation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01264"/>
                  </a:ext>
                </a:extLst>
              </a:tr>
              <a:tr h="3759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Comparing 2017 EPS to 2008 EPS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91717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For Fiscal year ended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15544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Jan. 28, 2017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Feb. 02, 2008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836064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highlight>
                            <a:srgbClr val="BAE18F"/>
                          </a:highlight>
                        </a:rPr>
                        <a:t>Net earnings per share ("EPS")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BAE18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  4.74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  3.37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5789143"/>
                  </a:ext>
                </a:extLst>
              </a:tr>
              <a:tr h="680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Net earnings ("Net income") (in millions)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2,737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2,849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6961130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Weighted average common shares outstanding (in millions)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  577.6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  845.4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706404"/>
                  </a:ext>
                </a:extLst>
              </a:tr>
              <a:tr h="7518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Approximate hypothetical 2017 EPS using 2008 weighted-average common shares ($2,737 ÷ 845.4 = $3.24)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  3.24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092672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7B1C757-C5E4-47C7-AD12-032AD08A6744}"/>
              </a:ext>
            </a:extLst>
          </p:cNvPr>
          <p:cNvSpPr txBox="1"/>
          <p:nvPr/>
        </p:nvSpPr>
        <p:spPr>
          <a:xfrm>
            <a:off x="152399" y="152400"/>
            <a:ext cx="88392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Question 1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Judging solely based on earnings per share (EPS), has Target’s performance improved since 2008?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D4287D-51C8-457C-9043-A67CFF5C4C43}"/>
              </a:ext>
            </a:extLst>
          </p:cNvPr>
          <p:cNvSpPr/>
          <p:nvPr/>
        </p:nvSpPr>
        <p:spPr>
          <a:xfrm>
            <a:off x="266700" y="5177287"/>
            <a:ext cx="7290661" cy="563564"/>
          </a:xfrm>
          <a:prstGeom prst="rect">
            <a:avLst/>
          </a:prstGeom>
          <a:solidFill>
            <a:srgbClr val="E9EDF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742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F5AB-D4F3-4612-9CF2-3D5AA9F52E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/>
              <a:t>Target Corporation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251E39E-80D8-414B-9FAA-890B3B2F6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119468"/>
              </p:ext>
            </p:extLst>
          </p:nvPr>
        </p:nvGraphicFramePr>
        <p:xfrm>
          <a:off x="266700" y="1798637"/>
          <a:ext cx="8610599" cy="3687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6949">
                  <a:extLst>
                    <a:ext uri="{9D8B030D-6E8A-4147-A177-3AD203B41FA5}">
                      <a16:colId xmlns:a16="http://schemas.microsoft.com/office/drawing/2014/main" val="2644875358"/>
                    </a:ext>
                  </a:extLst>
                </a:gridCol>
                <a:gridCol w="1346825">
                  <a:extLst>
                    <a:ext uri="{9D8B030D-6E8A-4147-A177-3AD203B41FA5}">
                      <a16:colId xmlns:a16="http://schemas.microsoft.com/office/drawing/2014/main" val="3038300799"/>
                    </a:ext>
                  </a:extLst>
                </a:gridCol>
                <a:gridCol w="1346825">
                  <a:extLst>
                    <a:ext uri="{9D8B030D-6E8A-4147-A177-3AD203B41FA5}">
                      <a16:colId xmlns:a16="http://schemas.microsoft.com/office/drawing/2014/main" val="3939458329"/>
                    </a:ext>
                  </a:extLst>
                </a:gridCol>
              </a:tblGrid>
              <a:tr h="3759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Target Corporation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01264"/>
                  </a:ext>
                </a:extLst>
              </a:tr>
              <a:tr h="3759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Comparing 2017 EPS to 2008 EPS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91717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For Fiscal year ended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15544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Jan. 28, 2017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Feb. 02, 2008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836064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Net earnings per share ("EPS")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  4.74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  3.37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5789143"/>
                  </a:ext>
                </a:extLst>
              </a:tr>
              <a:tr h="680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Net earnings ("Net income") (in millions)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2,737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2,849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6961130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Weighted average common shares outstanding (in millions)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  577.6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  845.4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706404"/>
                  </a:ext>
                </a:extLst>
              </a:tr>
              <a:tr h="7518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Approximate hypothetical 2017 EPS using 2008 weighted-average common shares ($2,737 ÷ 845.4 = $3.24)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  3.24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092672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7B1C757-C5E4-47C7-AD12-032AD08A6744}"/>
              </a:ext>
            </a:extLst>
          </p:cNvPr>
          <p:cNvSpPr txBox="1"/>
          <p:nvPr/>
        </p:nvSpPr>
        <p:spPr>
          <a:xfrm>
            <a:off x="152399" y="152400"/>
            <a:ext cx="88392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Question 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Judging solely based on net earnings, has Target’s performance improved since 2008?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56FF85-4E45-4B46-A5D1-85FAF0E1850B}"/>
              </a:ext>
            </a:extLst>
          </p:cNvPr>
          <p:cNvSpPr/>
          <p:nvPr/>
        </p:nvSpPr>
        <p:spPr>
          <a:xfrm>
            <a:off x="266700" y="4922837"/>
            <a:ext cx="7290661" cy="563564"/>
          </a:xfrm>
          <a:prstGeom prst="rect">
            <a:avLst/>
          </a:prstGeom>
          <a:solidFill>
            <a:srgbClr val="E9EDF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553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F5AB-D4F3-4612-9CF2-3D5AA9F52E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/>
              <a:t>Target Corporation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251E39E-80D8-414B-9FAA-890B3B2F6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02200"/>
              </p:ext>
            </p:extLst>
          </p:nvPr>
        </p:nvGraphicFramePr>
        <p:xfrm>
          <a:off x="266700" y="2743200"/>
          <a:ext cx="8610599" cy="3687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6949">
                  <a:extLst>
                    <a:ext uri="{9D8B030D-6E8A-4147-A177-3AD203B41FA5}">
                      <a16:colId xmlns:a16="http://schemas.microsoft.com/office/drawing/2014/main" val="2644875358"/>
                    </a:ext>
                  </a:extLst>
                </a:gridCol>
                <a:gridCol w="1346825">
                  <a:extLst>
                    <a:ext uri="{9D8B030D-6E8A-4147-A177-3AD203B41FA5}">
                      <a16:colId xmlns:a16="http://schemas.microsoft.com/office/drawing/2014/main" val="3038300799"/>
                    </a:ext>
                  </a:extLst>
                </a:gridCol>
                <a:gridCol w="1346825">
                  <a:extLst>
                    <a:ext uri="{9D8B030D-6E8A-4147-A177-3AD203B41FA5}">
                      <a16:colId xmlns:a16="http://schemas.microsoft.com/office/drawing/2014/main" val="3939458329"/>
                    </a:ext>
                  </a:extLst>
                </a:gridCol>
              </a:tblGrid>
              <a:tr h="3759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Target Corporation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01264"/>
                  </a:ext>
                </a:extLst>
              </a:tr>
              <a:tr h="3759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Comparing 2017 EPS to 2008 EPS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91717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For Fiscal year ended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15544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Jan. 28, 2017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Feb. 02, 2008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836064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highlight>
                            <a:srgbClr val="BAE18F"/>
                          </a:highlight>
                        </a:rPr>
                        <a:t>Net earnings per share ("EPS")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BAE18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highlight>
                            <a:srgbClr val="BAE18F"/>
                          </a:highlight>
                        </a:rPr>
                        <a:t> $       4.74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BAE18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highlight>
                            <a:srgbClr val="BAE18F"/>
                          </a:highlight>
                        </a:rPr>
                        <a:t> $       3.37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BAE18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5789143"/>
                  </a:ext>
                </a:extLst>
              </a:tr>
              <a:tr h="680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Net earnings ("Net income") (in millions)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 $     2,737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 $     2,849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6961130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Weighted average common shares outstanding (in millions)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  577.6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  845.4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706404"/>
                  </a:ext>
                </a:extLst>
              </a:tr>
              <a:tr h="7518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Approximate hypothetical 2017 EPS using 2008 weighted-average common shares ($2,737 ÷ 845.4 = $3.24)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  3.24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092672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7B1C757-C5E4-47C7-AD12-032AD08A6744}"/>
              </a:ext>
            </a:extLst>
          </p:cNvPr>
          <p:cNvSpPr txBox="1"/>
          <p:nvPr/>
        </p:nvSpPr>
        <p:spPr>
          <a:xfrm>
            <a:off x="152399" y="410006"/>
            <a:ext cx="8839200" cy="16731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 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How can you explain the difference between the two answers (net earnings decreasing while EPS increasing)?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B1424B-C4E2-41B4-9224-03582518B682}"/>
              </a:ext>
            </a:extLst>
          </p:cNvPr>
          <p:cNvSpPr/>
          <p:nvPr/>
        </p:nvSpPr>
        <p:spPr>
          <a:xfrm>
            <a:off x="266700" y="5867400"/>
            <a:ext cx="7290661" cy="563564"/>
          </a:xfrm>
          <a:prstGeom prst="rect">
            <a:avLst/>
          </a:prstGeom>
          <a:solidFill>
            <a:srgbClr val="E9EDF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675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F5AB-D4F3-4612-9CF2-3D5AA9F52E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/>
              <a:t>Target Corporation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251E39E-80D8-414B-9FAA-890B3B2F6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28506"/>
              </p:ext>
            </p:extLst>
          </p:nvPr>
        </p:nvGraphicFramePr>
        <p:xfrm>
          <a:off x="266700" y="2743200"/>
          <a:ext cx="8610599" cy="3687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6949">
                  <a:extLst>
                    <a:ext uri="{9D8B030D-6E8A-4147-A177-3AD203B41FA5}">
                      <a16:colId xmlns:a16="http://schemas.microsoft.com/office/drawing/2014/main" val="2644875358"/>
                    </a:ext>
                  </a:extLst>
                </a:gridCol>
                <a:gridCol w="1346825">
                  <a:extLst>
                    <a:ext uri="{9D8B030D-6E8A-4147-A177-3AD203B41FA5}">
                      <a16:colId xmlns:a16="http://schemas.microsoft.com/office/drawing/2014/main" val="3038300799"/>
                    </a:ext>
                  </a:extLst>
                </a:gridCol>
                <a:gridCol w="1346825">
                  <a:extLst>
                    <a:ext uri="{9D8B030D-6E8A-4147-A177-3AD203B41FA5}">
                      <a16:colId xmlns:a16="http://schemas.microsoft.com/office/drawing/2014/main" val="3939458329"/>
                    </a:ext>
                  </a:extLst>
                </a:gridCol>
              </a:tblGrid>
              <a:tr h="3759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Target Corporation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01264"/>
                  </a:ext>
                </a:extLst>
              </a:tr>
              <a:tr h="3759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Comparing 2017 EPS to 2008 EPS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91717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For Fiscal year ended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15544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Jan. 28, 2017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Feb. 02, 2008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836064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highlight>
                            <a:srgbClr val="BAE18F"/>
                          </a:highlight>
                        </a:rPr>
                        <a:t>Net earnings per share ("EPS")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BAE18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highlight>
                            <a:srgbClr val="BAE18F"/>
                          </a:highlight>
                        </a:rPr>
                        <a:t> $       4.74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BAE18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highlight>
                            <a:srgbClr val="BAE18F"/>
                          </a:highlight>
                        </a:rPr>
                        <a:t> $       3.37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BAE18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5789143"/>
                  </a:ext>
                </a:extLst>
              </a:tr>
              <a:tr h="680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Net earnings ("Net income") (in millions)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 $     2,737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 $     2,849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6961130"/>
                  </a:ext>
                </a:extLst>
              </a:tr>
              <a:tr h="375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Weighted average common shares outstanding (in millions)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  577.6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       845.4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706404"/>
                  </a:ext>
                </a:extLst>
              </a:tr>
              <a:tr h="7518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Approximate hypothetical 2017 EPS using 2008 weighted-average common shares ($2,737 ÷ 845.4 = $3.24)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   3.24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092672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7B1C757-C5E4-47C7-AD12-032AD08A6744}"/>
              </a:ext>
            </a:extLst>
          </p:cNvPr>
          <p:cNvSpPr txBox="1"/>
          <p:nvPr/>
        </p:nvSpPr>
        <p:spPr>
          <a:xfrm>
            <a:off x="152399" y="152400"/>
            <a:ext cx="8839200" cy="16731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 4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Approximately how many common shares has Target repurchased over the ten-year period illustrated in the table?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4486E5-6B2E-4941-8BB9-F73F80DB4E7D}"/>
              </a:ext>
            </a:extLst>
          </p:cNvPr>
          <p:cNvSpPr txBox="1"/>
          <p:nvPr/>
        </p:nvSpPr>
        <p:spPr>
          <a:xfrm>
            <a:off x="457200" y="1912514"/>
            <a:ext cx="8283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B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845.4 shares – 577.6 shares = 267.8 shares</a:t>
            </a:r>
          </a:p>
        </p:txBody>
      </p:sp>
    </p:spTree>
    <p:extLst>
      <p:ext uri="{BB962C8B-B14F-4D97-AF65-F5344CB8AC3E}">
        <p14:creationId xmlns:p14="http://schemas.microsoft.com/office/powerpoint/2010/main" val="289471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23273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8" y="1151770"/>
            <a:ext cx="8372215" cy="5435641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Judging solely based on earnings per share (EPS), has Target’s performance improved since 2008?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 judging solely on net earnings, has Target’s performance improved since 2008?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can you explain the difference between the two answers above?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Approximately how many common shares has Target repurchased over the ten-year period illustrated in the table?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2"/>
            <a:ext cx="7583213" cy="4091304"/>
          </a:xfrm>
        </p:spPr>
        <p:txBody>
          <a:bodyPr>
            <a:noAutofit/>
          </a:bodyPr>
          <a:lstStyle/>
          <a:p>
            <a:r>
              <a:rPr lang="en-US" sz="3200" b="0" dirty="0">
                <a:cs typeface="Courier"/>
              </a:rPr>
              <a:t>For additional news stories to use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in the accounting classroom, see the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Accounting in the Headlines blog at </a:t>
            </a:r>
            <a:r>
              <a:rPr lang="en-US" sz="3200" dirty="0">
                <a:cs typeface="Courier"/>
                <a:hlinkClick r:id="rId2"/>
              </a:rPr>
              <a:t>http://accountingintheheadlines.com/</a:t>
            </a:r>
            <a:r>
              <a:rPr lang="en-US" sz="3200" dirty="0">
                <a:cs typeface="Courier"/>
              </a:rPr>
              <a:t> </a:t>
            </a: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r>
              <a:rPr lang="en-US" sz="3200" b="0" dirty="0">
                <a:cs typeface="Courier"/>
              </a:rPr>
              <a:t>Questions or comments?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Dr. Wendy Tietz at </a:t>
            </a:r>
            <a:r>
              <a:rPr lang="en-US" sz="3200" dirty="0">
                <a:cs typeface="Courier"/>
                <a:hlinkClick r:id="rId3"/>
              </a:rPr>
              <a:t>wtietz@kent.edu</a:t>
            </a:r>
            <a:r>
              <a:rPr lang="en-US" sz="32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4226</TotalTime>
  <Words>516</Words>
  <Application>Microsoft Office PowerPoint</Application>
  <PresentationFormat>On-screen Show (4:3)</PresentationFormat>
  <Paragraphs>82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Arial Narrow</vt:lpstr>
      <vt:lpstr>Avenir Next Condensed Regular</vt:lpstr>
      <vt:lpstr>Calibri</vt:lpstr>
      <vt:lpstr>Calibri Light</vt:lpstr>
      <vt:lpstr>Candara</vt:lpstr>
      <vt:lpstr>Courier</vt:lpstr>
      <vt:lpstr>Times New Roman</vt:lpstr>
      <vt:lpstr>Office Theme</vt:lpstr>
      <vt:lpstr>1_Office Theme</vt:lpstr>
      <vt:lpstr>2_Office Theme</vt:lpstr>
      <vt:lpstr>When comparing 2017 to 2008, how can  Target Corporation’s EPS rise, yet its net earnings decrease?</vt:lpstr>
      <vt:lpstr>Target Corporation</vt:lpstr>
      <vt:lpstr>Target Corporation</vt:lpstr>
      <vt:lpstr>Target Corporation</vt:lpstr>
      <vt:lpstr>Target Corporation</vt:lpstr>
      <vt:lpstr>Question Recap</vt:lpstr>
      <vt:lpstr>For additional news stories to use  in the accounting classroom, see the  Accounting in the Headlines blog at http://accountingintheheadlines.com/     Questions or comments? 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222</cp:revision>
  <cp:lastPrinted>2015-01-07T02:07:23Z</cp:lastPrinted>
  <dcterms:created xsi:type="dcterms:W3CDTF">2014-03-26T16:56:49Z</dcterms:created>
  <dcterms:modified xsi:type="dcterms:W3CDTF">2017-11-14T13:22:12Z</dcterms:modified>
</cp:coreProperties>
</file>