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11"/>
  </p:notesMasterIdLst>
  <p:sldIdLst>
    <p:sldId id="256" r:id="rId3"/>
    <p:sldId id="292" r:id="rId4"/>
    <p:sldId id="291" r:id="rId5"/>
    <p:sldId id="259" r:id="rId6"/>
    <p:sldId id="284" r:id="rId7"/>
    <p:sldId id="290"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44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55" autoAdjust="0"/>
    <p:restoredTop sz="94654" autoAdjust="0"/>
  </p:normalViewPr>
  <p:slideViewPr>
    <p:cSldViewPr snapToGrid="0">
      <p:cViewPr varScale="1">
        <p:scale>
          <a:sx n="111" d="100"/>
          <a:sy n="111" d="100"/>
        </p:scale>
        <p:origin x="558"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11/7/2017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Master" Target="../slideMasters/slideMaster2.xml"/><Relationship Id="rId4"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lvl1pPr>
              <a:defRPr>
                <a:solidFill>
                  <a:srgbClr val="334470"/>
                </a:solidFill>
              </a:defRPr>
            </a:lvl1p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lvl1pPr>
              <a:defRPr>
                <a:solidFill>
                  <a:srgbClr val="334470"/>
                </a:solidFill>
              </a:defRPr>
            </a:lvl1p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3702320"/>
          </a:xfrm>
        </p:spPr>
        <p:txBody>
          <a:bodyPr anchor="ctr" anchorCtr="0">
            <a:normAutofit/>
          </a:bodyPr>
          <a:lstStyle>
            <a:lvl1pPr algn="ctr">
              <a:defRPr sz="6000" b="1" cap="none" baseline="0">
                <a:solidFill>
                  <a:srgbClr val="334470"/>
                </a:solidFill>
                <a:latin typeface="Avenir Next Condensed Regular"/>
              </a:defRPr>
            </a:lvl1pPr>
          </a:lstStyle>
          <a:p>
            <a:r>
              <a:rPr lang="en-US" dirty="0"/>
              <a:t>Click to edit Master title style</a:t>
            </a:r>
          </a:p>
        </p:txBody>
      </p:sp>
      <p:sp>
        <p:nvSpPr>
          <p:cNvPr id="3" name="Text Placeholder 2"/>
          <p:cNvSpPr>
            <a:spLocks noGrp="1"/>
          </p:cNvSpPr>
          <p:nvPr>
            <p:ph type="body" idx="1"/>
          </p:nvPr>
        </p:nvSpPr>
        <p:spPr>
          <a:xfrm>
            <a:off x="259615" y="6041960"/>
            <a:ext cx="3405419" cy="625553"/>
          </a:xfrm>
        </p:spPr>
        <p:txBody>
          <a:bodyPr anchor="ctr" anchorCtr="0">
            <a:normAutofit/>
          </a:bodyPr>
          <a:lstStyle>
            <a:lvl1pPr marL="0" indent="0">
              <a:buNone/>
              <a:defRPr sz="2000">
                <a:solidFill>
                  <a:schemeClr val="tx1">
                    <a:lumMod val="50000"/>
                    <a:lumOff val="50000"/>
                  </a:schemeClr>
                </a:solidFill>
                <a:latin typeface="Avenir Next Condensed Regular"/>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6" name="Picture 5">
            <a:extLst>
              <a:ext uri="{FF2B5EF4-FFF2-40B4-BE49-F238E27FC236}">
                <a16:creationId xmlns:a16="http://schemas.microsoft.com/office/drawing/2014/main" id="{F043941E-65BD-47A5-B03B-E97C6941BD3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106"/>
          <a:stretch/>
        </p:blipFill>
        <p:spPr>
          <a:xfrm>
            <a:off x="182950" y="193286"/>
            <a:ext cx="8768575" cy="1172308"/>
          </a:xfrm>
          <a:prstGeom prst="rect">
            <a:avLst/>
          </a:prstGeom>
        </p:spPr>
      </p:pic>
    </p:spTree>
    <p:extLst>
      <p:ext uri="{BB962C8B-B14F-4D97-AF65-F5344CB8AC3E}">
        <p14:creationId xmlns:p14="http://schemas.microsoft.com/office/powerpoint/2010/main" val="212684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84662" y="1709739"/>
            <a:ext cx="7625925" cy="3702320"/>
          </a:xfrm>
        </p:spPr>
        <p:txBody>
          <a:bodyPr anchor="ctr" anchorCtr="0">
            <a:normAutofit/>
          </a:bodyPr>
          <a:lstStyle>
            <a:lvl1pPr algn="ctr">
              <a:defRPr sz="2400" b="0" cap="none" baseline="0">
                <a:solidFill>
                  <a:srgbClr val="334470"/>
                </a:solidFill>
                <a:latin typeface="Avenir Next Condensed Regular"/>
                <a:cs typeface="Arial" panose="020B0604020202020204" pitchFamily="34" charset="0"/>
              </a:defRPr>
            </a:lvl1pPr>
          </a:lstStyle>
          <a:p>
            <a:r>
              <a:rPr lang="en-US" sz="2400" dirty="0">
                <a:latin typeface="Avenir Next Condensed Regular"/>
                <a:cs typeface="Courier"/>
              </a:rPr>
              <a:t>For additional news stories to use in the accounting classroom, see the Accounting in the Headlines blog at </a:t>
            </a:r>
            <a:r>
              <a:rPr lang="en-US" sz="2400" dirty="0">
                <a:latin typeface="Avenir Next Condensed Regular"/>
                <a:cs typeface="Courier"/>
                <a:hlinkClick r:id="rId2"/>
              </a:rPr>
              <a:t>http://accountingintheheadlines.com/</a:t>
            </a:r>
            <a:r>
              <a:rPr lang="en-US" sz="2400" dirty="0">
                <a:latin typeface="Avenir Next Condensed Regular"/>
                <a:cs typeface="Courier"/>
              </a:rPr>
              <a:t> </a:t>
            </a:r>
            <a:br>
              <a:rPr lang="en-US" sz="2400" dirty="0">
                <a:latin typeface="Avenir Next Condensed Regular"/>
                <a:cs typeface="Courier"/>
              </a:rPr>
            </a:br>
            <a:br>
              <a:rPr lang="en-US" sz="2400" dirty="0">
                <a:latin typeface="Avenir Next Condensed Regular"/>
                <a:cs typeface="Courier"/>
              </a:rPr>
            </a:br>
            <a:br>
              <a:rPr lang="en-US" sz="2400" dirty="0">
                <a:latin typeface="Avenir Next Condensed Regular"/>
                <a:cs typeface="Courier"/>
              </a:rPr>
            </a:br>
            <a:r>
              <a:rPr lang="en-US" sz="2400" dirty="0">
                <a:latin typeface="Avenir Next Condensed Regular"/>
                <a:cs typeface="Courier"/>
              </a:rPr>
              <a:t>Questions or comments? </a:t>
            </a:r>
            <a:br>
              <a:rPr lang="en-US" sz="2400" dirty="0">
                <a:latin typeface="Avenir Next Condensed Regular"/>
                <a:cs typeface="Courier"/>
              </a:rPr>
            </a:br>
            <a:r>
              <a:rPr lang="en-US" sz="2400" dirty="0">
                <a:latin typeface="Avenir Next Condensed Regular"/>
                <a:cs typeface="Courier"/>
              </a:rPr>
              <a:t>Contact Dr. Wendy Tietz at </a:t>
            </a:r>
            <a:r>
              <a:rPr lang="en-US" sz="2400" dirty="0">
                <a:latin typeface="Avenir Next Condensed Regular"/>
                <a:cs typeface="Courier"/>
                <a:hlinkClick r:id="rId3"/>
              </a:rPr>
              <a:t>wtietz@kent.edu</a:t>
            </a:r>
            <a:r>
              <a:rPr lang="en-US" sz="2400" dirty="0">
                <a:latin typeface="Avenir Next Condensed Regular"/>
                <a:cs typeface="Courier"/>
              </a:rPr>
              <a:t> </a:t>
            </a:r>
            <a:endParaRPr lang="en-US" dirty="0"/>
          </a:p>
        </p:txBody>
      </p:sp>
      <p:pic>
        <p:nvPicPr>
          <p:cNvPr id="6" name="Picture 5">
            <a:extLst>
              <a:ext uri="{FF2B5EF4-FFF2-40B4-BE49-F238E27FC236}">
                <a16:creationId xmlns:a16="http://schemas.microsoft.com/office/drawing/2014/main" id="{F043941E-65BD-47A5-B03B-E97C6941BD3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4106"/>
          <a:stretch/>
        </p:blipFill>
        <p:spPr>
          <a:xfrm>
            <a:off x="182950" y="193286"/>
            <a:ext cx="8768575" cy="1172308"/>
          </a:xfrm>
          <a:prstGeom prst="rect">
            <a:avLst/>
          </a:prstGeom>
        </p:spPr>
      </p:pic>
    </p:spTree>
    <p:extLst>
      <p:ext uri="{BB962C8B-B14F-4D97-AF65-F5344CB8AC3E}">
        <p14:creationId xmlns:p14="http://schemas.microsoft.com/office/powerpoint/2010/main" val="4140501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261750E2-B7A1-4434-B0F3-C2A7B8FD8CD3}"/>
              </a:ext>
            </a:extLst>
          </p:cNvPr>
          <p:cNvSpPr/>
          <p:nvPr userDrawn="1"/>
        </p:nvSpPr>
        <p:spPr>
          <a:xfrm>
            <a:off x="4572000" y="6380359"/>
            <a:ext cx="4386959" cy="276999"/>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0" i="1" dirty="0">
                <a:solidFill>
                  <a:srgbClr val="334470"/>
                </a:solidFill>
                <a:latin typeface="Arial Narrow" panose="020B0606020202030204" pitchFamily="34" charset="0"/>
                <a:cs typeface="Avenir Next Condensed Regular"/>
              </a:rPr>
              <a:t>Copyright © 2017 Wendy M. Tietz, LLC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rgbClr val="334470"/>
          </a:solidFill>
          <a:latin typeface="Avenir Next Condensed Regular"/>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Condensed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Condensed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Condensed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33D94C2F-DE56-47C9-9CF3-17C5F6AD7B93}"/>
              </a:ext>
            </a:extLst>
          </p:cNvPr>
          <p:cNvSpPr/>
          <p:nvPr userDrawn="1"/>
        </p:nvSpPr>
        <p:spPr>
          <a:xfrm>
            <a:off x="4572000" y="6380359"/>
            <a:ext cx="4386959" cy="276999"/>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0" i="1" dirty="0">
                <a:solidFill>
                  <a:srgbClr val="334470"/>
                </a:solidFill>
                <a:latin typeface="Arial Narrow" panose="020B0606020202030204" pitchFamily="34" charset="0"/>
                <a:cs typeface="Avenir Next Condensed Regular"/>
              </a:rPr>
              <a:t>Copyright © 2017 Wendy M. Tietz, LLC </a:t>
            </a:r>
          </a:p>
        </p:txBody>
      </p:sp>
    </p:spTree>
    <p:extLst>
      <p:ext uri="{BB962C8B-B14F-4D97-AF65-F5344CB8AC3E}">
        <p14:creationId xmlns:p14="http://schemas.microsoft.com/office/powerpoint/2010/main" val="85811446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rgbClr val="334470"/>
          </a:solidFill>
          <a:latin typeface="Avenir Next Condensed Regular"/>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Condensed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Condensed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Condensed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Condensed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ccountingintheheadlines.com/2017/11/07/when-will-maroon-5-recognize-revenue-from-its-2018-concerts-at-madison-square-garden-in-new-york-city/"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nSpc>
                <a:spcPct val="107000"/>
              </a:lnSpc>
              <a:spcBef>
                <a:spcPts val="0"/>
              </a:spcBef>
              <a:spcAft>
                <a:spcPts val="800"/>
              </a:spcAft>
            </a:pPr>
            <a: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When will </a:t>
            </a:r>
            <a:r>
              <a:rPr lang="en-US" sz="54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Maroon 5</a:t>
            </a:r>
            <a: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 </a:t>
            </a:r>
            <a:b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br>
            <a:r>
              <a:rPr lang="en-US" sz="54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recognize revenue</a:t>
            </a:r>
            <a: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 from its 2018 concerts at </a:t>
            </a:r>
            <a:b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br>
            <a: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Madison Square Garden </a:t>
            </a:r>
            <a:b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br>
            <a:r>
              <a:rPr lang="en-US" sz="5400" b="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in New York City?</a:t>
            </a:r>
            <a:endParaRPr lang="en-US" sz="44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da-DK" dirty="0">
                <a:solidFill>
                  <a:schemeClr val="tx1">
                    <a:lumMod val="50000"/>
                    <a:lumOff val="50000"/>
                  </a:schemeClr>
                </a:solidFill>
                <a:hlinkClick r:id="rId3"/>
              </a:rPr>
              <a:t>Original blog posting (November 7, 2017)</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D0AF59-99C3-4251-AB9A-C966C6AD44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55405F-37A2-4869-9154-F8BE3BECE6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newspaper&#10;&#10;Description generated with high confidence">
            <a:extLst>
              <a:ext uri="{FF2B5EF4-FFF2-40B4-BE49-F238E27FC236}">
                <a16:creationId xmlns:a16="http://schemas.microsoft.com/office/drawing/2014/main" id="{4970D55B-5237-4F74-9E35-F9C763D10D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168" y="643467"/>
            <a:ext cx="6835663" cy="5571066"/>
          </a:xfrm>
          <a:prstGeom prst="rect">
            <a:avLst/>
          </a:prstGeom>
        </p:spPr>
      </p:pic>
    </p:spTree>
    <p:extLst>
      <p:ext uri="{BB962C8B-B14F-4D97-AF65-F5344CB8AC3E}">
        <p14:creationId xmlns:p14="http://schemas.microsoft.com/office/powerpoint/2010/main" val="181514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E2A8F3-AB0A-4600-9D9A-50D93ACDB97C}"/>
              </a:ext>
            </a:extLst>
          </p:cNvPr>
          <p:cNvSpPr>
            <a:spLocks noGrp="1"/>
          </p:cNvSpPr>
          <p:nvPr>
            <p:ph type="title"/>
          </p:nvPr>
        </p:nvSpPr>
        <p:spPr/>
        <p:txBody>
          <a:bodyPr/>
          <a:lstStyle/>
          <a:p>
            <a:r>
              <a:rPr lang="en-US" dirty="0"/>
              <a:t>Maroon 5</a:t>
            </a:r>
          </a:p>
        </p:txBody>
      </p:sp>
      <p:sp>
        <p:nvSpPr>
          <p:cNvPr id="5" name="Content Placeholder 4">
            <a:extLst>
              <a:ext uri="{FF2B5EF4-FFF2-40B4-BE49-F238E27FC236}">
                <a16:creationId xmlns:a16="http://schemas.microsoft.com/office/drawing/2014/main" id="{B5DA5AE4-AF5A-4126-A280-AC4F8397738C}"/>
              </a:ext>
            </a:extLst>
          </p:cNvPr>
          <p:cNvSpPr>
            <a:spLocks noGrp="1"/>
          </p:cNvSpPr>
          <p:nvPr>
            <p:ph idx="1"/>
          </p:nvPr>
        </p:nvSpPr>
        <p:spPr/>
        <p:txBody>
          <a:bodyPr/>
          <a:lstStyle/>
          <a:p>
            <a:r>
              <a:rPr lang="en-US" dirty="0"/>
              <a:t>Red Pill Blues Tour 2018</a:t>
            </a:r>
          </a:p>
          <a:p>
            <a:r>
              <a:rPr lang="en-US" dirty="0"/>
              <a:t>Two concerts at Madison Square Garden in NYC in October 2018</a:t>
            </a:r>
          </a:p>
          <a:p>
            <a:r>
              <a:rPr lang="en-US" dirty="0"/>
              <a:t>Seating capacity is 19,000 people</a:t>
            </a:r>
          </a:p>
          <a:p>
            <a:r>
              <a:rPr lang="en-US" dirty="0"/>
              <a:t>Average ticket price for Maroon 5 is $165</a:t>
            </a:r>
          </a:p>
          <a:p>
            <a:r>
              <a:rPr lang="en-US" dirty="0"/>
              <a:t>Assume these two concerts sold out on November 4, 2017, the first day the tickets were available</a:t>
            </a:r>
          </a:p>
          <a:p>
            <a:r>
              <a:rPr lang="en-US" dirty="0"/>
              <a:t>Further assume that all tickets are sold directly by Maroon 5</a:t>
            </a:r>
          </a:p>
        </p:txBody>
      </p:sp>
    </p:spTree>
    <p:extLst>
      <p:ext uri="{BB962C8B-B14F-4D97-AF65-F5344CB8AC3E}">
        <p14:creationId xmlns:p14="http://schemas.microsoft.com/office/powerpoint/2010/main" val="4041662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469155" y="1481329"/>
            <a:ext cx="8388570" cy="4901184"/>
          </a:xfrm>
        </p:spPr>
        <p:txBody>
          <a:bodyPr>
            <a:normAutofit/>
          </a:bodyPr>
          <a:lstStyle/>
          <a:p>
            <a:pPr marL="0" marR="0" lvl="0" indent="0">
              <a:lnSpc>
                <a:spcPct val="107000"/>
              </a:lnSpc>
              <a:spcBef>
                <a:spcPts val="0"/>
              </a:spcBef>
              <a:spcAft>
                <a:spcPts val="800"/>
              </a:spcAft>
              <a:buNone/>
            </a:pPr>
            <a:r>
              <a:rPr lang="en-US" sz="4000" dirty="0">
                <a:latin typeface="Candara" panose="020E0502030303020204" pitchFamily="34" charset="0"/>
                <a:ea typeface="Calibri" panose="020F0502020204030204" pitchFamily="34" charset="0"/>
                <a:cs typeface="Times New Roman" panose="02020603050405020304" pitchFamily="18" charset="0"/>
              </a:rPr>
              <a:t>How much gross concert revenue will Maroon receive for the two Madison Square Garden concerts?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57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444752"/>
            <a:ext cx="8112394" cy="5015484"/>
          </a:xfrm>
        </p:spPr>
        <p:txBody>
          <a:bodyPr>
            <a:noAutofit/>
          </a:bodyPr>
          <a:lstStyle/>
          <a:p>
            <a:pPr marL="0" marR="0" lvl="0" indent="0">
              <a:lnSpc>
                <a:spcPct val="107000"/>
              </a:lnSpc>
              <a:spcBef>
                <a:spcPts val="0"/>
              </a:spcBef>
              <a:spcAft>
                <a:spcPts val="800"/>
              </a:spcAft>
              <a:buNone/>
            </a:pPr>
            <a:r>
              <a:rPr lang="en-US" sz="4000" dirty="0">
                <a:latin typeface="Candara" panose="020E0502030303020204" pitchFamily="34" charset="0"/>
                <a:ea typeface="Calibri" panose="020F0502020204030204" pitchFamily="34" charset="0"/>
                <a:cs typeface="Times New Roman" panose="02020603050405020304" pitchFamily="18" charset="0"/>
              </a:rPr>
              <a:t>How will Maroon 5’s balance sheet and income statement be impacted by the sale of the Madison Square Garden tickets on November 4, 2017? What specific accounts will be impacted and in what direction (increased or decreased)?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6618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444752"/>
            <a:ext cx="8112394" cy="5015484"/>
          </a:xfrm>
        </p:spPr>
        <p:txBody>
          <a:bodyPr>
            <a:noAutofit/>
          </a:bodyPr>
          <a:lstStyle/>
          <a:p>
            <a:pPr marL="0" marR="0" lvl="0" indent="0">
              <a:lnSpc>
                <a:spcPct val="107000"/>
              </a:lnSpc>
              <a:spcBef>
                <a:spcPts val="0"/>
              </a:spcBef>
              <a:spcAft>
                <a:spcPts val="800"/>
              </a:spcAft>
              <a:buNone/>
            </a:pPr>
            <a:r>
              <a:rPr lang="en-US" sz="4000" dirty="0">
                <a:latin typeface="Candara" panose="020E0502030303020204" pitchFamily="34" charset="0"/>
                <a:ea typeface="Calibri" panose="020F0502020204030204" pitchFamily="34" charset="0"/>
                <a:cs typeface="Times New Roman" panose="02020603050405020304" pitchFamily="18" charset="0"/>
              </a:rPr>
              <a:t>How will Maroon 5’s balance sheet and income statement be impacted by the performance of the October 14, 2018, concert at the Madison Square Garden tickets?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97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946" y="223273"/>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468188" y="1151770"/>
            <a:ext cx="8372215" cy="5435641"/>
          </a:xfrm>
        </p:spPr>
        <p:txBody>
          <a:bodyPr>
            <a:noAutofit/>
          </a:bodyPr>
          <a:lstStyle/>
          <a:p>
            <a:pPr marL="342900" marR="0" lvl="0" indent="-342900">
              <a:lnSpc>
                <a:spcPct val="107000"/>
              </a:lnSpc>
              <a:spcBef>
                <a:spcPts val="0"/>
              </a:spcBef>
              <a:spcAft>
                <a:spcPts val="0"/>
              </a:spcAft>
              <a:buFont typeface="+mj-lt"/>
              <a:buAutoNum type="arabicPeriod"/>
            </a:pPr>
            <a:r>
              <a:rPr lang="en-US" dirty="0">
                <a:latin typeface="Candara" panose="020E0502030303020204" pitchFamily="34" charset="0"/>
                <a:ea typeface="Calibri" panose="020F0502020204030204" pitchFamily="34" charset="0"/>
                <a:cs typeface="Times New Roman" panose="02020603050405020304" pitchFamily="18" charset="0"/>
              </a:rPr>
              <a:t>How much gross concert revenue will Maroon receive for the two Madison Square Garden concerts?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ndara" panose="020E0502030303020204" pitchFamily="34" charset="0"/>
                <a:ea typeface="Calibri" panose="020F0502020204030204" pitchFamily="34" charset="0"/>
                <a:cs typeface="Times New Roman" panose="02020603050405020304" pitchFamily="18" charset="0"/>
              </a:rPr>
              <a:t>How will Maroon 5’s balance sheet and income statement be impacted by the sale of the Madison Square Garden tickets on November 4, 2017? What specific accounts will be impacted and in what direction (increased or decreased)?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dirty="0">
                <a:latin typeface="Candara" panose="020E0502030303020204" pitchFamily="34" charset="0"/>
                <a:ea typeface="Calibri" panose="020F0502020204030204" pitchFamily="34" charset="0"/>
                <a:cs typeface="Times New Roman" panose="02020603050405020304" pitchFamily="18" charset="0"/>
              </a:rPr>
              <a:t>How will Maroon 5’s balance sheet and income statement be impacted by the performance of the October 14, 2018, concert at the Madison Square Garden tickets?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9221" y="1891042"/>
            <a:ext cx="7583213" cy="4091304"/>
          </a:xfrm>
        </p:spPr>
        <p:txBody>
          <a:bodyPr>
            <a:noAutofit/>
          </a:bodyPr>
          <a:lstStyle/>
          <a:p>
            <a:r>
              <a:rPr lang="en-US" sz="3200" b="0" dirty="0">
                <a:cs typeface="Courier"/>
              </a:rPr>
              <a:t>For additional news stories to use </a:t>
            </a:r>
            <a:br>
              <a:rPr lang="en-US" sz="3200" b="0" dirty="0">
                <a:cs typeface="Courier"/>
              </a:rPr>
            </a:br>
            <a:r>
              <a:rPr lang="en-US" sz="3200" b="0" dirty="0">
                <a:cs typeface="Courier"/>
              </a:rPr>
              <a:t>in the accounting classroom, see the </a:t>
            </a:r>
            <a:br>
              <a:rPr lang="en-US" sz="3200" b="0" dirty="0">
                <a:cs typeface="Courier"/>
              </a:rPr>
            </a:br>
            <a:r>
              <a:rPr lang="en-US" sz="3200" b="0" dirty="0">
                <a:cs typeface="Courier"/>
              </a:rPr>
              <a:t>Accounting in the Headlines blog at </a:t>
            </a:r>
            <a:r>
              <a:rPr lang="en-US" sz="3200" dirty="0">
                <a:cs typeface="Courier"/>
                <a:hlinkClick r:id="rId2"/>
              </a:rPr>
              <a:t>http://accountingintheheadlines.com/</a:t>
            </a:r>
            <a:r>
              <a:rPr lang="en-US" sz="3200" dirty="0">
                <a:cs typeface="Courier"/>
              </a:rPr>
              <a:t> </a:t>
            </a:r>
            <a:br>
              <a:rPr lang="en-US" sz="3200" dirty="0">
                <a:cs typeface="Courier"/>
              </a:rPr>
            </a:br>
            <a:br>
              <a:rPr lang="en-US" sz="3200" dirty="0">
                <a:cs typeface="Courier"/>
              </a:rPr>
            </a:br>
            <a:br>
              <a:rPr lang="en-US" sz="3200" dirty="0">
                <a:cs typeface="Courier"/>
              </a:rPr>
            </a:br>
            <a:br>
              <a:rPr lang="en-US" sz="3200" dirty="0">
                <a:cs typeface="Courier"/>
              </a:rPr>
            </a:br>
            <a:r>
              <a:rPr lang="en-US" sz="3200" b="0" dirty="0">
                <a:cs typeface="Courier"/>
              </a:rPr>
              <a:t>Questions or comments? </a:t>
            </a:r>
            <a:br>
              <a:rPr lang="en-US" sz="3200" b="0" dirty="0">
                <a:cs typeface="Courier"/>
              </a:rPr>
            </a:br>
            <a:r>
              <a:rPr lang="en-US" sz="3200" b="0" dirty="0">
                <a:cs typeface="Courier"/>
              </a:rPr>
              <a:t>Dr. Wendy Tietz at </a:t>
            </a:r>
            <a:r>
              <a:rPr lang="en-US" sz="3200" dirty="0">
                <a:cs typeface="Courier"/>
                <a:hlinkClick r:id="rId3"/>
              </a:rPr>
              <a:t>wtietz@kent.edu</a:t>
            </a:r>
            <a:r>
              <a:rPr lang="en-US" sz="3200" dirty="0">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4214</TotalTime>
  <Words>262</Words>
  <Application>Microsoft Office PowerPoint</Application>
  <PresentationFormat>On-screen Show (4:3)</PresentationFormat>
  <Paragraphs>21</Paragraphs>
  <Slides>8</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Arial</vt:lpstr>
      <vt:lpstr>Arial Narrow</vt:lpstr>
      <vt:lpstr>Avenir Next Condensed Regular</vt:lpstr>
      <vt:lpstr>Calibri</vt:lpstr>
      <vt:lpstr>Calibri Light</vt:lpstr>
      <vt:lpstr>Candara</vt:lpstr>
      <vt:lpstr>Courier</vt:lpstr>
      <vt:lpstr>Times New Roman</vt:lpstr>
      <vt:lpstr>Office Theme</vt:lpstr>
      <vt:lpstr>1_Office Theme</vt:lpstr>
      <vt:lpstr>When will Maroon 5  recognize revenue from its 2018 concerts at  Madison Square Garden  in New York City?</vt:lpstr>
      <vt:lpstr>PowerPoint Presentation</vt:lpstr>
      <vt:lpstr>Maroon 5</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Tietz, Wendy</cp:lastModifiedBy>
  <cp:revision>219</cp:revision>
  <cp:lastPrinted>2015-01-07T02:07:23Z</cp:lastPrinted>
  <dcterms:created xsi:type="dcterms:W3CDTF">2014-03-26T16:56:49Z</dcterms:created>
  <dcterms:modified xsi:type="dcterms:W3CDTF">2017-11-07T21:48:23Z</dcterms:modified>
</cp:coreProperties>
</file>