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2"/>
  </p:notesMasterIdLst>
  <p:sldIdLst>
    <p:sldId id="256" r:id="rId3"/>
    <p:sldId id="293" r:id="rId4"/>
    <p:sldId id="295" r:id="rId5"/>
    <p:sldId id="259" r:id="rId6"/>
    <p:sldId id="284" r:id="rId7"/>
    <p:sldId id="290" r:id="rId8"/>
    <p:sldId id="294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5" autoAdjust="0"/>
    <p:restoredTop sz="94654" autoAdjust="0"/>
  </p:normalViewPr>
  <p:slideViewPr>
    <p:cSldViewPr snapToGrid="0">
      <p:cViewPr varScale="1">
        <p:scale>
          <a:sx n="117" d="100"/>
          <a:sy n="117" d="100"/>
        </p:scale>
        <p:origin x="6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9/4/2017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>
            <a:lvl1pPr>
              <a:defRPr>
                <a:solidFill>
                  <a:srgbClr val="3344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702320"/>
          </a:xfrm>
        </p:spPr>
        <p:txBody>
          <a:bodyPr anchor="ctr" anchorCtr="0">
            <a:normAutofit/>
          </a:bodyPr>
          <a:lstStyle>
            <a:lvl1pPr algn="ctr">
              <a:defRPr sz="6000" b="1" cap="none" baseline="0">
                <a:solidFill>
                  <a:srgbClr val="334470"/>
                </a:solidFill>
                <a:latin typeface="Avenir Next Condensed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15" y="6041960"/>
            <a:ext cx="3405419" cy="625553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 Condensed Regular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  <a:t>Copyright © 2017 by Dr. Wendy Tietz, CPA, CMA </a:t>
            </a:r>
            <a:br>
              <a:rPr lang="en-US" sz="1200" b="1" i="0" dirty="0">
                <a:latin typeface="Arial Narrow" panose="020B0606020202030204" pitchFamily="34" charset="0"/>
                <a:cs typeface="Avenir Next Condensed Regular"/>
              </a:rPr>
            </a:br>
            <a:r>
              <a:rPr lang="en-US" sz="1200" i="0" dirty="0">
                <a:latin typeface="Arial Narrow" panose="020B0606020202030204" pitchFamily="34" charset="0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0" dirty="0">
                <a:solidFill>
                  <a:schemeClr val="tx1"/>
                </a:solidFill>
                <a:latin typeface="Arial Narrow" panose="020B0606020202030204" pitchFamily="34" charset="0"/>
                <a:cs typeface="Avenir Next Condensed Regular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4662" y="1709739"/>
            <a:ext cx="7625925" cy="3702320"/>
          </a:xfrm>
        </p:spPr>
        <p:txBody>
          <a:bodyPr anchor="ctr" anchorCtr="0">
            <a:normAutofit/>
          </a:bodyPr>
          <a:lstStyle>
            <a:lvl1pPr algn="l">
              <a:defRPr sz="2400" b="0" cap="none" baseline="0">
                <a:solidFill>
                  <a:srgbClr val="334470"/>
                </a:solidFill>
                <a:latin typeface="Avenir Next Condensed Regular"/>
                <a:cs typeface="Arial" panose="020B0604020202020204" pitchFamily="34" charset="0"/>
              </a:defRPr>
            </a:lvl1pPr>
          </a:lstStyle>
          <a:p>
            <a:r>
              <a:rPr lang="en-US" sz="2400" dirty="0">
                <a:latin typeface="Avenir Next Condensed Regula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latin typeface="Avenir Next Condensed Regular"/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br>
              <a:rPr lang="en-US" sz="2400" dirty="0">
                <a:latin typeface="Avenir Next Condensed Regular"/>
                <a:cs typeface="Courier"/>
              </a:rPr>
            </a:br>
            <a:r>
              <a:rPr lang="en-US" sz="2400" dirty="0">
                <a:latin typeface="Avenir Next Condensed Regular"/>
                <a:cs typeface="Courier"/>
              </a:rPr>
              <a:t>Questions or comments? Contact Dr. Wendy Tietz at </a:t>
            </a:r>
            <a:r>
              <a:rPr lang="en-US" sz="2400" dirty="0">
                <a:latin typeface="Avenir Next Condensed Regular"/>
                <a:cs typeface="Courier"/>
                <a:hlinkClick r:id="rId3"/>
              </a:rPr>
              <a:t>wtietz@kent.edu</a:t>
            </a:r>
            <a:r>
              <a:rPr lang="en-US" sz="2400" dirty="0">
                <a:latin typeface="Avenir Next Condensed Regular"/>
                <a:cs typeface="Courier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4566" y="6041960"/>
            <a:ext cx="4386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Copyright © 2017 by Dr. Wendy Tietz.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venir Next Condensed Regular"/>
              </a:rPr>
              <a:t>This work is licensed under a Creative Commons Attribution-NonCommercial 3.0 Unported License.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3941E-65BD-47A5-B03B-E97C6941BD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"/>
          <a:stretch/>
        </p:blipFill>
        <p:spPr>
          <a:xfrm>
            <a:off x="182950" y="193286"/>
            <a:ext cx="8768575" cy="11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81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34470"/>
          </a:solidFill>
          <a:latin typeface="Avenir Next Condensed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Condensed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Condensed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Condensed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Condensed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D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Would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Subway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have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disclosed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accrued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 for the class-action lawsuit filed against it for the length of its </a:t>
            </a:r>
            <a:r>
              <a:rPr lang="en-US" sz="4800" dirty="0">
                <a:ea typeface="Calibri" panose="020F0502020204030204" pitchFamily="34" charset="0"/>
                <a:cs typeface="Times New Roman" panose="02020603050405020304" pitchFamily="18" charset="0"/>
              </a:rPr>
              <a:t>footlong subs</a:t>
            </a:r>
            <a:r>
              <a:rPr lang="en-US" sz="4800" b="0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(September 5, 2017)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andwich is sitting on a table&#10;&#10;Description generated with very high confidence">
            <a:extLst>
              <a:ext uri="{FF2B5EF4-FFF2-40B4-BE49-F238E27FC236}">
                <a16:creationId xmlns:a16="http://schemas.microsoft.com/office/drawing/2014/main" id="{1E238DEC-6842-41FB-9F59-5405CA087D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7" r="3944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11" name="Straight Connector 1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>
            <a:solidFill>
              <a:srgbClr val="4F5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6737E18-011B-4CCE-A4FB-A5D207687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US" sz="4100"/>
              <a:t>Class-action lawsuit against Subway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317C7-A4BB-4CB0-A099-13ABA2CCB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Nine customers filed class-action lawsuit in 2013</a:t>
            </a:r>
          </a:p>
          <a:p>
            <a:r>
              <a:rPr lang="en-US" dirty="0"/>
              <a:t>“Footlong” subs closer to 11 inches, not 12</a:t>
            </a:r>
          </a:p>
          <a:p>
            <a:r>
              <a:rPr lang="en-US" dirty="0"/>
              <a:t>Subway reached settlement in 2016</a:t>
            </a:r>
          </a:p>
          <a:p>
            <a:pPr lvl="1"/>
            <a:r>
              <a:rPr lang="en-US" sz="2800" dirty="0"/>
              <a:t>Plaintiff attorneys would receive $525,000</a:t>
            </a:r>
          </a:p>
          <a:p>
            <a:pPr lvl="1"/>
            <a:r>
              <a:rPr lang="en-US" sz="2800" dirty="0"/>
              <a:t>Each of nine plaintiffs would receive $500</a:t>
            </a:r>
          </a:p>
        </p:txBody>
      </p:sp>
    </p:spTree>
    <p:extLst>
      <p:ext uri="{BB962C8B-B14F-4D97-AF65-F5344CB8AC3E}">
        <p14:creationId xmlns:p14="http://schemas.microsoft.com/office/powerpoint/2010/main" val="269136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andwich is sitting on a table&#10;&#10;Description generated with very high confidence">
            <a:extLst>
              <a:ext uri="{FF2B5EF4-FFF2-40B4-BE49-F238E27FC236}">
                <a16:creationId xmlns:a16="http://schemas.microsoft.com/office/drawing/2014/main" id="{6AB738F7-D89C-42E8-8549-A818C43D6B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3" r="9091" b="2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430169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737E18-011B-4CCE-A4FB-A5D207687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03" y="640263"/>
            <a:ext cx="3915950" cy="1344975"/>
          </a:xfrm>
        </p:spPr>
        <p:txBody>
          <a:bodyPr>
            <a:normAutofit/>
          </a:bodyPr>
          <a:lstStyle/>
          <a:p>
            <a:r>
              <a:rPr lang="en-US" sz="3500" dirty="0"/>
              <a:t>Class-action lawsuit thrown out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317C7-A4BB-4CB0-A099-13ABA2CCB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82" y="2121763"/>
            <a:ext cx="3926618" cy="3773010"/>
          </a:xfrm>
        </p:spPr>
        <p:txBody>
          <a:bodyPr>
            <a:normAutofit fontScale="92500"/>
          </a:bodyPr>
          <a:lstStyle/>
          <a:p>
            <a:r>
              <a:rPr lang="en-US" sz="2500" dirty="0"/>
              <a:t>Some sandwich rolls will fall short of twelve inches due to the variability inherent in the baking process.</a:t>
            </a:r>
          </a:p>
          <a:p>
            <a:r>
              <a:rPr lang="en-US" sz="2500" dirty="0"/>
              <a:t>Subway’s customers are allowed to pile on sandwich fillings at no extra charge, giving the customer the same amount of food even if the bun is short of twelve inches.</a:t>
            </a:r>
          </a:p>
        </p:txBody>
      </p:sp>
    </p:spTree>
    <p:extLst>
      <p:ext uri="{BB962C8B-B14F-4D97-AF65-F5344CB8AC3E}">
        <p14:creationId xmlns:p14="http://schemas.microsoft.com/office/powerpoint/2010/main" val="115284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5" y="1481329"/>
            <a:ext cx="8388570" cy="4901184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>
                <a:ea typeface="Calibri" panose="020F0502020204030204" pitchFamily="34" charset="0"/>
                <a:cs typeface="Times New Roman" panose="02020603050405020304" pitchFamily="18" charset="0"/>
              </a:rPr>
              <a:t>What is a contingent liability?</a:t>
            </a:r>
            <a:endParaRPr lang="en-US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What conditions must be met for a contingent liability to be disclosed (but not accrued) in the financial statements under U.S. GAAP?</a:t>
            </a:r>
          </a:p>
        </p:txBody>
      </p:sp>
    </p:spTree>
    <p:extLst>
      <p:ext uri="{BB962C8B-B14F-4D97-AF65-F5344CB8AC3E}">
        <p14:creationId xmlns:p14="http://schemas.microsoft.com/office/powerpoint/2010/main" val="34966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What conditions must be met for a contingent liability to be disclosed and accrued in the financial statements under U.S. GAAP?</a:t>
            </a:r>
          </a:p>
        </p:txBody>
      </p:sp>
    </p:spTree>
    <p:extLst>
      <p:ext uri="{BB962C8B-B14F-4D97-AF65-F5344CB8AC3E}">
        <p14:creationId xmlns:p14="http://schemas.microsoft.com/office/powerpoint/2010/main" val="32297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752"/>
            <a:ext cx="8112394" cy="50154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In your opinion, would Subway have needed to disclose and/or accrue for the footlong class-action lawsuit? Explain your rationale.</a:t>
            </a:r>
          </a:p>
        </p:txBody>
      </p:sp>
    </p:spTree>
    <p:extLst>
      <p:ext uri="{BB962C8B-B14F-4D97-AF65-F5344CB8AC3E}">
        <p14:creationId xmlns:p14="http://schemas.microsoft.com/office/powerpoint/2010/main" val="37621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6" y="223273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88" y="1151770"/>
            <a:ext cx="8372215" cy="5435641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is a contingent liability?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conditions must be met for a contingent liability to be disclosed (but not accrued) in the financial statements under U.S. GAAP?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What conditions must be met for a contingent liability to be disclosed and accrued in the financial statements under U.S. GAAP?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In your opinion, would Subway have needed to disclose and/or accrue for the footlong class-action lawsuit? Explain your rationale.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9221" y="1891043"/>
            <a:ext cx="7583213" cy="3335090"/>
          </a:xfrm>
        </p:spPr>
        <p:txBody>
          <a:bodyPr>
            <a:noAutofit/>
          </a:bodyPr>
          <a:lstStyle/>
          <a:p>
            <a:pPr algn="l"/>
            <a:r>
              <a:rPr lang="en-US" sz="2400" b="0" dirty="0">
                <a:cs typeface="Courier"/>
              </a:rPr>
              <a:t>For additional news stories to use in the accounting classroom, see the Accounting in the Headlines blog at </a:t>
            </a:r>
            <a:r>
              <a:rPr lang="en-US" sz="2400" dirty="0">
                <a:cs typeface="Courier"/>
                <a:hlinkClick r:id="rId2"/>
              </a:rPr>
              <a:t>http://accountingintheheadlines.com/</a:t>
            </a:r>
            <a:r>
              <a:rPr lang="en-US" sz="2400" dirty="0">
                <a:cs typeface="Courier"/>
              </a:rPr>
              <a:t> </a:t>
            </a: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br>
              <a:rPr lang="en-US" sz="2400" dirty="0">
                <a:cs typeface="Courier"/>
              </a:rPr>
            </a:br>
            <a:r>
              <a:rPr lang="en-US" sz="2400" b="0" dirty="0">
                <a:cs typeface="Courier"/>
              </a:rPr>
              <a:t>Questions or comments? Contact Dr. Wendy Tietz at </a:t>
            </a:r>
            <a:r>
              <a:rPr lang="en-US" sz="2400" dirty="0">
                <a:cs typeface="Courier"/>
                <a:hlinkClick r:id="rId3"/>
              </a:rPr>
              <a:t>wtietz@kent.edu</a:t>
            </a:r>
            <a:r>
              <a:rPr lang="en-US" sz="2400" dirty="0"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3826</TotalTime>
  <Words>328</Words>
  <Application>Microsoft Office PowerPoint</Application>
  <PresentationFormat>On-screen Show (4:3)</PresentationFormat>
  <Paragraphs>26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Narrow</vt:lpstr>
      <vt:lpstr>Avenir Next Condensed Regular</vt:lpstr>
      <vt:lpstr>Calibri</vt:lpstr>
      <vt:lpstr>Calibri Light</vt:lpstr>
      <vt:lpstr>Courier</vt:lpstr>
      <vt:lpstr>Times New Roman</vt:lpstr>
      <vt:lpstr>Office Theme</vt:lpstr>
      <vt:lpstr>1_Office Theme</vt:lpstr>
      <vt:lpstr>Would Subway have disclosed or accrued for the class-action lawsuit filed against it for the length of its footlong subs?</vt:lpstr>
      <vt:lpstr>Class-action lawsuit against Subway</vt:lpstr>
      <vt:lpstr>Class-action lawsuit thrown out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Tietz, Wendy</cp:lastModifiedBy>
  <cp:revision>207</cp:revision>
  <cp:lastPrinted>2015-01-07T02:07:23Z</cp:lastPrinted>
  <dcterms:created xsi:type="dcterms:W3CDTF">2014-03-26T16:56:49Z</dcterms:created>
  <dcterms:modified xsi:type="dcterms:W3CDTF">2017-09-04T16:32:44Z</dcterms:modified>
</cp:coreProperties>
</file>