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</p:sldMasterIdLst>
  <p:notesMasterIdLst>
    <p:notesMasterId r:id="rId11"/>
  </p:notesMasterIdLst>
  <p:sldIdLst>
    <p:sldId id="256" r:id="rId3"/>
    <p:sldId id="293" r:id="rId4"/>
    <p:sldId id="294" r:id="rId5"/>
    <p:sldId id="295" r:id="rId6"/>
    <p:sldId id="296" r:id="rId7"/>
    <p:sldId id="297" r:id="rId8"/>
    <p:sldId id="258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474" autoAdjust="0"/>
    <p:restoredTop sz="94704" autoAdjust="0"/>
  </p:normalViewPr>
  <p:slideViewPr>
    <p:cSldViewPr snapToGrid="0">
      <p:cViewPr varScale="1">
        <p:scale>
          <a:sx n="111" d="100"/>
          <a:sy n="111" d="100"/>
        </p:scale>
        <p:origin x="14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>
            <a:lvl1pPr>
              <a:defRPr>
                <a:solidFill>
                  <a:srgbClr val="33447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>
            <a:lvl1pPr>
              <a:defRPr>
                <a:solidFill>
                  <a:srgbClr val="33447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3702320"/>
          </a:xfrm>
        </p:spPr>
        <p:txBody>
          <a:bodyPr anchor="ctr" anchorCtr="0">
            <a:normAutofit/>
          </a:bodyPr>
          <a:lstStyle>
            <a:lvl1pPr algn="ctr">
              <a:defRPr sz="6000" b="1" cap="none" baseline="0">
                <a:solidFill>
                  <a:srgbClr val="334470"/>
                </a:solidFill>
                <a:latin typeface="Avenir Next Condensed Regular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615" y="6041960"/>
            <a:ext cx="3405419" cy="625553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Avenir Next Condensed Regular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564566" y="6041960"/>
            <a:ext cx="43869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latin typeface="Arial Narrow" panose="020B0606020202030204" pitchFamily="34" charset="0"/>
                <a:cs typeface="Avenir Next Condensed Regular"/>
              </a:rPr>
              <a:t>Copyright © 2017 by Dr. Wendy Tietz, CPA, CMA </a:t>
            </a:r>
            <a:br>
              <a:rPr lang="en-US" sz="1200" b="1" i="0" dirty="0">
                <a:latin typeface="Arial Narrow" panose="020B0606020202030204" pitchFamily="34" charset="0"/>
                <a:cs typeface="Avenir Next Condensed Regular"/>
              </a:rPr>
            </a:br>
            <a:r>
              <a:rPr lang="en-US" sz="1200" i="0" dirty="0">
                <a:latin typeface="Arial Narrow" panose="020B0606020202030204" pitchFamily="34" charset="0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0" dirty="0">
                <a:solidFill>
                  <a:schemeClr val="tx1"/>
                </a:solidFill>
                <a:latin typeface="Arial Narrow" panose="020B0606020202030204" pitchFamily="34" charset="0"/>
                <a:cs typeface="Avenir Next Condensed Regular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43941E-65BD-47A5-B03B-E97C6941BD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6"/>
          <a:stretch/>
        </p:blipFill>
        <p:spPr>
          <a:xfrm>
            <a:off x="182950" y="193286"/>
            <a:ext cx="8768575" cy="117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84662" y="1709739"/>
            <a:ext cx="7625925" cy="3702320"/>
          </a:xfrm>
        </p:spPr>
        <p:txBody>
          <a:bodyPr anchor="ctr" anchorCtr="0">
            <a:normAutofit/>
          </a:bodyPr>
          <a:lstStyle>
            <a:lvl1pPr algn="l">
              <a:defRPr sz="2400" b="0" cap="none" baseline="0">
                <a:solidFill>
                  <a:srgbClr val="334470"/>
                </a:solidFill>
                <a:latin typeface="Avenir Next Condensed Regular"/>
                <a:cs typeface="Arial" panose="020B0604020202020204" pitchFamily="34" charset="0"/>
              </a:defRPr>
            </a:lvl1pPr>
          </a:lstStyle>
          <a:p>
            <a:r>
              <a:rPr lang="en-US" sz="2400" dirty="0">
                <a:latin typeface="Avenir Next Condensed Regula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400" dirty="0">
                <a:latin typeface="Avenir Next Condensed Regular"/>
                <a:cs typeface="Courier"/>
                <a:hlinkClick r:id="rId2"/>
              </a:rPr>
              <a:t>http://accountingintheheadlines.com/</a:t>
            </a:r>
            <a:r>
              <a:rPr lang="en-US" sz="2400" dirty="0">
                <a:latin typeface="Avenir Next Condensed Regular"/>
                <a:cs typeface="Courier"/>
              </a:rPr>
              <a:t> </a:t>
            </a:r>
            <a:br>
              <a:rPr lang="en-US" sz="2400" dirty="0">
                <a:latin typeface="Avenir Next Condensed Regular"/>
                <a:cs typeface="Courier"/>
              </a:rPr>
            </a:br>
            <a:br>
              <a:rPr lang="en-US" sz="2400" dirty="0">
                <a:latin typeface="Avenir Next Condensed Regular"/>
                <a:cs typeface="Courier"/>
              </a:rPr>
            </a:br>
            <a:br>
              <a:rPr lang="en-US" sz="2400" dirty="0">
                <a:latin typeface="Avenir Next Condensed Regular"/>
                <a:cs typeface="Courier"/>
              </a:rPr>
            </a:br>
            <a:r>
              <a:rPr lang="en-US" sz="2400" dirty="0">
                <a:latin typeface="Avenir Next Condensed Regular"/>
                <a:cs typeface="Courier"/>
              </a:rPr>
              <a:t>Questions or comments? Contact Dr. Wendy Tietz at </a:t>
            </a:r>
            <a:r>
              <a:rPr lang="en-US" sz="2400" dirty="0">
                <a:latin typeface="Avenir Next Condensed Regular"/>
                <a:cs typeface="Courier"/>
                <a:hlinkClick r:id="rId3"/>
              </a:rPr>
              <a:t>wtietz@kent.edu</a:t>
            </a:r>
            <a:r>
              <a:rPr lang="en-US" sz="2400" dirty="0">
                <a:latin typeface="Avenir Next Condensed Regular"/>
                <a:cs typeface="Courier"/>
              </a:rPr>
              <a:t> 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4564566" y="6041960"/>
            <a:ext cx="43869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venir Next Condensed Regular"/>
              </a:rPr>
              <a:t>Copyright © 2017 by Dr. Wendy Tietz. 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venir Next Condensed Regular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venir Next Condensed Regular"/>
              </a:rPr>
              <a:t>This work is licensed under a Creative Commons Attribution-NonCommercial 3.0 Unported License.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43941E-65BD-47A5-B03B-E97C6941BD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6"/>
          <a:stretch/>
        </p:blipFill>
        <p:spPr>
          <a:xfrm>
            <a:off x="182950" y="193286"/>
            <a:ext cx="8768575" cy="117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501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34470"/>
          </a:solidFill>
          <a:latin typeface="Avenir Next Condensed Regular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venir Next Condensed Regular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venir Next Condensed Regular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venir Next Condensed Regular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Condensed Regular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Condensed Regular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58114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34470"/>
          </a:solidFill>
          <a:latin typeface="Avenir Next Condensed Regular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venir Next Condensed Regular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venir Next Condensed Regular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venir Next Condensed Regular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Condensed Regular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Condensed Regular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p.me/p3NlXE-DZ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6783" y="1731194"/>
            <a:ext cx="8666049" cy="4001520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800" b="0" dirty="0">
                <a:ea typeface="Calibri" panose="020F0502020204030204" pitchFamily="34" charset="0"/>
                <a:cs typeface="Times New Roman" panose="02020603050405020304" pitchFamily="18" charset="0"/>
              </a:rPr>
              <a:t>What </a:t>
            </a:r>
            <a:r>
              <a:rPr lang="en-US" sz="4800" dirty="0">
                <a:ea typeface="Calibri" panose="020F0502020204030204" pitchFamily="34" charset="0"/>
                <a:cs typeface="Times New Roman" panose="02020603050405020304" pitchFamily="18" charset="0"/>
              </a:rPr>
              <a:t>closing entries </a:t>
            </a:r>
            <a:r>
              <a:rPr lang="en-US" sz="4800" b="0" dirty="0">
                <a:ea typeface="Calibri" panose="020F0502020204030204" pitchFamily="34" charset="0"/>
                <a:cs typeface="Times New Roman" panose="02020603050405020304" pitchFamily="18" charset="0"/>
              </a:rPr>
              <a:t>would McDonald’s have made in 2016 based on its </a:t>
            </a:r>
            <a:r>
              <a:rPr lang="en-US" sz="4800" dirty="0">
                <a:ea typeface="Calibri" panose="020F0502020204030204" pitchFamily="34" charset="0"/>
                <a:cs typeface="Times New Roman" panose="02020603050405020304" pitchFamily="18" charset="0"/>
              </a:rPr>
              <a:t>trial balance</a:t>
            </a:r>
            <a:r>
              <a:rPr lang="en-US" sz="4800" b="0" dirty="0"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(September 13, 2017)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8" name="Picture 7" descr="A close up of text on a white background&#10;&#10;Description generated with very high confidence">
            <a:extLst>
              <a:ext uri="{FF2B5EF4-FFF2-40B4-BE49-F238E27FC236}">
                <a16:creationId xmlns:a16="http://schemas.microsoft.com/office/drawing/2014/main" id="{A999EA8B-0095-4E37-9A5B-8633FAE46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6027" y="387165"/>
            <a:ext cx="5378336" cy="5975928"/>
          </a:xfrm>
          <a:prstGeom prst="rect">
            <a:avLst/>
          </a:prstGeom>
        </p:spPr>
      </p:pic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21177"/>
            <a:ext cx="3249230" cy="617955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3344" y="3910267"/>
            <a:ext cx="1940093" cy="0"/>
          </a:xfrm>
          <a:prstGeom prst="line">
            <a:avLst/>
          </a:prstGeom>
          <a:ln w="222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4">
            <a:extLst>
              <a:ext uri="{FF2B5EF4-FFF2-40B4-BE49-F238E27FC236}">
                <a16:creationId xmlns:a16="http://schemas.microsoft.com/office/drawing/2014/main" id="{B0A730FF-4750-409E-8E2E-B7B1BD652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77" y="914400"/>
            <a:ext cx="27432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McDonald’s Trial Balance</a:t>
            </a:r>
          </a:p>
        </p:txBody>
      </p:sp>
    </p:spTree>
    <p:extLst>
      <p:ext uri="{BB962C8B-B14F-4D97-AF65-F5344CB8AC3E}">
        <p14:creationId xmlns:p14="http://schemas.microsoft.com/office/powerpoint/2010/main" val="981156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155" y="1481329"/>
            <a:ext cx="8388570" cy="4901184"/>
          </a:xfrm>
        </p:spPr>
        <p:txBody>
          <a:bodyPr>
            <a:norm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ea typeface="Calibri" panose="020F0502020204030204" pitchFamily="34" charset="0"/>
                <a:cs typeface="Times New Roman" panose="02020603050405020304" pitchFamily="18" charset="0"/>
              </a:rPr>
              <a:t>What are closing entries? Why are they made?</a:t>
            </a:r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4000" dirty="0"/>
              <a:t>What accounts on McDonald’s trial balance should be closed?</a:t>
            </a:r>
          </a:p>
        </p:txBody>
      </p:sp>
    </p:spTree>
    <p:extLst>
      <p:ext uri="{BB962C8B-B14F-4D97-AF65-F5344CB8AC3E}">
        <p14:creationId xmlns:p14="http://schemas.microsoft.com/office/powerpoint/2010/main" val="3496618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4000" dirty="0"/>
              <a:t>Using the McDonald’s trial balance, what closing entries would McDonald’s make for 2016?</a:t>
            </a:r>
          </a:p>
        </p:txBody>
      </p:sp>
    </p:spTree>
    <p:extLst>
      <p:ext uri="{BB962C8B-B14F-4D97-AF65-F5344CB8AC3E}">
        <p14:creationId xmlns:p14="http://schemas.microsoft.com/office/powerpoint/2010/main" val="322972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4000" dirty="0"/>
              <a:t>What was McDonald’s net income for the year ended December 31, 2016?</a:t>
            </a:r>
          </a:p>
        </p:txBody>
      </p:sp>
    </p:spTree>
    <p:extLst>
      <p:ext uri="{BB962C8B-B14F-4D97-AF65-F5344CB8AC3E}">
        <p14:creationId xmlns:p14="http://schemas.microsoft.com/office/powerpoint/2010/main" val="3791856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946" y="223273"/>
            <a:ext cx="7886700" cy="1105906"/>
          </a:xfrm>
        </p:spPr>
        <p:txBody>
          <a:bodyPr>
            <a:normAutofit/>
          </a:bodyPr>
          <a:lstStyle/>
          <a:p>
            <a:r>
              <a:rPr lang="en-US" sz="4800" dirty="0"/>
              <a:t>Question Recap</a:t>
            </a:r>
            <a:endParaRPr lang="en-US" sz="4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188" y="1489435"/>
            <a:ext cx="8372215" cy="5097976"/>
          </a:xfrm>
        </p:spPr>
        <p:txBody>
          <a:bodyPr>
            <a:no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3200" dirty="0">
                <a:effectLst/>
              </a:rPr>
              <a:t>What are closing entries? Why are they made?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What accounts on McDonald’s trial balance should be closed?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Using the McDonald’s trial balance, what closing entries would McDonald’s make for 2016?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What was McDonald’s net income for the year ended December 31, 2016?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59221" y="1891043"/>
            <a:ext cx="7583213" cy="3335090"/>
          </a:xfrm>
        </p:spPr>
        <p:txBody>
          <a:bodyPr>
            <a:noAutofit/>
          </a:bodyPr>
          <a:lstStyle/>
          <a:p>
            <a:pPr algn="l"/>
            <a:r>
              <a:rPr lang="en-US" sz="2400" b="0" dirty="0">
                <a:cs typeface="Courier"/>
              </a:rPr>
              <a:t>For additional news stories to use in the accounting classroom, see the Accounting in the Headlines blog at </a:t>
            </a:r>
            <a:r>
              <a:rPr lang="en-US" sz="2400" dirty="0">
                <a:cs typeface="Courier"/>
                <a:hlinkClick r:id="rId2"/>
              </a:rPr>
              <a:t>http://accountingintheheadlines.com/</a:t>
            </a:r>
            <a:r>
              <a:rPr lang="en-US" sz="2400" dirty="0">
                <a:cs typeface="Courier"/>
              </a:rPr>
              <a:t> </a:t>
            </a:r>
            <a:br>
              <a:rPr lang="en-US" sz="2400" dirty="0">
                <a:cs typeface="Courier"/>
              </a:rPr>
            </a:br>
            <a:br>
              <a:rPr lang="en-US" sz="2400" dirty="0">
                <a:cs typeface="Courier"/>
              </a:rPr>
            </a:br>
            <a:br>
              <a:rPr lang="en-US" sz="2400" dirty="0">
                <a:cs typeface="Courier"/>
              </a:rPr>
            </a:br>
            <a:br>
              <a:rPr lang="en-US" sz="2400" dirty="0">
                <a:cs typeface="Courier"/>
              </a:rPr>
            </a:br>
            <a:r>
              <a:rPr lang="en-US" sz="2400" b="0" dirty="0">
                <a:cs typeface="Courier"/>
              </a:rPr>
              <a:t>Questions or comments? Contact Dr. Wendy Tietz at </a:t>
            </a:r>
            <a:r>
              <a:rPr lang="en-US" sz="2400" dirty="0">
                <a:cs typeface="Courier"/>
                <a:hlinkClick r:id="rId3"/>
              </a:rPr>
              <a:t>wtietz@kent.edu</a:t>
            </a:r>
            <a:r>
              <a:rPr lang="en-US" sz="2400" dirty="0"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3848</TotalTime>
  <Words>161</Words>
  <Application>Microsoft Office PowerPoint</Application>
  <PresentationFormat>On-screen Show (4:3)</PresentationFormat>
  <Paragraphs>18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Arial Narrow</vt:lpstr>
      <vt:lpstr>Avenir Next Condensed Regular</vt:lpstr>
      <vt:lpstr>Calibri</vt:lpstr>
      <vt:lpstr>Calibri Light</vt:lpstr>
      <vt:lpstr>Courier</vt:lpstr>
      <vt:lpstr>Times New Roman</vt:lpstr>
      <vt:lpstr>Office Theme</vt:lpstr>
      <vt:lpstr>1_Office Theme</vt:lpstr>
      <vt:lpstr>What closing entries would McDonald’s have made in 2016 based on its trial balance?</vt:lpstr>
      <vt:lpstr>McDonald’s Trial Balance</vt:lpstr>
      <vt:lpstr>Question 1</vt:lpstr>
      <vt:lpstr>Question 2</vt:lpstr>
      <vt:lpstr>Question 3</vt:lpstr>
      <vt:lpstr>Question 4</vt:lpstr>
      <vt:lpstr>Question Recap</vt:lpstr>
      <vt:lpstr>For additional news stories to use in the accounting classroom, see the Accounting in the Headlines blog at http://accountingintheheadlines.com/     Questions or comments? Contact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Tietz, Wendy</cp:lastModifiedBy>
  <cp:revision>209</cp:revision>
  <cp:lastPrinted>2015-01-07T02:07:23Z</cp:lastPrinted>
  <dcterms:created xsi:type="dcterms:W3CDTF">2014-03-26T16:56:49Z</dcterms:created>
  <dcterms:modified xsi:type="dcterms:W3CDTF">2017-09-12T16:19:47Z</dcterms:modified>
</cp:coreProperties>
</file>