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2" r:id="rId2"/>
  </p:sldMasterIdLst>
  <p:notesMasterIdLst>
    <p:notesMasterId r:id="rId10"/>
  </p:notesMasterIdLst>
  <p:sldIdLst>
    <p:sldId id="256" r:id="rId3"/>
    <p:sldId id="293" r:id="rId4"/>
    <p:sldId id="259" r:id="rId5"/>
    <p:sldId id="284" r:id="rId6"/>
    <p:sldId id="290" r:id="rId7"/>
    <p:sldId id="258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55" autoAdjust="0"/>
    <p:restoredTop sz="94654" autoAdjust="0"/>
  </p:normalViewPr>
  <p:slideViewPr>
    <p:cSldViewPr snapToGrid="0">
      <p:cViewPr varScale="1">
        <p:scale>
          <a:sx n="111" d="100"/>
          <a:sy n="111" d="100"/>
        </p:scale>
        <p:origin x="55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9/9/2017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>
            <a:lvl1pPr>
              <a:defRPr>
                <a:solidFill>
                  <a:srgbClr val="33447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>
            <a:lvl1pPr>
              <a:defRPr>
                <a:solidFill>
                  <a:srgbClr val="33447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3702320"/>
          </a:xfrm>
        </p:spPr>
        <p:txBody>
          <a:bodyPr anchor="ctr" anchorCtr="0">
            <a:normAutofit/>
          </a:bodyPr>
          <a:lstStyle>
            <a:lvl1pPr algn="ctr">
              <a:defRPr sz="6000" b="1" cap="none" baseline="0">
                <a:solidFill>
                  <a:srgbClr val="334470"/>
                </a:solidFill>
                <a:latin typeface="Avenir Next Condensed Regular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615" y="6041960"/>
            <a:ext cx="3405419" cy="625553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Avenir Next Condensed Regular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564566" y="6041960"/>
            <a:ext cx="43869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latin typeface="Arial Narrow" panose="020B0606020202030204" pitchFamily="34" charset="0"/>
                <a:cs typeface="Avenir Next Condensed Regular"/>
              </a:rPr>
              <a:t>Copyright © 2017 by Dr. Wendy Tietz, CPA, CMA </a:t>
            </a:r>
            <a:br>
              <a:rPr lang="en-US" sz="1200" b="1" i="0" dirty="0">
                <a:latin typeface="Arial Narrow" panose="020B0606020202030204" pitchFamily="34" charset="0"/>
                <a:cs typeface="Avenir Next Condensed Regular"/>
              </a:rPr>
            </a:br>
            <a:r>
              <a:rPr lang="en-US" sz="1200" i="0" dirty="0">
                <a:latin typeface="Arial Narrow" panose="020B0606020202030204" pitchFamily="34" charset="0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0" dirty="0">
                <a:solidFill>
                  <a:schemeClr val="tx1"/>
                </a:solidFill>
                <a:latin typeface="Arial Narrow" panose="020B0606020202030204" pitchFamily="34" charset="0"/>
                <a:cs typeface="Avenir Next Condensed Regular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43941E-65BD-47A5-B03B-E97C6941BD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6"/>
          <a:stretch/>
        </p:blipFill>
        <p:spPr>
          <a:xfrm>
            <a:off x="182950" y="193286"/>
            <a:ext cx="8768575" cy="117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84662" y="1709739"/>
            <a:ext cx="7625925" cy="3702320"/>
          </a:xfrm>
        </p:spPr>
        <p:txBody>
          <a:bodyPr anchor="ctr" anchorCtr="0">
            <a:normAutofit/>
          </a:bodyPr>
          <a:lstStyle>
            <a:lvl1pPr algn="l">
              <a:defRPr sz="2400" b="0" cap="none" baseline="0">
                <a:solidFill>
                  <a:srgbClr val="334470"/>
                </a:solidFill>
                <a:latin typeface="Avenir Next Condensed Regular"/>
                <a:cs typeface="Arial" panose="020B0604020202020204" pitchFamily="34" charset="0"/>
              </a:defRPr>
            </a:lvl1pPr>
          </a:lstStyle>
          <a:p>
            <a:r>
              <a:rPr lang="en-US" sz="2400" dirty="0">
                <a:latin typeface="Avenir Next Condensed Regula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400" dirty="0">
                <a:latin typeface="Avenir Next Condensed Regular"/>
                <a:cs typeface="Courier"/>
                <a:hlinkClick r:id="rId2"/>
              </a:rPr>
              <a:t>http://accountingintheheadlines.com/</a:t>
            </a:r>
            <a:r>
              <a:rPr lang="en-US" sz="2400" dirty="0">
                <a:latin typeface="Avenir Next Condensed Regular"/>
                <a:cs typeface="Courier"/>
              </a:rPr>
              <a:t> </a:t>
            </a:r>
            <a:br>
              <a:rPr lang="en-US" sz="2400" dirty="0">
                <a:latin typeface="Avenir Next Condensed Regular"/>
                <a:cs typeface="Courier"/>
              </a:rPr>
            </a:br>
            <a:br>
              <a:rPr lang="en-US" sz="2400" dirty="0">
                <a:latin typeface="Avenir Next Condensed Regular"/>
                <a:cs typeface="Courier"/>
              </a:rPr>
            </a:br>
            <a:br>
              <a:rPr lang="en-US" sz="2400" dirty="0">
                <a:latin typeface="Avenir Next Condensed Regular"/>
                <a:cs typeface="Courier"/>
              </a:rPr>
            </a:br>
            <a:r>
              <a:rPr lang="en-US" sz="2400" dirty="0">
                <a:latin typeface="Avenir Next Condensed Regular"/>
                <a:cs typeface="Courier"/>
              </a:rPr>
              <a:t>Questions or comments? Contact Dr. Wendy Tietz at </a:t>
            </a:r>
            <a:r>
              <a:rPr lang="en-US" sz="2400" dirty="0">
                <a:latin typeface="Avenir Next Condensed Regular"/>
                <a:cs typeface="Courier"/>
                <a:hlinkClick r:id="rId3"/>
              </a:rPr>
              <a:t>wtietz@kent.edu</a:t>
            </a:r>
            <a:r>
              <a:rPr lang="en-US" sz="2400" dirty="0">
                <a:latin typeface="Avenir Next Condensed Regular"/>
                <a:cs typeface="Courier"/>
              </a:rPr>
              <a:t> 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4564566" y="6041960"/>
            <a:ext cx="43869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venir Next Condensed Regular"/>
              </a:rPr>
              <a:t>Copyright © 2017 by Dr. Wendy Tietz. 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venir Next Condensed Regular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venir Next Condensed Regular"/>
              </a:rPr>
              <a:t>This work is licensed under a Creative Commons Attribution-NonCommercial 3.0 Unported License.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43941E-65BD-47A5-B03B-E97C6941BD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6"/>
          <a:stretch/>
        </p:blipFill>
        <p:spPr>
          <a:xfrm>
            <a:off x="182950" y="193286"/>
            <a:ext cx="8768575" cy="117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501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34470"/>
          </a:solidFill>
          <a:latin typeface="Avenir Next Condensed Regular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venir Next Condensed Regular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venir Next Condensed Regular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venir Next Condensed Regular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 Condensed Regular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 Condensed Regular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58114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34470"/>
          </a:solidFill>
          <a:latin typeface="Avenir Next Condensed Regular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venir Next Condensed Regular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venir Next Condensed Regular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venir Next Condensed Regular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 Condensed Regular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 Condensed Regular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p.me/p3NlXE-DH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6861" y="1722402"/>
            <a:ext cx="8299939" cy="4001520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800" b="0" dirty="0">
                <a:ea typeface="Calibri" panose="020F0502020204030204" pitchFamily="34" charset="0"/>
                <a:cs typeface="Times New Roman" panose="02020603050405020304" pitchFamily="18" charset="0"/>
              </a:rPr>
              <a:t>How does </a:t>
            </a:r>
            <a:r>
              <a:rPr lang="en-US" sz="4800" dirty="0">
                <a:ea typeface="Calibri" panose="020F0502020204030204" pitchFamily="34" charset="0"/>
                <a:cs typeface="Times New Roman" panose="02020603050405020304" pitchFamily="18" charset="0"/>
              </a:rPr>
              <a:t>John Deere </a:t>
            </a:r>
            <a:r>
              <a:rPr lang="en-US" sz="4800" b="0" dirty="0">
                <a:ea typeface="Calibri" panose="020F0502020204030204" pitchFamily="34" charset="0"/>
                <a:cs typeface="Times New Roman" panose="02020603050405020304" pitchFamily="18" charset="0"/>
              </a:rPr>
              <a:t>account for the </a:t>
            </a:r>
            <a:r>
              <a:rPr lang="en-US" sz="4800" dirty="0">
                <a:ea typeface="Calibri" panose="020F0502020204030204" pitchFamily="34" charset="0"/>
                <a:cs typeface="Times New Roman" panose="02020603050405020304" pitchFamily="18" charset="0"/>
              </a:rPr>
              <a:t>loans</a:t>
            </a:r>
            <a:r>
              <a:rPr lang="en-US" sz="4800" b="0" dirty="0">
                <a:ea typeface="Calibri" panose="020F0502020204030204" pitchFamily="34" charset="0"/>
                <a:cs typeface="Times New Roman" panose="02020603050405020304" pitchFamily="18" charset="0"/>
              </a:rPr>
              <a:t> it makes to farmers for the </a:t>
            </a:r>
            <a:r>
              <a:rPr lang="en-US" sz="4800" dirty="0">
                <a:ea typeface="Calibri" panose="020F0502020204030204" pitchFamily="34" charset="0"/>
                <a:cs typeface="Times New Roman" panose="02020603050405020304" pitchFamily="18" charset="0"/>
              </a:rPr>
              <a:t>purchase of tractors </a:t>
            </a:r>
            <a:br>
              <a:rPr lang="en-US" sz="48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800" b="0" dirty="0"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US" sz="4800" dirty="0">
                <a:ea typeface="Calibri" panose="020F0502020204030204" pitchFamily="34" charset="0"/>
                <a:cs typeface="Times New Roman" panose="02020603050405020304" pitchFamily="18" charset="0"/>
              </a:rPr>
              <a:t>crop supplies</a:t>
            </a:r>
            <a:r>
              <a:rPr lang="en-US" sz="4800" b="0" dirty="0"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Original blog posting (September 26, 2017)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large machine in a field of green grass&#10;&#10;Description generated with high confidence">
            <a:extLst>
              <a:ext uri="{FF2B5EF4-FFF2-40B4-BE49-F238E27FC236}">
                <a16:creationId xmlns:a16="http://schemas.microsoft.com/office/drawing/2014/main" id="{4DD4E93B-2278-4B1F-BE69-A12F92FB1B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58" r="9091" b="3933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21176"/>
            <a:ext cx="4301692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3036549-BFF8-4C0E-9A10-F3D987C00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103" y="640263"/>
            <a:ext cx="3915950" cy="1344975"/>
          </a:xfrm>
        </p:spPr>
        <p:txBody>
          <a:bodyPr>
            <a:normAutofit/>
          </a:bodyPr>
          <a:lstStyle/>
          <a:p>
            <a:r>
              <a:rPr lang="en-US" sz="3500" dirty="0"/>
              <a:t>Deere &amp; Company (John Deere)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579F68-68D6-4877-A231-8AD692BB81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582" y="2121763"/>
            <a:ext cx="3926618" cy="3773010"/>
          </a:xfrm>
        </p:spPr>
        <p:txBody>
          <a:bodyPr>
            <a:normAutofit/>
          </a:bodyPr>
          <a:lstStyle/>
          <a:p>
            <a:r>
              <a:rPr lang="en-US" dirty="0"/>
              <a:t>Makes loans to farmers</a:t>
            </a:r>
          </a:p>
          <a:p>
            <a:pPr lvl="1"/>
            <a:r>
              <a:rPr lang="en-US" sz="2800" dirty="0"/>
              <a:t>Financing loans for the purchase of Deere equipment</a:t>
            </a:r>
          </a:p>
          <a:p>
            <a:pPr lvl="1"/>
            <a:r>
              <a:rPr lang="en-US" sz="2800" dirty="0"/>
              <a:t>Cash loans to finance the purchase of crop supplies, such as seeds, fertilizer, and chemicals</a:t>
            </a:r>
          </a:p>
        </p:txBody>
      </p:sp>
    </p:spTree>
    <p:extLst>
      <p:ext uri="{BB962C8B-B14F-4D97-AF65-F5344CB8AC3E}">
        <p14:creationId xmlns:p14="http://schemas.microsoft.com/office/powerpoint/2010/main" val="1190545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155" y="1481329"/>
            <a:ext cx="8388570" cy="4901184"/>
          </a:xfrm>
        </p:spPr>
        <p:txBody>
          <a:bodyPr>
            <a:normAutofit lnSpcReduction="10000"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ea typeface="Calibri" panose="020F0502020204030204" pitchFamily="34" charset="0"/>
                <a:cs typeface="Times New Roman" panose="02020603050405020304" pitchFamily="18" charset="0"/>
              </a:rPr>
              <a:t>How would Deere’s assets, liabilities, and equity be impacted when Deere sells farm equipment to a farmer in exchange for a promissory note and a cash down payment? What specific accounts will be affected? Will each of these accounts be increased or decreased?</a:t>
            </a:r>
            <a:endParaRPr lang="en-US" sz="4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4000" dirty="0"/>
              <a:t>How would Deere’s assets, liabilities, and equity be impacted when Deere makes a cash loan to a farmer? What specific accounts will be affected? Will each of these accounts be increased or decreased?</a:t>
            </a:r>
          </a:p>
        </p:txBody>
      </p:sp>
    </p:spTree>
    <p:extLst>
      <p:ext uri="{BB962C8B-B14F-4D97-AF65-F5344CB8AC3E}">
        <p14:creationId xmlns:p14="http://schemas.microsoft.com/office/powerpoint/2010/main" val="3496618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4000" dirty="0"/>
              <a:t>When a farmer makes a loan payment to Deere, what general ledger accounts will be impacted? Will these accounts increase or decrease?</a:t>
            </a:r>
          </a:p>
        </p:txBody>
      </p:sp>
    </p:spTree>
    <p:extLst>
      <p:ext uri="{BB962C8B-B14F-4D97-AF65-F5344CB8AC3E}">
        <p14:creationId xmlns:p14="http://schemas.microsoft.com/office/powerpoint/2010/main" val="322972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946" y="223273"/>
            <a:ext cx="7886700" cy="832303"/>
          </a:xfrm>
        </p:spPr>
        <p:txBody>
          <a:bodyPr>
            <a:normAutofit/>
          </a:bodyPr>
          <a:lstStyle/>
          <a:p>
            <a:r>
              <a:rPr lang="en-US" sz="4800" dirty="0"/>
              <a:t>Question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188" y="1151770"/>
            <a:ext cx="8372215" cy="5435641"/>
          </a:xfrm>
        </p:spPr>
        <p:txBody>
          <a:bodyPr>
            <a:no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/>
              <a:t>How would Deere’s assets, liabilities, and equity be impacted when Deere sells farm equipment to a farmer in exchange for a promissory note and a cash down payment? What specific accounts will be affected? Will each of these accounts be increased or decreased?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How would Deere’s assets, liabilities, and equity be impacted when Deere makes a cash loan to a farmer? What specific accounts will be affected? Will each of these accounts be increased or decreased?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When a farmer makes a loan payment to Deere, what general ledger accounts will be impacted? Will these accounts increase or decrease?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59221" y="1891043"/>
            <a:ext cx="7583213" cy="3335090"/>
          </a:xfrm>
        </p:spPr>
        <p:txBody>
          <a:bodyPr>
            <a:noAutofit/>
          </a:bodyPr>
          <a:lstStyle/>
          <a:p>
            <a:pPr algn="l"/>
            <a:r>
              <a:rPr lang="en-US" sz="2400" b="0" dirty="0">
                <a:cs typeface="Courier"/>
              </a:rPr>
              <a:t>For additional news stories to use in the accounting classroom, see the Accounting in the Headlines blog at </a:t>
            </a:r>
            <a:r>
              <a:rPr lang="en-US" sz="2400" dirty="0">
                <a:cs typeface="Courier"/>
                <a:hlinkClick r:id="rId2"/>
              </a:rPr>
              <a:t>http://accountingintheheadlines.com/</a:t>
            </a:r>
            <a:r>
              <a:rPr lang="en-US" sz="2400" dirty="0">
                <a:cs typeface="Courier"/>
              </a:rPr>
              <a:t> </a:t>
            </a:r>
            <a:br>
              <a:rPr lang="en-US" sz="2400" dirty="0">
                <a:cs typeface="Courier"/>
              </a:rPr>
            </a:br>
            <a:br>
              <a:rPr lang="en-US" sz="2400" dirty="0">
                <a:cs typeface="Courier"/>
              </a:rPr>
            </a:br>
            <a:br>
              <a:rPr lang="en-US" sz="2400" dirty="0">
                <a:cs typeface="Courier"/>
              </a:rPr>
            </a:br>
            <a:br>
              <a:rPr lang="en-US" sz="2400" dirty="0">
                <a:cs typeface="Courier"/>
              </a:rPr>
            </a:br>
            <a:r>
              <a:rPr lang="en-US" sz="2400" b="0" dirty="0">
                <a:cs typeface="Courier"/>
              </a:rPr>
              <a:t>Questions or comments? Contact Dr. Wendy Tietz at </a:t>
            </a:r>
            <a:r>
              <a:rPr lang="en-US" sz="2400" dirty="0">
                <a:cs typeface="Courier"/>
                <a:hlinkClick r:id="rId3"/>
              </a:rPr>
              <a:t>wtietz@kent.edu</a:t>
            </a:r>
            <a:r>
              <a:rPr lang="en-US" sz="2400" dirty="0">
                <a:cs typeface="Courie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3823</TotalTime>
  <Words>319</Words>
  <Application>Microsoft Office PowerPoint</Application>
  <PresentationFormat>On-screen Show (4:3)</PresentationFormat>
  <Paragraphs>18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Arial Narrow</vt:lpstr>
      <vt:lpstr>Avenir Next Condensed Regular</vt:lpstr>
      <vt:lpstr>Calibri</vt:lpstr>
      <vt:lpstr>Calibri Light</vt:lpstr>
      <vt:lpstr>Courier</vt:lpstr>
      <vt:lpstr>Times New Roman</vt:lpstr>
      <vt:lpstr>Office Theme</vt:lpstr>
      <vt:lpstr>1_Office Theme</vt:lpstr>
      <vt:lpstr>How does John Deere account for the loans it makes to farmers for the purchase of tractors  and crop supplies?</vt:lpstr>
      <vt:lpstr>Deere &amp; Company (John Deere)</vt:lpstr>
      <vt:lpstr>Question 1</vt:lpstr>
      <vt:lpstr>Question 2</vt:lpstr>
      <vt:lpstr>Question 3</vt:lpstr>
      <vt:lpstr>Question Recap</vt:lpstr>
      <vt:lpstr>For additional news stories to use in the accounting classroom, see the Accounting in the Headlines blog at http://accountingintheheadlines.com/     Questions or comments? Contact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Tietz, Wendy</cp:lastModifiedBy>
  <cp:revision>207</cp:revision>
  <cp:lastPrinted>2015-01-07T02:07:23Z</cp:lastPrinted>
  <dcterms:created xsi:type="dcterms:W3CDTF">2014-03-26T16:56:49Z</dcterms:created>
  <dcterms:modified xsi:type="dcterms:W3CDTF">2017-09-09T12:38:57Z</dcterms:modified>
</cp:coreProperties>
</file>