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0"/>
  </p:notesMasterIdLst>
  <p:sldIdLst>
    <p:sldId id="256" r:id="rId3"/>
    <p:sldId id="292" r:id="rId4"/>
    <p:sldId id="259" r:id="rId5"/>
    <p:sldId id="284" r:id="rId6"/>
    <p:sldId id="290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55" autoAdjust="0"/>
    <p:restoredTop sz="94654" autoAdjust="0"/>
  </p:normalViewPr>
  <p:slideViewPr>
    <p:cSldViewPr snapToGrid="0">
      <p:cViewPr varScale="1">
        <p:scale>
          <a:sx n="121" d="100"/>
          <a:sy n="121" d="100"/>
        </p:scale>
        <p:origin x="51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8/27/2017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3702320"/>
          </a:xfrm>
        </p:spPr>
        <p:txBody>
          <a:bodyPr anchor="ctr" anchorCtr="0">
            <a:normAutofit/>
          </a:bodyPr>
          <a:lstStyle>
            <a:lvl1pPr algn="ctr">
              <a:defRPr sz="6000" b="1" cap="none" baseline="0">
                <a:solidFill>
                  <a:srgbClr val="334470"/>
                </a:solidFill>
                <a:latin typeface="Avenir Next Condensed Regular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15" y="6041960"/>
            <a:ext cx="3405419" cy="6255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venir Next Condensed Regular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564566" y="6041960"/>
            <a:ext cx="43869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latin typeface="Arial Narrow" panose="020B0606020202030204" pitchFamily="34" charset="0"/>
                <a:cs typeface="Avenir Next Condensed Regular"/>
              </a:rPr>
              <a:t>Copyright © 2017 by Dr. Wendy Tietz, CPA, CMA </a:t>
            </a:r>
            <a:br>
              <a:rPr lang="en-US" sz="1200" b="1" i="0" dirty="0">
                <a:latin typeface="Arial Narrow" panose="020B0606020202030204" pitchFamily="34" charset="0"/>
                <a:cs typeface="Avenir Next Condensed Regular"/>
              </a:rPr>
            </a:br>
            <a:r>
              <a:rPr lang="en-US" sz="1200" i="0" dirty="0">
                <a:latin typeface="Arial Narrow" panose="020B0606020202030204" pitchFamily="34" charset="0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0" dirty="0">
                <a:solidFill>
                  <a:schemeClr val="tx1"/>
                </a:solidFill>
                <a:latin typeface="Arial Narrow" panose="020B0606020202030204" pitchFamily="34" charset="0"/>
                <a:cs typeface="Avenir Next Condensed Regular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4662" y="1709739"/>
            <a:ext cx="7625925" cy="3702320"/>
          </a:xfrm>
        </p:spPr>
        <p:txBody>
          <a:bodyPr anchor="ctr" anchorCtr="0">
            <a:normAutofit/>
          </a:bodyPr>
          <a:lstStyle>
            <a:lvl1pPr algn="l">
              <a:defRPr sz="2400" b="0" cap="none" baseline="0">
                <a:solidFill>
                  <a:srgbClr val="334470"/>
                </a:solidFill>
                <a:latin typeface="Avenir Next Condensed Regular"/>
                <a:cs typeface="Arial" panose="020B0604020202020204" pitchFamily="34" charset="0"/>
              </a:defRPr>
            </a:lvl1pPr>
          </a:lstStyle>
          <a:p>
            <a:r>
              <a:rPr lang="en-US" sz="2400" dirty="0">
                <a:latin typeface="Avenir Next Condensed Regula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latin typeface="Avenir Next Condensed Regular"/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Questions or comments? Contact Dr. Wendy Tietz at </a:t>
            </a:r>
            <a:r>
              <a:rPr lang="en-US" sz="2400" dirty="0">
                <a:latin typeface="Avenir Next Condensed Regular"/>
                <a:cs typeface="Courier"/>
                <a:hlinkClick r:id="rId3"/>
              </a:rPr>
              <a:t>wtietz@kent.edu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564566" y="6041960"/>
            <a:ext cx="43869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venir Next Condensed Regular"/>
              </a:rPr>
              <a:t>Copyright © 2017 by Dr. Wendy Tietz.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venir Next Condensed Regular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venir Next Condensed Regular"/>
              </a:rPr>
              <a:t>This work is licensed under a Creative Commons Attribution-NonCommercial 3.0 Unported License.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0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Avenir Next Condensed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 Condensed Regular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 Condensed Regular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Condensed Regular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811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Avenir Next Condensed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 Condensed Regular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 Condensed Regular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Condensed Regular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CY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What is the impact on </a:t>
            </a:r>
            <a:r>
              <a:rPr lang="en-US" sz="4800" dirty="0">
                <a:ea typeface="Calibri" panose="020F0502020204030204" pitchFamily="34" charset="0"/>
                <a:cs typeface="Times New Roman" panose="02020603050405020304" pitchFamily="18" charset="0"/>
              </a:rPr>
              <a:t>Netflix’s</a:t>
            </a: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>
                <a:ea typeface="Calibri" panose="020F0502020204030204" pitchFamily="34" charset="0"/>
                <a:cs typeface="Times New Roman" panose="02020603050405020304" pitchFamily="18" charset="0"/>
              </a:rPr>
              <a:t>assets</a:t>
            </a: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800" dirty="0">
                <a:ea typeface="Calibri" panose="020F0502020204030204" pitchFamily="34" charset="0"/>
                <a:cs typeface="Times New Roman" panose="02020603050405020304" pitchFamily="18" charset="0"/>
              </a:rPr>
              <a:t>liabilities</a:t>
            </a: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, and </a:t>
            </a:r>
            <a:r>
              <a:rPr lang="en-US" sz="4800" dirty="0">
                <a:ea typeface="Calibri" panose="020F0502020204030204" pitchFamily="34" charset="0"/>
                <a:cs typeface="Times New Roman" panose="02020603050405020304" pitchFamily="18" charset="0"/>
              </a:rPr>
              <a:t>equity</a:t>
            </a: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 from its new credit line?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(August 30, 2017)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7307" y="0"/>
            <a:ext cx="3477006" cy="6858000"/>
          </a:xfrm>
          <a:prstGeom prst="rect">
            <a:avLst/>
          </a:prstGeom>
          <a:solidFill>
            <a:srgbClr val="2C40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30781" y="484632"/>
            <a:ext cx="2750058" cy="57391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icture containing text, newspaper, wall, indoor&#10;&#10;Description generated with high confidence">
            <a:extLst>
              <a:ext uri="{FF2B5EF4-FFF2-40B4-BE49-F238E27FC236}">
                <a16:creationId xmlns:a16="http://schemas.microsoft.com/office/drawing/2014/main" id="{8B5B7FF8-C56B-4100-8F01-AA01AA47CE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811" y="1336449"/>
            <a:ext cx="2269998" cy="4035552"/>
          </a:xfrm>
          <a:prstGeom prst="rect">
            <a:avLst/>
          </a:prstGeom>
          <a:effectLst/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C49FD96-1B2A-4BCB-ABFA-40CC64ACC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6" y="629266"/>
            <a:ext cx="4817137" cy="1676603"/>
          </a:xfrm>
        </p:spPr>
        <p:txBody>
          <a:bodyPr>
            <a:normAutofit/>
          </a:bodyPr>
          <a:lstStyle/>
          <a:p>
            <a:r>
              <a:rPr lang="en-US" dirty="0"/>
              <a:t>Netflix, Inc.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67451F-C620-430B-AC06-98DEDF15D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8" y="2175642"/>
            <a:ext cx="4817136" cy="404817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3600" dirty="0"/>
              <a:t>In July 2017, Netflix obtained a $500 million credit line from five lenders (including Deutsche Bank) for operations and working capital</a:t>
            </a:r>
          </a:p>
        </p:txBody>
      </p:sp>
    </p:spTree>
    <p:extLst>
      <p:ext uri="{BB962C8B-B14F-4D97-AF65-F5344CB8AC3E}">
        <p14:creationId xmlns:p14="http://schemas.microsoft.com/office/powerpoint/2010/main" val="1030911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155" y="1481329"/>
            <a:ext cx="8388570" cy="4901184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ea typeface="Calibri" panose="020F0502020204030204" pitchFamily="34" charset="0"/>
                <a:cs typeface="Times New Roman" panose="02020603050405020304" pitchFamily="18" charset="0"/>
              </a:rPr>
              <a:t>On the date that the lenders authorized the credit line of $500 million for Netflix, what would be the impact on Netflix’s assets, liabilities, and equity?</a:t>
            </a:r>
            <a:endParaRPr lang="en-US" sz="4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4000" dirty="0"/>
              <a:t>Assume now that Netflix borrows $100 million cash against this credit line on December 31, 2017. How will its assets, liabilities, and equity be impacted by this borrowing?</a:t>
            </a:r>
          </a:p>
        </p:txBody>
      </p:sp>
    </p:spTree>
    <p:extLst>
      <p:ext uri="{BB962C8B-B14F-4D97-AF65-F5344CB8AC3E}">
        <p14:creationId xmlns:p14="http://schemas.microsoft.com/office/powerpoint/2010/main" val="3496618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4000" dirty="0"/>
              <a:t>How would the balance sheet (assets, liabilities, and equity) of Deutsche Bank AG be impacted when Netflix borrows cash through the credit line?</a:t>
            </a:r>
          </a:p>
        </p:txBody>
      </p:sp>
    </p:spTree>
    <p:extLst>
      <p:ext uri="{BB962C8B-B14F-4D97-AF65-F5344CB8AC3E}">
        <p14:creationId xmlns:p14="http://schemas.microsoft.com/office/powerpoint/2010/main" val="322972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946" y="223273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188" y="1151770"/>
            <a:ext cx="8372215" cy="5435641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On the date that the lenders authorized the credit line of $500 million for Netflix, what would be the impact on Netflix’s assets, liabilities, and equity?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Assume now that Netflix borrows $100 million cash against this credit line on December 31, 2017. How will its assets, liabilities, and equity be impacted by this borrowing?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How would the balance sheet (assets, liabilities, and equity) of Deutsche Bank AG be impacted when Netflix borrows cash through the credit line?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9221" y="1891043"/>
            <a:ext cx="7583213" cy="3335090"/>
          </a:xfrm>
        </p:spPr>
        <p:txBody>
          <a:bodyPr>
            <a:noAutofit/>
          </a:bodyPr>
          <a:lstStyle/>
          <a:p>
            <a:pPr algn="l"/>
            <a:r>
              <a:rPr lang="en-US" sz="2400" b="0" dirty="0"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cs typeface="Courier"/>
              </a:rPr>
              <a:t> </a:t>
            </a:r>
            <a:br>
              <a:rPr lang="en-US" sz="2400" dirty="0">
                <a:cs typeface="Courier"/>
              </a:rPr>
            </a:br>
            <a:br>
              <a:rPr lang="en-US" sz="2400" dirty="0">
                <a:cs typeface="Courier"/>
              </a:rPr>
            </a:br>
            <a:br>
              <a:rPr lang="en-US" sz="2400" dirty="0">
                <a:cs typeface="Courier"/>
              </a:rPr>
            </a:br>
            <a:br>
              <a:rPr lang="en-US" sz="2400" dirty="0">
                <a:cs typeface="Courier"/>
              </a:rPr>
            </a:br>
            <a:r>
              <a:rPr lang="en-US" sz="2400" b="0" dirty="0">
                <a:cs typeface="Courier"/>
              </a:rPr>
              <a:t>Questions or comments? Contact Dr. Wendy Tietz at </a:t>
            </a:r>
            <a:r>
              <a:rPr lang="en-US" sz="2400" dirty="0">
                <a:cs typeface="Courier"/>
                <a:hlinkClick r:id="rId3"/>
              </a:rPr>
              <a:t>wtietz@kent.edu</a:t>
            </a:r>
            <a:r>
              <a:rPr lang="en-US" sz="2400" dirty="0"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3814</TotalTime>
  <Words>276</Words>
  <Application>Microsoft Office PowerPoint</Application>
  <PresentationFormat>On-screen Show (4:3)</PresentationFormat>
  <Paragraphs>16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Arial Narrow</vt:lpstr>
      <vt:lpstr>Avenir Next Condensed Regular</vt:lpstr>
      <vt:lpstr>Calibri</vt:lpstr>
      <vt:lpstr>Calibri Light</vt:lpstr>
      <vt:lpstr>Courier</vt:lpstr>
      <vt:lpstr>Times New Roman</vt:lpstr>
      <vt:lpstr>Office Theme</vt:lpstr>
      <vt:lpstr>1_Office Theme</vt:lpstr>
      <vt:lpstr>What is the impact on Netflix’s assets, liabilities, and equity from its new credit line?</vt:lpstr>
      <vt:lpstr>Netflix, Inc.</vt:lpstr>
      <vt:lpstr>Question 1</vt:lpstr>
      <vt:lpstr>Question 2</vt:lpstr>
      <vt:lpstr>Question 3</vt:lpstr>
      <vt:lpstr>Question Recap</vt:lpstr>
      <vt:lpstr>For additional news stories to use in the accounting classroom, see the Accounting in the Headlines blog at http://accountingintheheadlines.com/ 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Tietz, Wendy</cp:lastModifiedBy>
  <cp:revision>205</cp:revision>
  <cp:lastPrinted>2015-01-07T02:07:23Z</cp:lastPrinted>
  <dcterms:created xsi:type="dcterms:W3CDTF">2014-03-26T16:56:49Z</dcterms:created>
  <dcterms:modified xsi:type="dcterms:W3CDTF">2017-08-27T19:00:22Z</dcterms:modified>
</cp:coreProperties>
</file>