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83" r:id="rId3"/>
    <p:sldId id="285" r:id="rId4"/>
    <p:sldId id="259" r:id="rId5"/>
    <p:sldId id="260" r:id="rId6"/>
    <p:sldId id="284" r:id="rId7"/>
    <p:sldId id="286" r:id="rId8"/>
    <p:sldId id="287" r:id="rId9"/>
    <p:sldId id="258" r:id="rId10"/>
    <p:sldId id="26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12" autoAdjust="0"/>
    <p:restoredTop sz="94660"/>
  </p:normalViewPr>
  <p:slideViewPr>
    <p:cSldViewPr snapToGrid="0">
      <p:cViewPr varScale="1">
        <p:scale>
          <a:sx n="121" d="100"/>
          <a:sy n="121" d="100"/>
        </p:scale>
        <p:origin x="486"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CA1E8-A181-44A4-AD5D-C01A14E98DB4}" type="datetimeFigureOut">
              <a:rPr lang="en-US" smtClean="0"/>
              <a:t>3/31/2017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7A3E4C-2FA2-4F33-A40E-4B08CB6023E2}" type="slidenum">
              <a:rPr lang="en-US" smtClean="0"/>
              <a:t>‹#›</a:t>
            </a:fld>
            <a:endParaRPr lang="en-US"/>
          </a:p>
        </p:txBody>
      </p:sp>
    </p:spTree>
    <p:extLst>
      <p:ext uri="{BB962C8B-B14F-4D97-AF65-F5344CB8AC3E}">
        <p14:creationId xmlns:p14="http://schemas.microsoft.com/office/powerpoint/2010/main" val="304054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7A3E4C-2FA2-4F33-A40E-4B08CB6023E2}" type="slidenum">
              <a:rPr lang="en-US" smtClean="0"/>
              <a:t>1</a:t>
            </a:fld>
            <a:endParaRPr lang="en-US"/>
          </a:p>
        </p:txBody>
      </p:sp>
    </p:spTree>
    <p:extLst>
      <p:ext uri="{BB962C8B-B14F-4D97-AF65-F5344CB8AC3E}">
        <p14:creationId xmlns:p14="http://schemas.microsoft.com/office/powerpoint/2010/main" val="2536664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a:t>Click to edit Master title style</a:t>
            </a:r>
          </a:p>
        </p:txBody>
      </p:sp>
      <p:sp>
        <p:nvSpPr>
          <p:cNvPr id="3" name="Content Placeholder 2"/>
          <p:cNvSpPr>
            <a:spLocks noGrp="1"/>
          </p:cNvSpPr>
          <p:nvPr>
            <p:ph idx="1"/>
          </p:nvPr>
        </p:nvSpPr>
        <p:spPr>
          <a:xfrm>
            <a:off x="628650" y="1295400"/>
            <a:ext cx="7886700" cy="4582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1245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a:t>Click to edit Master title style</a:t>
            </a:r>
          </a:p>
        </p:txBody>
      </p:sp>
      <p:sp>
        <p:nvSpPr>
          <p:cNvPr id="3" name="Content Placeholder 2"/>
          <p:cNvSpPr>
            <a:spLocks noGrp="1"/>
          </p:cNvSpPr>
          <p:nvPr>
            <p:ph idx="1"/>
          </p:nvPr>
        </p:nvSpPr>
        <p:spPr>
          <a:xfrm>
            <a:off x="628650" y="1295400"/>
            <a:ext cx="3812721" cy="4582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
        <p:nvSpPr>
          <p:cNvPr id="5" name="Rectangle 4"/>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a:latin typeface="+mj-lt"/>
                <a:cs typeface="Avenir Next Condensed Regular"/>
              </a:rPr>
              <a:t>Copyright © 2017 by Dr. Wendy Tietz. </a:t>
            </a:r>
            <a:br>
              <a:rPr lang="en-US" sz="1200" b="1" i="1" dirty="0">
                <a:latin typeface="+mj-lt"/>
                <a:cs typeface="Avenir Next Condensed Regular"/>
              </a:rPr>
            </a:br>
            <a:r>
              <a:rPr lang="en-US" sz="1200" i="1" dirty="0">
                <a:latin typeface="+mj-lt"/>
                <a:cs typeface="Avenir Next Condensed Regular"/>
              </a:rPr>
              <a:t>This work is licensed under a Creative Commons Attribution-NonCommercial 3.0 Unported License.</a:t>
            </a:r>
            <a:r>
              <a:rPr lang="en-US" sz="1200" i="1" dirty="0">
                <a:solidFill>
                  <a:schemeClr val="tx1"/>
                </a:solidFill>
                <a:latin typeface="+mj-lt"/>
                <a:cs typeface="Avenir Next Condensed Regular"/>
              </a:rPr>
              <a:t> </a:t>
            </a:r>
          </a:p>
        </p:txBody>
      </p:sp>
    </p:spTree>
    <p:extLst>
      <p:ext uri="{BB962C8B-B14F-4D97-AF65-F5344CB8AC3E}">
        <p14:creationId xmlns:p14="http://schemas.microsoft.com/office/powerpoint/2010/main" val="21268432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p.me/p3NlXE-AI"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mailto:wtietz@kent.edu"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76783" y="1731194"/>
            <a:ext cx="8666049" cy="4001520"/>
          </a:xfrm>
        </p:spPr>
        <p:txBody>
          <a:bodyPr>
            <a:noAutofit/>
          </a:bodyPr>
          <a:lstStyle/>
          <a:p>
            <a:pPr marL="0" marR="0" algn="ctr">
              <a:lnSpc>
                <a:spcPct val="107000"/>
              </a:lnSpc>
              <a:spcBef>
                <a:spcPts val="0"/>
              </a:spcBef>
              <a:spcAft>
                <a:spcPts val="800"/>
              </a:spcAft>
            </a:pPr>
            <a:r>
              <a:rPr lang="en-US" sz="3600" b="1" dirty="0">
                <a:latin typeface="Courier New" panose="02070309020205020404" pitchFamily="49" charset="0"/>
                <a:ea typeface="Calibri" panose="020F0502020204030204" pitchFamily="34" charset="0"/>
                <a:cs typeface="Times New Roman" panose="02020603050405020304" pitchFamily="18" charset="0"/>
              </a:rPr>
              <a:t>How is Tesla’s balance sheet impacted by its issuance of common stock and convertible five-year notes?</a:t>
            </a:r>
            <a:endParaRPr lang="en-US" sz="3600" dirty="0">
              <a:ea typeface="Calibri" panose="020F0502020204030204" pitchFamily="34" charset="0"/>
              <a:cs typeface="Times New Roman" panose="02020603050405020304" pitchFamily="18" charset="0"/>
            </a:endParaRPr>
          </a:p>
        </p:txBody>
      </p:sp>
      <p:sp>
        <p:nvSpPr>
          <p:cNvPr id="5" name="Text Placeholder 4"/>
          <p:cNvSpPr>
            <a:spLocks noGrp="1"/>
          </p:cNvSpPr>
          <p:nvPr>
            <p:ph type="body" idx="1"/>
          </p:nvPr>
        </p:nvSpPr>
        <p:spPr>
          <a:xfrm>
            <a:off x="276783" y="5911352"/>
            <a:ext cx="4696556" cy="700587"/>
          </a:xfrm>
        </p:spPr>
        <p:txBody>
          <a:bodyPr>
            <a:normAutofit/>
          </a:bodyPr>
          <a:lstStyle/>
          <a:p>
            <a:r>
              <a:rPr lang="da-DK" dirty="0">
                <a:solidFill>
                  <a:schemeClr val="tx1">
                    <a:lumMod val="50000"/>
                    <a:lumOff val="50000"/>
                  </a:schemeClr>
                </a:solidFill>
                <a:hlinkClick r:id="rId3"/>
              </a:rPr>
              <a:t>Original blog posting (April 5, 2017)</a:t>
            </a:r>
            <a:endParaRPr lang="en-US" dirty="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solidFill>
            <a:schemeClr val="bg1"/>
          </a:solidFill>
          <a:ln>
            <a:noFill/>
          </a:ln>
          <a:effectLst/>
        </p:spPr>
      </p:sp>
      <p:sp>
        <p:nvSpPr>
          <p:cNvPr id="2" name="Title 1"/>
          <p:cNvSpPr>
            <a:spLocks noGrp="1"/>
          </p:cNvSpPr>
          <p:nvPr>
            <p:ph type="title"/>
          </p:nvPr>
        </p:nvSpPr>
        <p:spPr>
          <a:xfrm>
            <a:off x="0" y="0"/>
            <a:ext cx="3271345" cy="975884"/>
          </a:xfrm>
          <a:noFill/>
        </p:spPr>
        <p:txBody>
          <a:bodyPr vert="horz" lIns="91440" tIns="45720" rIns="91440" bIns="45720" rtlCol="0" anchor="ctr">
            <a:normAutofit/>
          </a:bodyPr>
          <a:lstStyle/>
          <a:p>
            <a:pPr algn="ctr"/>
            <a:r>
              <a:rPr lang="en-US" sz="5400" dirty="0"/>
              <a:t>Tesla, Inc.</a:t>
            </a:r>
          </a:p>
        </p:txBody>
      </p:sp>
      <p:sp>
        <p:nvSpPr>
          <p:cNvPr id="6" name="Content Placeholder 2"/>
          <p:cNvSpPr>
            <a:spLocks noGrp="1"/>
          </p:cNvSpPr>
          <p:nvPr>
            <p:ph idx="1"/>
          </p:nvPr>
        </p:nvSpPr>
        <p:spPr>
          <a:xfrm>
            <a:off x="143584" y="901787"/>
            <a:ext cx="8856831" cy="2010103"/>
          </a:xfrm>
        </p:spPr>
        <p:txBody>
          <a:bodyPr>
            <a:normAutofit lnSpcReduction="10000"/>
          </a:bodyPr>
          <a:lstStyle/>
          <a:p>
            <a:r>
              <a:rPr lang="en-US" sz="2400" dirty="0"/>
              <a:t>Preparing to begin production of Tesla Model 3</a:t>
            </a:r>
          </a:p>
          <a:p>
            <a:r>
              <a:rPr lang="en-US" sz="2400" dirty="0"/>
              <a:t>An all-electric, four-door compact luxury sedan starting at $35,000</a:t>
            </a:r>
          </a:p>
          <a:p>
            <a:r>
              <a:rPr lang="en-US" sz="2400" dirty="0"/>
              <a:t>By mid-March 2017</a:t>
            </a:r>
            <a:r>
              <a:rPr lang="en-US" sz="2400"/>
              <a:t>, 325,000 </a:t>
            </a:r>
            <a:r>
              <a:rPr lang="en-US" sz="2400" dirty="0"/>
              <a:t>Model 3 cars ordered</a:t>
            </a:r>
          </a:p>
          <a:p>
            <a:r>
              <a:rPr lang="en-US" sz="2400" dirty="0"/>
              <a:t>Issued common stock and convertible bond to raise $1.15 billion in cash to finance production</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3058" y="2911890"/>
            <a:ext cx="6537882" cy="369701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65423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solidFill>
            <a:schemeClr val="bg1"/>
          </a:solidFill>
          <a:ln>
            <a:noFill/>
          </a:ln>
          <a:effectLst/>
        </p:spPr>
      </p:sp>
      <p:sp>
        <p:nvSpPr>
          <p:cNvPr id="2" name="Title 1"/>
          <p:cNvSpPr>
            <a:spLocks noGrp="1"/>
          </p:cNvSpPr>
          <p:nvPr>
            <p:ph type="title"/>
          </p:nvPr>
        </p:nvSpPr>
        <p:spPr>
          <a:xfrm>
            <a:off x="428609" y="405571"/>
            <a:ext cx="8286782" cy="975884"/>
          </a:xfrm>
          <a:noFill/>
        </p:spPr>
        <p:txBody>
          <a:bodyPr vert="horz" lIns="91440" tIns="45720" rIns="91440" bIns="45720" rtlCol="0" anchor="ctr">
            <a:normAutofit/>
          </a:bodyPr>
          <a:lstStyle/>
          <a:p>
            <a:pPr algn="ctr"/>
            <a:r>
              <a:rPr lang="en-US" sz="5400"/>
              <a:t>Tesla, Inc.</a:t>
            </a:r>
            <a:endParaRPr lang="en-US" sz="5400" dirty="0"/>
          </a:p>
        </p:txBody>
      </p:sp>
      <p:sp>
        <p:nvSpPr>
          <p:cNvPr id="6" name="Content Placeholder 2"/>
          <p:cNvSpPr>
            <a:spLocks noGrp="1"/>
          </p:cNvSpPr>
          <p:nvPr>
            <p:ph idx="1"/>
          </p:nvPr>
        </p:nvSpPr>
        <p:spPr>
          <a:xfrm>
            <a:off x="345186" y="1541326"/>
            <a:ext cx="4155948" cy="4904007"/>
          </a:xfrm>
        </p:spPr>
        <p:txBody>
          <a:bodyPr>
            <a:normAutofit/>
          </a:bodyPr>
          <a:lstStyle/>
          <a:p>
            <a:r>
              <a:rPr lang="en-US" sz="2400" dirty="0"/>
              <a:t>$250 million of common stock</a:t>
            </a:r>
          </a:p>
          <a:p>
            <a:r>
              <a:rPr lang="en-US" sz="2400" dirty="0"/>
              <a:t>$850 million in convertible notes</a:t>
            </a:r>
          </a:p>
          <a:p>
            <a:pPr marL="457200" lvl="1"/>
            <a:r>
              <a:rPr lang="en-US" sz="2200" dirty="0"/>
              <a:t>Issue date: March 22, 2017</a:t>
            </a:r>
          </a:p>
          <a:p>
            <a:pPr marL="457200" lvl="1"/>
            <a:r>
              <a:rPr lang="en-US" sz="2200" dirty="0"/>
              <a:t>Maturity date: March 15, 2022</a:t>
            </a:r>
          </a:p>
          <a:p>
            <a:pPr marL="457200" lvl="1"/>
            <a:r>
              <a:rPr lang="en-US" sz="2200" dirty="0"/>
              <a:t>Principal: $850 million</a:t>
            </a:r>
          </a:p>
          <a:p>
            <a:pPr marL="457200" lvl="1"/>
            <a:r>
              <a:rPr lang="en-US" sz="2200" dirty="0"/>
              <a:t>2.375% interest payable semiannually on March 15 and September 15</a:t>
            </a:r>
          </a:p>
          <a:p>
            <a:pPr marL="457200" lvl="1"/>
            <a:r>
              <a:rPr lang="en-US" sz="2200" dirty="0"/>
              <a:t>If certain conditions are met, convertible into Tesla common stock at a rate of 3.0534 shares of common stock per $1,000 note principal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9746" y="2411852"/>
            <a:ext cx="4297680" cy="243023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9530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a:t>
            </a:r>
          </a:p>
        </p:txBody>
      </p:sp>
      <p:sp>
        <p:nvSpPr>
          <p:cNvPr id="3" name="Content Placeholder 2"/>
          <p:cNvSpPr>
            <a:spLocks noGrp="1"/>
          </p:cNvSpPr>
          <p:nvPr>
            <p:ph idx="1"/>
          </p:nvPr>
        </p:nvSpPr>
        <p:spPr>
          <a:xfrm>
            <a:off x="469155" y="1481329"/>
            <a:ext cx="8388570" cy="4901184"/>
          </a:xfrm>
        </p:spPr>
        <p:txBody>
          <a:bodyPr>
            <a:normAutofit/>
          </a:bodyPr>
          <a:lstStyle/>
          <a:p>
            <a:pPr marL="0" lvl="0" indent="0">
              <a:buNone/>
            </a:pPr>
            <a:r>
              <a:rPr lang="en-US" sz="3800" dirty="0"/>
              <a:t>How will Tesla’s balance sheet be impacted by the common stock issuance?</a:t>
            </a:r>
          </a:p>
        </p:txBody>
      </p:sp>
    </p:spTree>
    <p:extLst>
      <p:ext uri="{BB962C8B-B14F-4D97-AF65-F5344CB8AC3E}">
        <p14:creationId xmlns:p14="http://schemas.microsoft.com/office/powerpoint/2010/main" val="3355779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2</a:t>
            </a:r>
          </a:p>
        </p:txBody>
      </p:sp>
      <p:sp>
        <p:nvSpPr>
          <p:cNvPr id="3" name="Content Placeholder 2"/>
          <p:cNvSpPr>
            <a:spLocks noGrp="1"/>
          </p:cNvSpPr>
          <p:nvPr>
            <p:ph idx="1"/>
          </p:nvPr>
        </p:nvSpPr>
        <p:spPr>
          <a:xfrm>
            <a:off x="628650" y="1444752"/>
            <a:ext cx="8112394" cy="5015484"/>
          </a:xfrm>
        </p:spPr>
        <p:txBody>
          <a:bodyPr>
            <a:noAutofit/>
          </a:bodyPr>
          <a:lstStyle/>
          <a:p>
            <a:pPr marL="0" indent="0">
              <a:lnSpc>
                <a:spcPct val="100000"/>
              </a:lnSpc>
              <a:spcBef>
                <a:spcPts val="0"/>
              </a:spcBef>
              <a:spcAft>
                <a:spcPts val="600"/>
              </a:spcAft>
              <a:buNone/>
            </a:pPr>
            <a:r>
              <a:rPr lang="en-US" sz="4000" dirty="0"/>
              <a:t>How will Tesla’s balance sheet be impacted by the note issuance?</a:t>
            </a:r>
          </a:p>
        </p:txBody>
      </p:sp>
    </p:spTree>
    <p:extLst>
      <p:ext uri="{BB962C8B-B14F-4D97-AF65-F5344CB8AC3E}">
        <p14:creationId xmlns:p14="http://schemas.microsoft.com/office/powerpoint/2010/main" val="799483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3</a:t>
            </a:r>
          </a:p>
        </p:txBody>
      </p:sp>
      <p:sp>
        <p:nvSpPr>
          <p:cNvPr id="3" name="Content Placeholder 2"/>
          <p:cNvSpPr>
            <a:spLocks noGrp="1"/>
          </p:cNvSpPr>
          <p:nvPr>
            <p:ph idx="1"/>
          </p:nvPr>
        </p:nvSpPr>
        <p:spPr>
          <a:xfrm>
            <a:off x="628650" y="1444752"/>
            <a:ext cx="8112394" cy="5015484"/>
          </a:xfrm>
        </p:spPr>
        <p:txBody>
          <a:bodyPr>
            <a:noAutofit/>
          </a:bodyPr>
          <a:lstStyle/>
          <a:p>
            <a:pPr marL="0" indent="0">
              <a:lnSpc>
                <a:spcPct val="100000"/>
              </a:lnSpc>
              <a:spcBef>
                <a:spcPts val="0"/>
              </a:spcBef>
              <a:spcAft>
                <a:spcPts val="600"/>
              </a:spcAft>
              <a:buNone/>
            </a:pPr>
            <a:r>
              <a:rPr lang="en-US" sz="4000" dirty="0"/>
              <a:t>Assuming the notes are not converted into common stock, how much will Tesla have to pay its note holders in 2022 (ignore interest.) Compare this amount to the amount Tesla received on the date of note issuance. Why could this difference exist?</a:t>
            </a:r>
          </a:p>
        </p:txBody>
      </p:sp>
    </p:spTree>
    <p:extLst>
      <p:ext uri="{BB962C8B-B14F-4D97-AF65-F5344CB8AC3E}">
        <p14:creationId xmlns:p14="http://schemas.microsoft.com/office/powerpoint/2010/main" val="3496618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4</a:t>
            </a:r>
          </a:p>
        </p:txBody>
      </p:sp>
      <p:sp>
        <p:nvSpPr>
          <p:cNvPr id="3" name="Content Placeholder 2"/>
          <p:cNvSpPr>
            <a:spLocks noGrp="1"/>
          </p:cNvSpPr>
          <p:nvPr>
            <p:ph idx="1"/>
          </p:nvPr>
        </p:nvSpPr>
        <p:spPr>
          <a:xfrm>
            <a:off x="628650" y="1444752"/>
            <a:ext cx="8112394" cy="5015484"/>
          </a:xfrm>
        </p:spPr>
        <p:txBody>
          <a:bodyPr>
            <a:noAutofit/>
          </a:bodyPr>
          <a:lstStyle/>
          <a:p>
            <a:pPr marL="0" indent="0">
              <a:lnSpc>
                <a:spcPct val="100000"/>
              </a:lnSpc>
              <a:spcBef>
                <a:spcPts val="0"/>
              </a:spcBef>
              <a:spcAft>
                <a:spcPts val="600"/>
              </a:spcAft>
              <a:buNone/>
            </a:pPr>
            <a:r>
              <a:rPr lang="en-US" sz="4000" dirty="0"/>
              <a:t>Assume it is March 14, 2022. At what common stock price would it be profitable for the note holders to convert their notes into shares of common stock? Explain.</a:t>
            </a:r>
          </a:p>
        </p:txBody>
      </p:sp>
    </p:spTree>
    <p:extLst>
      <p:ext uri="{BB962C8B-B14F-4D97-AF65-F5344CB8AC3E}">
        <p14:creationId xmlns:p14="http://schemas.microsoft.com/office/powerpoint/2010/main" val="3463767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5</a:t>
            </a:r>
          </a:p>
        </p:txBody>
      </p:sp>
      <p:sp>
        <p:nvSpPr>
          <p:cNvPr id="3" name="Content Placeholder 2"/>
          <p:cNvSpPr>
            <a:spLocks noGrp="1"/>
          </p:cNvSpPr>
          <p:nvPr>
            <p:ph idx="1"/>
          </p:nvPr>
        </p:nvSpPr>
        <p:spPr>
          <a:xfrm>
            <a:off x="628650" y="1444752"/>
            <a:ext cx="8112394" cy="5015484"/>
          </a:xfrm>
        </p:spPr>
        <p:txBody>
          <a:bodyPr>
            <a:noAutofit/>
          </a:bodyPr>
          <a:lstStyle/>
          <a:p>
            <a:pPr marL="0" indent="0">
              <a:lnSpc>
                <a:spcPct val="100000"/>
              </a:lnSpc>
              <a:spcBef>
                <a:spcPts val="0"/>
              </a:spcBef>
              <a:spcAft>
                <a:spcPts val="600"/>
              </a:spcAft>
              <a:buNone/>
            </a:pPr>
            <a:r>
              <a:rPr lang="en-US" sz="4000" dirty="0"/>
              <a:t>If you were an investor, why would a convertible feature on a note be attractive?</a:t>
            </a:r>
          </a:p>
        </p:txBody>
      </p:sp>
    </p:spTree>
    <p:extLst>
      <p:ext uri="{BB962C8B-B14F-4D97-AF65-F5344CB8AC3E}">
        <p14:creationId xmlns:p14="http://schemas.microsoft.com/office/powerpoint/2010/main" val="1426309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504" y="275898"/>
            <a:ext cx="7886700" cy="832303"/>
          </a:xfrm>
        </p:spPr>
        <p:txBody>
          <a:bodyPr>
            <a:normAutofit/>
          </a:bodyPr>
          <a:lstStyle/>
          <a:p>
            <a:r>
              <a:rPr lang="en-US" sz="4800" dirty="0"/>
              <a:t>Question Recap</a:t>
            </a:r>
          </a:p>
        </p:txBody>
      </p:sp>
      <p:sp>
        <p:nvSpPr>
          <p:cNvPr id="3" name="Content Placeholder 2"/>
          <p:cNvSpPr>
            <a:spLocks noGrp="1"/>
          </p:cNvSpPr>
          <p:nvPr>
            <p:ph idx="1"/>
          </p:nvPr>
        </p:nvSpPr>
        <p:spPr>
          <a:xfrm>
            <a:off x="323058" y="1231434"/>
            <a:ext cx="8625901" cy="5309530"/>
          </a:xfrm>
        </p:spPr>
        <p:txBody>
          <a:bodyPr>
            <a:noAutofit/>
          </a:bodyPr>
          <a:lstStyle/>
          <a:p>
            <a:pPr marL="514350" lvl="0" indent="-514350">
              <a:buFont typeface="+mj-lt"/>
              <a:buAutoNum type="arabicPeriod"/>
            </a:pPr>
            <a:r>
              <a:rPr lang="en-US" sz="2500" dirty="0"/>
              <a:t>How will Tesla’s balance sheet be impacted by the common stock issuance?</a:t>
            </a:r>
          </a:p>
          <a:p>
            <a:pPr marL="514350" lvl="0" indent="-514350">
              <a:buFont typeface="+mj-lt"/>
              <a:buAutoNum type="arabicPeriod"/>
            </a:pPr>
            <a:r>
              <a:rPr lang="en-US" sz="2500" dirty="0"/>
              <a:t>How will Tesla’s balance sheet be impacted by the note issuance?</a:t>
            </a:r>
          </a:p>
          <a:p>
            <a:pPr marL="514350" lvl="0" indent="-514350">
              <a:buFont typeface="+mj-lt"/>
              <a:buAutoNum type="arabicPeriod"/>
            </a:pPr>
            <a:r>
              <a:rPr lang="en-US" sz="2500" dirty="0"/>
              <a:t>Assuming the notes are not converted into common stock, how much will Tesla have to pay its note holders in 2022 (ignore interest.) Compare this amount to the amount Tesla received on the date of note issuance. Why could this difference exist?</a:t>
            </a:r>
          </a:p>
          <a:p>
            <a:pPr marL="514350" lvl="0" indent="-514350">
              <a:buFont typeface="+mj-lt"/>
              <a:buAutoNum type="arabicPeriod"/>
            </a:pPr>
            <a:r>
              <a:rPr lang="en-US" sz="2500" dirty="0"/>
              <a:t>Assume it is March 14, 2022. At what common stock price would it be profitable for the note holders to convert their notes into shares of common stock? Explain.</a:t>
            </a:r>
          </a:p>
          <a:p>
            <a:pPr marL="514350" lvl="0" indent="-514350">
              <a:buFont typeface="+mj-lt"/>
              <a:buAutoNum type="arabicPeriod"/>
            </a:pPr>
            <a:r>
              <a:rPr lang="en-US" sz="2500" dirty="0"/>
              <a:t>If you were an investor, why would a convertible feature on a note be attractive?</a:t>
            </a:r>
          </a:p>
          <a:p>
            <a:pPr marL="514350" indent="-514350">
              <a:lnSpc>
                <a:spcPct val="100000"/>
              </a:lnSpc>
              <a:spcBef>
                <a:spcPts val="0"/>
              </a:spcBef>
              <a:spcAft>
                <a:spcPts val="400"/>
              </a:spcAft>
              <a:buFont typeface="+mj-lt"/>
              <a:buAutoNum type="arabicPeriod"/>
            </a:pPr>
            <a:endParaRPr lang="en-US" sz="3000" dirty="0"/>
          </a:p>
          <a:p>
            <a:pPr marL="0" marR="0" indent="0">
              <a:lnSpc>
                <a:spcPct val="100000"/>
              </a:lnSpc>
              <a:spcBef>
                <a:spcPts val="0"/>
              </a:spcBef>
              <a:spcAft>
                <a:spcPts val="600"/>
              </a:spcAft>
              <a:buNone/>
            </a:pP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p:cNvSpPr txBox="1"/>
          <p:nvPr/>
        </p:nvSpPr>
        <p:spPr>
          <a:xfrm>
            <a:off x="4168020" y="555152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72257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a:latin typeface="Courier"/>
                <a:cs typeface="Courier"/>
              </a:rPr>
              <a:t>For additional news stories to use in the accounting classroom, see the Accounting in the Headlines blog at </a:t>
            </a:r>
            <a:r>
              <a:rPr lang="en-US" sz="2000" dirty="0">
                <a:latin typeface="Courier"/>
                <a:cs typeface="Courier"/>
                <a:hlinkClick r:id="rId2"/>
              </a:rPr>
              <a:t>http://accountingintheheadlines.com/</a:t>
            </a:r>
            <a:r>
              <a:rPr lang="en-US" sz="2000" dirty="0">
                <a:latin typeface="Courier"/>
                <a:cs typeface="Courier"/>
              </a:rPr>
              <a:t> </a:t>
            </a:r>
            <a:br>
              <a:rPr lang="en-US" sz="2400" dirty="0">
                <a:latin typeface="Courier"/>
                <a:cs typeface="Courier"/>
              </a:rPr>
            </a:br>
            <a:br>
              <a:rPr lang="en-US" sz="2400" dirty="0">
                <a:latin typeface="Courier"/>
                <a:cs typeface="Courier"/>
              </a:rPr>
            </a:br>
            <a:br>
              <a:rPr lang="en-US" sz="2400" dirty="0">
                <a:latin typeface="Courier"/>
                <a:cs typeface="Courier"/>
              </a:rPr>
            </a:br>
            <a:r>
              <a:rPr lang="en-US" sz="2400" dirty="0">
                <a:latin typeface="Courier"/>
                <a:cs typeface="Courier"/>
              </a:rPr>
              <a:t>Questions or comments? </a:t>
            </a:r>
            <a:r>
              <a:rPr lang="en-US" sz="2000" dirty="0">
                <a:latin typeface="Courier"/>
                <a:cs typeface="Courier"/>
              </a:rPr>
              <a:t>Contact Dr. Wendy Tietz at </a:t>
            </a:r>
            <a:r>
              <a:rPr lang="en-US" sz="2000" dirty="0">
                <a:latin typeface="Courier"/>
                <a:cs typeface="Courier"/>
                <a:hlinkClick r:id="rId3"/>
              </a:rPr>
              <a:t>wtietz@kent.edu</a:t>
            </a:r>
            <a:r>
              <a:rPr lang="en-US" sz="2000" dirty="0">
                <a:latin typeface="Courier"/>
                <a:cs typeface="Courier"/>
              </a:rPr>
              <a:t>  </a:t>
            </a:r>
          </a:p>
        </p:txBody>
      </p:sp>
    </p:spTree>
    <p:extLst>
      <p:ext uri="{BB962C8B-B14F-4D97-AF65-F5344CB8AC3E}">
        <p14:creationId xmlns:p14="http://schemas.microsoft.com/office/powerpoint/2010/main" val="3018513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3627</TotalTime>
  <Words>427</Words>
  <Application>Microsoft Office PowerPoint</Application>
  <PresentationFormat>On-screen Show (4:3)</PresentationFormat>
  <Paragraphs>33</Paragraphs>
  <Slides>10</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Avenir Next Condensed Regular</vt:lpstr>
      <vt:lpstr>Calibri</vt:lpstr>
      <vt:lpstr>Calibri Light</vt:lpstr>
      <vt:lpstr>Courier</vt:lpstr>
      <vt:lpstr>Courier New</vt:lpstr>
      <vt:lpstr>Times New Roman</vt:lpstr>
      <vt:lpstr>Office Theme</vt:lpstr>
      <vt:lpstr>How is Tesla’s balance sheet impacted by its issuance of common stock and convertible five-year notes?</vt:lpstr>
      <vt:lpstr>Tesla, Inc.</vt:lpstr>
      <vt:lpstr>Tesla, Inc.</vt:lpstr>
      <vt:lpstr>Question 1</vt:lpstr>
      <vt:lpstr>Question 2</vt:lpstr>
      <vt:lpstr>Question 3</vt:lpstr>
      <vt:lpstr>Question 4</vt:lpstr>
      <vt:lpstr>Question 5</vt:lpstr>
      <vt:lpstr>Question Recap</vt:lpstr>
      <vt:lpstr>For additional news stories to use in the accounting classroom, see the Accounting in the Headlines blog at http://accountingintheheadlines.com/    Questions or comments? Contact Dr. Wendy Tietz at wtietz@kent.edu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Tietz, Wendy</cp:lastModifiedBy>
  <cp:revision>186</cp:revision>
  <cp:lastPrinted>2015-01-07T02:07:23Z</cp:lastPrinted>
  <dcterms:created xsi:type="dcterms:W3CDTF">2014-03-26T16:56:49Z</dcterms:created>
  <dcterms:modified xsi:type="dcterms:W3CDTF">2017-03-31T17:30:29Z</dcterms:modified>
</cp:coreProperties>
</file>