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6" r:id="rId2"/>
    <p:sldId id="285" r:id="rId3"/>
    <p:sldId id="288" r:id="rId4"/>
    <p:sldId id="259" r:id="rId5"/>
    <p:sldId id="260" r:id="rId6"/>
    <p:sldId id="284" r:id="rId7"/>
    <p:sldId id="286" r:id="rId8"/>
    <p:sldId id="287" r:id="rId9"/>
    <p:sldId id="258" r:id="rId10"/>
    <p:sldId id="263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412" autoAdjust="0"/>
    <p:restoredTop sz="94660"/>
  </p:normalViewPr>
  <p:slideViewPr>
    <p:cSldViewPr snapToGrid="0">
      <p:cViewPr varScale="1">
        <p:scale>
          <a:sx n="45" d="100"/>
          <a:sy n="45" d="100"/>
        </p:scale>
        <p:origin x="1122" y="4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8CA1E8-A181-44A4-AD5D-C01A14E98DB4}" type="datetimeFigureOut">
              <a:rPr lang="en-US" smtClean="0"/>
              <a:t>4/3/2017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97A3E4C-2FA2-4F33-A40E-4B08CB6023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05407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7A3E4C-2FA2-4F33-A40E-4B08CB6023E2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66647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83230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295400"/>
            <a:ext cx="7886700" cy="4582887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9512451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83230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295400"/>
            <a:ext cx="3812721" cy="4582887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4572000" y="1295400"/>
            <a:ext cx="3943350" cy="4583113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16734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ctr" anchorCtr="0">
            <a:normAutofit/>
          </a:bodyPr>
          <a:lstStyle>
            <a:lvl1pPr>
              <a:defRPr sz="4400">
                <a:latin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 anchor="ctr" anchorCtr="0">
            <a:normAutofit/>
          </a:bodyPr>
          <a:lstStyle>
            <a:lvl1pPr marL="0" indent="0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9" name="Picture 8" descr="header-with-padding-wmt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558922"/>
          </a:xfrm>
          <a:prstGeom prst="rect">
            <a:avLst/>
          </a:prstGeom>
        </p:spPr>
      </p:pic>
      <p:sp>
        <p:nvSpPr>
          <p:cNvPr id="5" name="Rectangle 4"/>
          <p:cNvSpPr/>
          <p:nvPr userDrawn="1"/>
        </p:nvSpPr>
        <p:spPr>
          <a:xfrm>
            <a:off x="5029200" y="6012042"/>
            <a:ext cx="395423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i="1" dirty="0">
                <a:latin typeface="+mj-lt"/>
                <a:cs typeface="Avenir Next Condensed Regular"/>
              </a:rPr>
              <a:t>Copyright © 2017 by Dr. Wendy Tietz. </a:t>
            </a:r>
            <a:br>
              <a:rPr lang="en-US" sz="1200" b="1" i="1" dirty="0">
                <a:latin typeface="+mj-lt"/>
                <a:cs typeface="Avenir Next Condensed Regular"/>
              </a:rPr>
            </a:br>
            <a:r>
              <a:rPr lang="en-US" sz="1200" i="1" dirty="0">
                <a:latin typeface="+mj-lt"/>
                <a:cs typeface="Avenir Next Condensed Regular"/>
              </a:rPr>
              <a:t>This work is licensed under a Creative Commons Attribution-NonCommercial 3.0 Unported License.</a:t>
            </a:r>
            <a:r>
              <a:rPr lang="en-US" sz="1200" i="1" dirty="0">
                <a:solidFill>
                  <a:schemeClr val="tx1"/>
                </a:solidFill>
                <a:latin typeface="+mj-lt"/>
                <a:cs typeface="Avenir Next Condensed Regular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1268432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8305337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p.me/p3NlXE-Ao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mailto:wtietz@kent.edu" TargetMode="External"/><Relationship Id="rId2" Type="http://schemas.openxmlformats.org/officeDocument/2006/relationships/hyperlink" Target="http://accountingintheheadlines.com/" TargetMode="Externa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76783" y="1731194"/>
            <a:ext cx="8666049" cy="4001520"/>
          </a:xfrm>
        </p:spPr>
        <p:txBody>
          <a:bodyPr>
            <a:no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3600" b="1" dirty="0"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How would process costing work for gummy bears to be produced at the new US </a:t>
            </a:r>
            <a:r>
              <a:rPr lang="en-US" sz="3600" b="1" dirty="0" err="1"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Haribo</a:t>
            </a:r>
            <a:r>
              <a:rPr lang="en-US" sz="3600" b="1" dirty="0"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 manufacturing plant?</a:t>
            </a:r>
            <a:endParaRPr lang="en-US" sz="3600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276783" y="5911352"/>
            <a:ext cx="4696556" cy="700587"/>
          </a:xfrm>
        </p:spPr>
        <p:txBody>
          <a:bodyPr>
            <a:normAutofit/>
          </a:bodyPr>
          <a:lstStyle/>
          <a:p>
            <a:r>
              <a:rPr lang="da-DK" dirty="0">
                <a:solidFill>
                  <a:schemeClr val="tx1">
                    <a:lumMod val="50000"/>
                    <a:lumOff val="50000"/>
                  </a:schemeClr>
                </a:solidFill>
                <a:hlinkClick r:id="rId3"/>
              </a:rPr>
              <a:t>Original blog posting (April 11, 2017)</a:t>
            </a:r>
            <a:endParaRPr lang="en-US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81221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8609" y="405571"/>
            <a:ext cx="8286782" cy="975884"/>
          </a:xfrm>
          <a:noFill/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5400" dirty="0" err="1"/>
              <a:t>Haribo</a:t>
            </a:r>
            <a:r>
              <a:rPr lang="en-US" sz="5400" dirty="0"/>
              <a:t> Gummy Bears</a:t>
            </a:r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410500" y="1567452"/>
            <a:ext cx="4670952" cy="4904007"/>
          </a:xfrm>
        </p:spPr>
        <p:txBody>
          <a:bodyPr>
            <a:normAutofit/>
          </a:bodyPr>
          <a:lstStyle/>
          <a:p>
            <a:r>
              <a:rPr lang="en-US" sz="2400" dirty="0" err="1"/>
              <a:t>Haribo</a:t>
            </a:r>
            <a:r>
              <a:rPr lang="en-US" sz="2400" dirty="0"/>
              <a:t> produces about 100 million gummy bears per day in its 16 plants around the world</a:t>
            </a:r>
          </a:p>
          <a:p>
            <a:r>
              <a:rPr lang="en-US" sz="2400" dirty="0"/>
              <a:t>Ingredients in gummy bears are sugar, glucose syrup, starch, flavoring, food coloring, citric acid, and gelatin</a:t>
            </a:r>
          </a:p>
          <a:p>
            <a:r>
              <a:rPr lang="en-US" sz="2400" dirty="0"/>
              <a:t>Produced in five colors</a:t>
            </a:r>
          </a:p>
          <a:p>
            <a:pPr lvl="1"/>
            <a:r>
              <a:rPr lang="en-US" sz="2200" dirty="0"/>
              <a:t>Red (raspberry)</a:t>
            </a:r>
          </a:p>
          <a:p>
            <a:pPr lvl="1"/>
            <a:r>
              <a:rPr lang="en-US" sz="2200" dirty="0"/>
              <a:t>Green (strawberry)</a:t>
            </a:r>
          </a:p>
          <a:p>
            <a:pPr lvl="1"/>
            <a:r>
              <a:rPr lang="en-US" sz="2200" dirty="0"/>
              <a:t>Colorless (pineapple)</a:t>
            </a:r>
          </a:p>
          <a:p>
            <a:pPr lvl="1"/>
            <a:r>
              <a:rPr lang="en-US" sz="2200" dirty="0"/>
              <a:t>Orange (orange)</a:t>
            </a:r>
          </a:p>
          <a:p>
            <a:pPr lvl="1"/>
            <a:r>
              <a:rPr lang="en-US" sz="2200" dirty="0"/>
              <a:t>Yellow (lemon)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5009607" y="2473782"/>
            <a:ext cx="4114800" cy="308609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95303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8609" y="405571"/>
            <a:ext cx="8286782" cy="975884"/>
          </a:xfrm>
          <a:noFill/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5400" dirty="0" err="1"/>
              <a:t>Haribo</a:t>
            </a:r>
            <a:r>
              <a:rPr lang="en-US" sz="5400" dirty="0"/>
              <a:t> Gummy Bears</a:t>
            </a:r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436627" y="1776550"/>
            <a:ext cx="4475008" cy="4127862"/>
          </a:xfrm>
        </p:spPr>
        <p:txBody>
          <a:bodyPr>
            <a:normAutofit/>
          </a:bodyPr>
          <a:lstStyle/>
          <a:p>
            <a:r>
              <a:rPr lang="en-US" sz="2400" dirty="0"/>
              <a:t>Produced in special machine called a starch mogul</a:t>
            </a:r>
          </a:p>
          <a:p>
            <a:r>
              <a:rPr lang="en-US" sz="2400" dirty="0"/>
              <a:t>Steps to production:</a:t>
            </a:r>
          </a:p>
          <a:p>
            <a:pPr lvl="1"/>
            <a:r>
              <a:rPr lang="en-US" sz="2200" dirty="0"/>
              <a:t>Fill gummy bear mold with powdered starch</a:t>
            </a:r>
          </a:p>
          <a:p>
            <a:pPr lvl="1"/>
            <a:r>
              <a:rPr lang="en-US" sz="2200" dirty="0"/>
              <a:t>Pour hot, liquid gummy mixture into the tray</a:t>
            </a:r>
          </a:p>
          <a:p>
            <a:pPr lvl="1"/>
            <a:r>
              <a:rPr lang="en-US" sz="2200" dirty="0"/>
              <a:t>Cool overnight</a:t>
            </a:r>
          </a:p>
          <a:p>
            <a:pPr lvl="1"/>
            <a:r>
              <a:rPr lang="en-US" sz="2200" dirty="0"/>
              <a:t>Remove the gummy bears</a:t>
            </a:r>
          </a:p>
          <a:p>
            <a:pPr lvl="1"/>
            <a:r>
              <a:rPr lang="en-US" sz="2200" dirty="0"/>
              <a:t>Package the gummy bears into a variety of package sizes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5003172" y="2336305"/>
            <a:ext cx="4114800" cy="308609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7220312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1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9155" y="1481329"/>
            <a:ext cx="8388570" cy="4901184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en-US" sz="3800" dirty="0"/>
              <a:t>What direct materials are used in the production of gummy bears? </a:t>
            </a:r>
            <a:endParaRPr lang="en-US" sz="3800" dirty="0"/>
          </a:p>
        </p:txBody>
      </p:sp>
    </p:spTree>
    <p:extLst>
      <p:ext uri="{BB962C8B-B14F-4D97-AF65-F5344CB8AC3E}">
        <p14:creationId xmlns:p14="http://schemas.microsoft.com/office/powerpoint/2010/main" val="33557790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2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444752"/>
            <a:ext cx="8112394" cy="5015484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4000" dirty="0"/>
              <a:t>What direct labor costs are likely to be incurred in the production of gummy bears?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7994834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3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444752"/>
            <a:ext cx="8112394" cy="5015484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4000" dirty="0"/>
              <a:t>Give several examples of manufacturing overhead costs that are likely to be incurred by </a:t>
            </a:r>
            <a:r>
              <a:rPr lang="en-US" sz="4000" dirty="0" err="1"/>
              <a:t>Haribo</a:t>
            </a:r>
            <a:r>
              <a:rPr lang="en-US" sz="4000" dirty="0"/>
              <a:t> in the production of its gummy bears at the US plant.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34966188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4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444752"/>
            <a:ext cx="8112394" cy="5015484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4000" dirty="0"/>
              <a:t>From the production process description provided, at what point do you think most of the direct materials are added to the process when manufacturing gummy bears?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34637678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5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444752"/>
            <a:ext cx="8112394" cy="5015484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4000" dirty="0"/>
              <a:t>At the end of the month, approximately what percentage complete will those gummy bears be with respect to direct materials?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14263090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3504" y="275898"/>
            <a:ext cx="7886700" cy="832303"/>
          </a:xfrm>
        </p:spPr>
        <p:txBody>
          <a:bodyPr>
            <a:normAutofit/>
          </a:bodyPr>
          <a:lstStyle/>
          <a:p>
            <a:r>
              <a:rPr lang="en-US" sz="4800" dirty="0"/>
              <a:t>Question Recap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189" y="1231434"/>
            <a:ext cx="8372215" cy="5370534"/>
          </a:xfrm>
        </p:spPr>
        <p:txBody>
          <a:bodyPr>
            <a:noAutofit/>
          </a:bodyPr>
          <a:lstStyle/>
          <a:p>
            <a:pPr marL="320040" lvl="0" indent="-320040">
              <a:buFont typeface="+mj-lt"/>
              <a:buAutoNum type="arabicPeriod"/>
            </a:pPr>
            <a:r>
              <a:rPr lang="en-US" sz="2600" dirty="0"/>
              <a:t>What direct materials are used in the production of gummy bears? </a:t>
            </a:r>
          </a:p>
          <a:p>
            <a:pPr marL="320040" lvl="0" indent="-320040">
              <a:buFont typeface="+mj-lt"/>
              <a:buAutoNum type="arabicPeriod"/>
            </a:pPr>
            <a:r>
              <a:rPr lang="en-US" sz="2600" dirty="0"/>
              <a:t>What direct labor costs are likely to be incurred in the production of gummy bears?</a:t>
            </a:r>
          </a:p>
          <a:p>
            <a:pPr marL="320040" lvl="0" indent="-320040">
              <a:buFont typeface="+mj-lt"/>
              <a:buAutoNum type="arabicPeriod"/>
            </a:pPr>
            <a:r>
              <a:rPr lang="en-US" sz="2600" dirty="0"/>
              <a:t>Give several examples of manufacturing overhead costs that are likely to be incurred by </a:t>
            </a:r>
            <a:r>
              <a:rPr lang="en-US" sz="2600" dirty="0" err="1"/>
              <a:t>Haribo</a:t>
            </a:r>
            <a:r>
              <a:rPr lang="en-US" sz="2600" dirty="0"/>
              <a:t> in the production of its gummy bears at the US plant.</a:t>
            </a:r>
          </a:p>
          <a:p>
            <a:pPr marL="320040" lvl="0" indent="-320040">
              <a:buFont typeface="+mj-lt"/>
              <a:buAutoNum type="arabicPeriod"/>
            </a:pPr>
            <a:r>
              <a:rPr lang="en-US" sz="2600" dirty="0"/>
              <a:t>From the production process description provided, at what point do you think most of the direct materials are added to the process when manufacturing gummy bears?</a:t>
            </a:r>
          </a:p>
          <a:p>
            <a:pPr marL="320040" lvl="0" indent="-320040">
              <a:buFont typeface="+mj-lt"/>
              <a:buAutoNum type="arabicPeriod"/>
            </a:pPr>
            <a:r>
              <a:rPr lang="en-US" sz="2600" dirty="0"/>
              <a:t>At the end of the month, approximately what percentage complete will those gummy bears be with respect to direct materials?</a:t>
            </a:r>
          </a:p>
          <a:p>
            <a:pPr marL="514350" indent="-51435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Font typeface="+mj-lt"/>
              <a:buAutoNum type="arabicPeriod"/>
            </a:pPr>
            <a:endParaRPr lang="en-US" sz="3000" dirty="0"/>
          </a:p>
          <a:p>
            <a:pPr marL="0" marR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endParaRPr lang="en-US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168020" y="5551520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22570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39172" y="1709740"/>
            <a:ext cx="8451115" cy="3335090"/>
          </a:xfrm>
        </p:spPr>
        <p:txBody>
          <a:bodyPr>
            <a:noAutofit/>
          </a:bodyPr>
          <a:lstStyle/>
          <a:p>
            <a:r>
              <a:rPr lang="en-US" sz="2000" dirty="0">
                <a:latin typeface="Courier"/>
                <a:cs typeface="Courier"/>
              </a:rPr>
              <a:t>For additional news stories to use in the accounting classroom, see the Accounting in the Headlines blog at </a:t>
            </a:r>
            <a:r>
              <a:rPr lang="en-US" sz="2000" dirty="0">
                <a:latin typeface="Courier"/>
                <a:cs typeface="Courier"/>
                <a:hlinkClick r:id="rId2"/>
              </a:rPr>
              <a:t>http://accountingintheheadlines.com/</a:t>
            </a:r>
            <a:r>
              <a:rPr lang="en-US" sz="2000" dirty="0">
                <a:latin typeface="Courier"/>
                <a:cs typeface="Courier"/>
              </a:rPr>
              <a:t> </a:t>
            </a:r>
            <a:br>
              <a:rPr lang="en-US" sz="2400" dirty="0">
                <a:latin typeface="Courier"/>
                <a:cs typeface="Courier"/>
              </a:rPr>
            </a:br>
            <a:br>
              <a:rPr lang="en-US" sz="2400" dirty="0">
                <a:latin typeface="Courier"/>
                <a:cs typeface="Courier"/>
              </a:rPr>
            </a:br>
            <a:br>
              <a:rPr lang="en-US" sz="2400" dirty="0">
                <a:latin typeface="Courier"/>
                <a:cs typeface="Courier"/>
              </a:rPr>
            </a:br>
            <a:r>
              <a:rPr lang="en-US" sz="2400" dirty="0">
                <a:latin typeface="Courier"/>
                <a:cs typeface="Courier"/>
              </a:rPr>
              <a:t>Questions or comments? </a:t>
            </a:r>
            <a:r>
              <a:rPr lang="en-US" sz="2000" dirty="0">
                <a:latin typeface="Courier"/>
                <a:cs typeface="Courier"/>
              </a:rPr>
              <a:t>Contact Dr. Wendy Tietz at </a:t>
            </a:r>
            <a:r>
              <a:rPr lang="en-US" sz="2000" dirty="0">
                <a:latin typeface="Courier"/>
                <a:cs typeface="Courier"/>
                <a:hlinkClick r:id="rId3"/>
              </a:rPr>
              <a:t>wtietz@kent.edu</a:t>
            </a:r>
            <a:r>
              <a:rPr lang="en-US" sz="2000" dirty="0">
                <a:latin typeface="Courier"/>
                <a:cs typeface="Courier"/>
              </a:rPr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30185134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alibri Inverse">
      <a:majorFont>
        <a:latin typeface="Calibri"/>
        <a:ea typeface=""/>
        <a:cs typeface=""/>
      </a:majorFont>
      <a:minorFont>
        <a:latin typeface="Calibri Light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3644</TotalTime>
  <Words>388</Words>
  <Application>Microsoft Office PowerPoint</Application>
  <PresentationFormat>On-screen Show (4:3)</PresentationFormat>
  <Paragraphs>37</Paragraphs>
  <Slides>10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8" baseType="lpstr">
      <vt:lpstr>Arial</vt:lpstr>
      <vt:lpstr>Avenir Next Condensed Regular</vt:lpstr>
      <vt:lpstr>Calibri</vt:lpstr>
      <vt:lpstr>Calibri Light</vt:lpstr>
      <vt:lpstr>Courier</vt:lpstr>
      <vt:lpstr>Courier New</vt:lpstr>
      <vt:lpstr>Times New Roman</vt:lpstr>
      <vt:lpstr>Office Theme</vt:lpstr>
      <vt:lpstr>How would process costing work for gummy bears to be produced at the new US Haribo manufacturing plant?</vt:lpstr>
      <vt:lpstr>Haribo Gummy Bears</vt:lpstr>
      <vt:lpstr>Haribo Gummy Bears</vt:lpstr>
      <vt:lpstr>Question 1</vt:lpstr>
      <vt:lpstr>Question 2</vt:lpstr>
      <vt:lpstr>Question 3</vt:lpstr>
      <vt:lpstr>Question 4</vt:lpstr>
      <vt:lpstr>Question 5</vt:lpstr>
      <vt:lpstr>Question Recap</vt:lpstr>
      <vt:lpstr>For additional news stories to use in the accounting classroom, see the Accounting in the Headlines blog at http://accountingintheheadlines.com/    Questions or comments? Contact Dr. Wendy Tietz at wtietz@kent.edu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Wendy Tietz</dc:creator>
  <cp:lastModifiedBy>Kushner, Jordan</cp:lastModifiedBy>
  <cp:revision>188</cp:revision>
  <cp:lastPrinted>2015-01-07T02:07:23Z</cp:lastPrinted>
  <dcterms:created xsi:type="dcterms:W3CDTF">2014-03-26T16:56:49Z</dcterms:created>
  <dcterms:modified xsi:type="dcterms:W3CDTF">2017-04-03T13:50:48Z</dcterms:modified>
</cp:coreProperties>
</file>