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535" r:id="rId2"/>
    <p:sldId id="536" r:id="rId3"/>
    <p:sldId id="605" r:id="rId4"/>
    <p:sldId id="258" r:id="rId5"/>
    <p:sldId id="537" r:id="rId6"/>
    <p:sldId id="538" r:id="rId7"/>
    <p:sldId id="539" r:id="rId8"/>
    <p:sldId id="540" r:id="rId9"/>
    <p:sldId id="541" r:id="rId10"/>
    <p:sldId id="542" r:id="rId11"/>
    <p:sldId id="543" r:id="rId12"/>
    <p:sldId id="544" r:id="rId13"/>
    <p:sldId id="545" r:id="rId14"/>
    <p:sldId id="546" r:id="rId15"/>
    <p:sldId id="547" r:id="rId16"/>
    <p:sldId id="548" r:id="rId17"/>
    <p:sldId id="549" r:id="rId18"/>
    <p:sldId id="550" r:id="rId19"/>
    <p:sldId id="551" r:id="rId20"/>
    <p:sldId id="552" r:id="rId21"/>
    <p:sldId id="553" r:id="rId22"/>
    <p:sldId id="554" r:id="rId23"/>
    <p:sldId id="555" r:id="rId24"/>
    <p:sldId id="556" r:id="rId25"/>
    <p:sldId id="557" r:id="rId26"/>
    <p:sldId id="558" r:id="rId27"/>
    <p:sldId id="559" r:id="rId28"/>
    <p:sldId id="560" r:id="rId29"/>
    <p:sldId id="561" r:id="rId30"/>
    <p:sldId id="562" r:id="rId31"/>
    <p:sldId id="563" r:id="rId32"/>
    <p:sldId id="564" r:id="rId33"/>
    <p:sldId id="565" r:id="rId34"/>
    <p:sldId id="566" r:id="rId35"/>
    <p:sldId id="567" r:id="rId36"/>
    <p:sldId id="568" r:id="rId37"/>
    <p:sldId id="569" r:id="rId38"/>
    <p:sldId id="570" r:id="rId39"/>
    <p:sldId id="571" r:id="rId40"/>
    <p:sldId id="572" r:id="rId41"/>
    <p:sldId id="573" r:id="rId42"/>
    <p:sldId id="574" r:id="rId43"/>
    <p:sldId id="575" r:id="rId44"/>
    <p:sldId id="576" r:id="rId45"/>
    <p:sldId id="577" r:id="rId46"/>
    <p:sldId id="578" r:id="rId47"/>
    <p:sldId id="579" r:id="rId48"/>
    <p:sldId id="580" r:id="rId49"/>
    <p:sldId id="581" r:id="rId50"/>
    <p:sldId id="582" r:id="rId51"/>
    <p:sldId id="583" r:id="rId52"/>
    <p:sldId id="584" r:id="rId53"/>
    <p:sldId id="585" r:id="rId54"/>
    <p:sldId id="586" r:id="rId55"/>
    <p:sldId id="587" r:id="rId56"/>
    <p:sldId id="588" r:id="rId57"/>
    <p:sldId id="589" r:id="rId58"/>
    <p:sldId id="590" r:id="rId59"/>
    <p:sldId id="370" r:id="rId60"/>
    <p:sldId id="591" r:id="rId61"/>
    <p:sldId id="592" r:id="rId62"/>
    <p:sldId id="593" r:id="rId63"/>
    <p:sldId id="594" r:id="rId64"/>
    <p:sldId id="595" r:id="rId65"/>
    <p:sldId id="596" r:id="rId66"/>
    <p:sldId id="597" r:id="rId67"/>
    <p:sldId id="598" r:id="rId68"/>
    <p:sldId id="599" r:id="rId69"/>
    <p:sldId id="600" r:id="rId70"/>
    <p:sldId id="602" r:id="rId71"/>
    <p:sldId id="604" r:id="rId72"/>
    <p:sldId id="603" r:id="rId73"/>
    <p:sldId id="329" r:id="rId74"/>
    <p:sldId id="330" r:id="rId75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1" autoAdjust="0"/>
    <p:restoredTop sz="90929"/>
  </p:normalViewPr>
  <p:slideViewPr>
    <p:cSldViewPr>
      <p:cViewPr varScale="1">
        <p:scale>
          <a:sx n="130" d="100"/>
          <a:sy n="130" d="100"/>
        </p:scale>
        <p:origin x="94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7C8E2-FFF8-468B-B3B0-5E2772092B8D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99DD1-386D-4F9F-86D5-953F985B3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55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D1CF4D-D3EF-4E4E-AEAD-D9BE1CB10126}" type="datetimeFigureOut">
              <a:rPr lang="en-US"/>
              <a:pPr>
                <a:defRPr/>
              </a:pPr>
              <a:t>3/27/2017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3AC4CD-655A-46FF-8CF1-638AA8C1B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39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b="1" dirty="0"/>
              <a:t>Family Feud Template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dirty="0"/>
              <a:t>Introduction Slide – Family Feud!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b="1" dirty="0"/>
              <a:t>Family Feud Template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dirty="0"/>
              <a:t>Introduction Slide – Family Feud!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b="1" dirty="0"/>
              <a:t>Family Feud Template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dirty="0"/>
              <a:t>Introduction Slide – Family Feud!</a:t>
            </a:r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3" name="Rectangle 2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4" name="Rectangle 3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Rectangle 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Rectangle 5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7" name="Rectangle 6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8" name="Rectangle 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Rectangle 8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Rectangle 11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Rectangle 12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Rectangle 13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6" name="Rectangle 15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7" name="Rectangle 16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8" name="Rectangle 1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9" name="Rectangle 18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0" name="TextBox 19"/>
          <p:cNvSpPr txBox="1"/>
          <p:nvPr userDrawn="1"/>
        </p:nvSpPr>
        <p:spPr bwMode="auto">
          <a:xfrm>
            <a:off x="4114800" y="5575756"/>
            <a:ext cx="9144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Start Timer</a:t>
            </a:r>
          </a:p>
        </p:txBody>
      </p:sp>
      <p:sp>
        <p:nvSpPr>
          <p:cNvPr id="21" name="TextBox 20">
            <a:hlinkClick r:id="" action="ppaction://hlinkshowjump?jump=nextslide"/>
          </p:cNvPr>
          <p:cNvSpPr txBox="1"/>
          <p:nvPr userDrawn="1"/>
        </p:nvSpPr>
        <p:spPr bwMode="auto">
          <a:xfrm>
            <a:off x="8099424" y="5446064"/>
            <a:ext cx="815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GO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ANSWER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(question)</a:t>
            </a:r>
          </a:p>
        </p:txBody>
      </p:sp>
    </p:spTree>
    <p:extLst>
      <p:ext uri="{BB962C8B-B14F-4D97-AF65-F5344CB8AC3E}">
        <p14:creationId xmlns:p14="http://schemas.microsoft.com/office/powerpoint/2010/main" val="50766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Jeopardy-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 animBg="1"/>
      <p:bldP spid="17" grpId="0" animBg="1"/>
      <p:bldP spid="17" grpId="1" animBg="1"/>
      <p:bldP spid="18" grpId="0" animBg="1"/>
      <p:bldP spid="19" grpId="0" animBg="1"/>
      <p:bldP spid="19" grpId="1" animBg="1"/>
      <p:bldP spid="2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51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11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950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audio" Target="../media/audio1.wav"/><Relationship Id="rId12" Type="http://schemas.openxmlformats.org/officeDocument/2006/relationships/slide" Target="../slides/slide10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openxmlformats.org/officeDocument/2006/relationships/audio" Target="../media/audio5.wav"/><Relationship Id="rId5" Type="http://schemas.openxmlformats.org/officeDocument/2006/relationships/theme" Target="../theme/theme1.xml"/><Relationship Id="rId10" Type="http://schemas.openxmlformats.org/officeDocument/2006/relationships/audio" Target="../media/audio4.wav"/><Relationship Id="rId4" Type="http://schemas.openxmlformats.org/officeDocument/2006/relationships/slideLayout" Target="../slideLayouts/slideLayout4.xml"/><Relationship Id="rId9" Type="http://schemas.openxmlformats.org/officeDocument/2006/relationships/audio" Target="../media/audio3.wav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20"/>
          <p:cNvGrpSpPr>
            <a:grpSpLocks/>
          </p:cNvGrpSpPr>
          <p:nvPr userDrawn="1"/>
        </p:nvGrpSpPr>
        <p:grpSpPr bwMode="auto">
          <a:xfrm>
            <a:off x="6172200" y="6172200"/>
            <a:ext cx="2643188" cy="534988"/>
            <a:chOff x="6172200" y="6172200"/>
            <a:chExt cx="2643188" cy="534544"/>
          </a:xfrm>
        </p:grpSpPr>
        <p:sp>
          <p:nvSpPr>
            <p:cNvPr id="22" name="Text Box 63"/>
            <p:cNvSpPr txBox="1">
              <a:spLocks noChangeArrowheads="1"/>
            </p:cNvSpPr>
            <p:nvPr/>
          </p:nvSpPr>
          <p:spPr bwMode="auto">
            <a:xfrm>
              <a:off x="7467600" y="6491023"/>
              <a:ext cx="533400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Cheer</a:t>
              </a:r>
            </a:p>
          </p:txBody>
        </p:sp>
        <p:sp>
          <p:nvSpPr>
            <p:cNvPr id="23" name="Text Box 64"/>
            <p:cNvSpPr txBox="1">
              <a:spLocks noChangeArrowheads="1"/>
            </p:cNvSpPr>
            <p:nvPr/>
          </p:nvSpPr>
          <p:spPr bwMode="auto">
            <a:xfrm>
              <a:off x="8229600" y="6491023"/>
              <a:ext cx="585788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Silence</a:t>
              </a:r>
            </a:p>
          </p:txBody>
        </p:sp>
        <p:sp>
          <p:nvSpPr>
            <p:cNvPr id="24" name="Text Box 65"/>
            <p:cNvSpPr txBox="1">
              <a:spLocks noChangeArrowheads="1"/>
            </p:cNvSpPr>
            <p:nvPr/>
          </p:nvSpPr>
          <p:spPr bwMode="auto">
            <a:xfrm>
              <a:off x="7062788" y="6491023"/>
              <a:ext cx="457200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Lose</a:t>
              </a:r>
            </a:p>
          </p:txBody>
        </p:sp>
        <p:sp>
          <p:nvSpPr>
            <p:cNvPr id="25" name="Text Box 67"/>
            <p:cNvSpPr txBox="1">
              <a:spLocks noChangeArrowheads="1"/>
            </p:cNvSpPr>
            <p:nvPr/>
          </p:nvSpPr>
          <p:spPr bwMode="auto">
            <a:xfrm>
              <a:off x="6629400" y="6491023"/>
              <a:ext cx="549275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Timer</a:t>
              </a:r>
            </a:p>
          </p:txBody>
        </p:sp>
        <p:sp>
          <p:nvSpPr>
            <p:cNvPr id="26" name="Text Box 69"/>
            <p:cNvSpPr txBox="1">
              <a:spLocks noChangeArrowheads="1"/>
            </p:cNvSpPr>
            <p:nvPr/>
          </p:nvSpPr>
          <p:spPr bwMode="auto">
            <a:xfrm>
              <a:off x="7885113" y="6491023"/>
              <a:ext cx="457200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Boo</a:t>
              </a:r>
            </a:p>
          </p:txBody>
        </p:sp>
        <p:sp>
          <p:nvSpPr>
            <p:cNvPr id="27" name="AutoShape 60">
              <a:hlinkClick r:id="" action="ppaction://noaction" highlightClick="1">
                <a:snd r:embed="rId7" name="cheering1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512050" y="6172200"/>
              <a:ext cx="365125" cy="364822"/>
            </a:xfrm>
            <a:prstGeom prst="actionButtonSound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28" name="AutoShape 61">
              <a:hlinkClick r:id="" action="ppaction://noaction" highlightClick="1">
                <a:snd r:embed="rId8" name="tpirhorns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102475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29" name="AutoShape 62">
              <a:hlinkClick r:id="" action="ppaction://noaction" highlightClick="1" endSnd="1"/>
            </p:cNvPr>
            <p:cNvSpPr>
              <a:spLocks noChangeArrowheads="1"/>
            </p:cNvSpPr>
            <p:nvPr/>
          </p:nvSpPr>
          <p:spPr bwMode="auto">
            <a:xfrm>
              <a:off x="8328025" y="6172200"/>
              <a:ext cx="365125" cy="364822"/>
            </a:xfrm>
            <a:prstGeom prst="actionButtonSound">
              <a:avLst/>
            </a:prstGeom>
            <a:solidFill>
              <a:srgbClr val="F6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0" name="AutoShape 66">
              <a:hlinkClick r:id="" action="ppaction://noaction" highlightClick="1">
                <a:snd r:embed="rId9" name="30 Second Timer With Jeopardy Thinking Music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6707188" y="6172200"/>
              <a:ext cx="365125" cy="364822"/>
            </a:xfrm>
            <a:prstGeom prst="actionButtonSound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1" name="AutoShape 68">
              <a:hlinkClick r:id="" action="ppaction://noaction" highlightClick="1">
                <a:snd r:embed="rId10" name="boo3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924800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2" name="AutoShape 61">
              <a:hlinkClick r:id="" action="ppaction://noaction" highlightClick="1">
                <a:snd r:embed="rId11" name="Jeopardy Intro 1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6288088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33" name="Text Box 65"/>
            <p:cNvSpPr txBox="1">
              <a:spLocks noChangeArrowheads="1"/>
            </p:cNvSpPr>
            <p:nvPr/>
          </p:nvSpPr>
          <p:spPr bwMode="auto">
            <a:xfrm>
              <a:off x="6172200" y="6491023"/>
              <a:ext cx="533400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Theme</a:t>
              </a:r>
            </a:p>
          </p:txBody>
        </p:sp>
      </p:grpSp>
      <p:pic>
        <p:nvPicPr>
          <p:cNvPr id="1032" name="Picture 2">
            <a:hlinkClick r:id="rId1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5986463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83300"/>
            <a:ext cx="18669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9" r:id="rId2"/>
    <p:sldLayoutId id="2147483713" r:id="rId3"/>
    <p:sldLayoutId id="2147483724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64.xml"/><Relationship Id="rId18" Type="http://schemas.openxmlformats.org/officeDocument/2006/relationships/slide" Target="slide55.xml"/><Relationship Id="rId26" Type="http://schemas.openxmlformats.org/officeDocument/2006/relationships/slide" Target="slide19.xml"/><Relationship Id="rId3" Type="http://schemas.openxmlformats.org/officeDocument/2006/relationships/slide" Target="slide11.xml"/><Relationship Id="rId21" Type="http://schemas.openxmlformats.org/officeDocument/2006/relationships/slide" Target="slide27.xml"/><Relationship Id="rId7" Type="http://schemas.openxmlformats.org/officeDocument/2006/relationships/slide" Target="slide62.xml"/><Relationship Id="rId12" Type="http://schemas.openxmlformats.org/officeDocument/2006/relationships/slide" Target="slide53.xml"/><Relationship Id="rId17" Type="http://schemas.openxmlformats.org/officeDocument/2006/relationships/slide" Target="slide45.xml"/><Relationship Id="rId25" Type="http://schemas.openxmlformats.org/officeDocument/2006/relationships/slide" Target="slide68.xml"/><Relationship Id="rId33" Type="http://schemas.openxmlformats.org/officeDocument/2006/relationships/slide" Target="slide21.xml"/><Relationship Id="rId2" Type="http://schemas.openxmlformats.org/officeDocument/2006/relationships/image" Target="../media/image7.jpeg"/><Relationship Id="rId16" Type="http://schemas.openxmlformats.org/officeDocument/2006/relationships/slide" Target="slide35.xml"/><Relationship Id="rId20" Type="http://schemas.openxmlformats.org/officeDocument/2006/relationships/slide" Target="slide17.xml"/><Relationship Id="rId29" Type="http://schemas.openxmlformats.org/officeDocument/2006/relationships/slide" Target="slide4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51.xml"/><Relationship Id="rId11" Type="http://schemas.openxmlformats.org/officeDocument/2006/relationships/slide" Target="slide43.xml"/><Relationship Id="rId24" Type="http://schemas.openxmlformats.org/officeDocument/2006/relationships/slide" Target="slide57.xml"/><Relationship Id="rId32" Type="http://schemas.openxmlformats.org/officeDocument/2006/relationships/slide" Target="slide72.xml"/><Relationship Id="rId5" Type="http://schemas.openxmlformats.org/officeDocument/2006/relationships/slide" Target="slide41.xml"/><Relationship Id="rId15" Type="http://schemas.openxmlformats.org/officeDocument/2006/relationships/slide" Target="slide25.xml"/><Relationship Id="rId23" Type="http://schemas.openxmlformats.org/officeDocument/2006/relationships/slide" Target="slide47.xml"/><Relationship Id="rId28" Type="http://schemas.openxmlformats.org/officeDocument/2006/relationships/slide" Target="slide39.xml"/><Relationship Id="rId10" Type="http://schemas.openxmlformats.org/officeDocument/2006/relationships/slide" Target="slide33.xml"/><Relationship Id="rId19" Type="http://schemas.openxmlformats.org/officeDocument/2006/relationships/slide" Target="slide66.xml"/><Relationship Id="rId31" Type="http://schemas.openxmlformats.org/officeDocument/2006/relationships/slide" Target="slide70.xml"/><Relationship Id="rId4" Type="http://schemas.openxmlformats.org/officeDocument/2006/relationships/slide" Target="slide31.xml"/><Relationship Id="rId9" Type="http://schemas.openxmlformats.org/officeDocument/2006/relationships/slide" Target="slide23.xml"/><Relationship Id="rId14" Type="http://schemas.openxmlformats.org/officeDocument/2006/relationships/slide" Target="slide15.xml"/><Relationship Id="rId22" Type="http://schemas.openxmlformats.org/officeDocument/2006/relationships/slide" Target="slide37.xml"/><Relationship Id="rId27" Type="http://schemas.openxmlformats.org/officeDocument/2006/relationships/slide" Target="slide29.xml"/><Relationship Id="rId30" Type="http://schemas.openxmlformats.org/officeDocument/2006/relationships/slide" Target="slide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0" y="0"/>
            <a:ext cx="4391025" cy="6858000"/>
          </a:xfrm>
          <a:prstGeom prst="parallelogram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  <a:alpha val="0"/>
                </a:schemeClr>
              </a:gs>
              <a:gs pos="50000">
                <a:schemeClr val="bg1">
                  <a:alpha val="25000"/>
                </a:schemeClr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altLang="en-US" sz="6000" b="1" i="1">
              <a:solidFill>
                <a:srgbClr val="000066"/>
              </a:solidFill>
            </a:endParaRP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4752975" y="0"/>
            <a:ext cx="4391025" cy="6858000"/>
          </a:xfrm>
          <a:prstGeom prst="parallelogram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  <a:alpha val="0"/>
                </a:schemeClr>
              </a:gs>
              <a:gs pos="50000">
                <a:schemeClr val="bg1">
                  <a:alpha val="58000"/>
                </a:schemeClr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altLang="en-US" sz="6600" b="1" i="1">
              <a:solidFill>
                <a:srgbClr val="000066"/>
              </a:solidFill>
            </a:endParaRP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-30163" y="76200"/>
            <a:ext cx="3199447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Impact" pitchFamily="34" charset="0"/>
              </a:rPr>
              <a:t>JEOPARDY     JEOPARDY     JEOPARDY     JEOPARDY     JEOPARDY     JEOPARDY     JEOPARDY     JEOPARDY JEOPARDY     JEOPARDY     JEOPARDY     JEOPARDY     JEOPARDY     JEOPARDY  JEOPARDY     JEOPARDY     JEOPARDY     JEOPARDY     JEOPARDY   </a:t>
            </a: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-22850475" y="5257800"/>
            <a:ext cx="31994475" cy="1371600"/>
          </a:xfrm>
          <a:prstGeom prst="rect">
            <a:avLst/>
          </a:prstGeom>
          <a:gradFill rotWithShape="1">
            <a:gsLst>
              <a:gs pos="0">
                <a:srgbClr val="EDD15B">
                  <a:gamma/>
                  <a:shade val="46275"/>
                  <a:invGamma/>
                  <a:alpha val="0"/>
                </a:srgbClr>
              </a:gs>
              <a:gs pos="50000">
                <a:schemeClr val="bg1">
                  <a:alpha val="27000"/>
                </a:schemeClr>
              </a:gs>
              <a:gs pos="100000">
                <a:srgbClr val="EDD15B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JEOPARDY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  </a:t>
            </a:r>
            <a:r>
              <a:rPr lang="en-US" altLang="en-US" sz="2800" dirty="0" err="1">
                <a:solidFill>
                  <a:schemeClr val="bg1"/>
                </a:solidFill>
                <a:latin typeface="Impact" pitchFamily="34" charset="0"/>
              </a:rPr>
              <a:t>JEOPARDY</a:t>
            </a: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   </a:t>
            </a:r>
          </a:p>
        </p:txBody>
      </p:sp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1905000"/>
            <a:ext cx="8915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0">
    <p:sndAc>
      <p:stSnd>
        <p:snd r:embed="rId3" name="Jeopardy Intro 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500"/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3007 L -2.49896 0.03007 " pathEditMode="fixed" rAng="0" ptsTypes="AA">
                                      <p:cBhvr>
                                        <p:cTn id="26" dur="11000" fill="hold"/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948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3098 L 2.49896 -0.03098 " pathEditMode="fixed" rAng="0" ptsTypes="AA">
                                      <p:cBhvr>
                                        <p:cTn id="31" dur="110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948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89714" y="727532"/>
            <a:ext cx="8373286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FAQ: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How do I reset the links on the main board back to yellow?</a:t>
            </a:r>
          </a:p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Simply close the PowerPoint file, and re-open, and the links will turn back to yellow.</a:t>
            </a:r>
          </a:p>
          <a:p>
            <a:pPr marL="457200" indent="-457200">
              <a:spcBef>
                <a:spcPct val="0"/>
              </a:spcBef>
              <a:buAutoNum type="alphaUcPeriod"/>
            </a:pP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Why aren’t the sound effects working?</a:t>
            </a:r>
          </a:p>
          <a:p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If the sound effects aren’t working, I would suggest upgrading your PowerPoint to something newer than 2008, and using a Windows PC instead of a Mac if possible. Also, Google slides, Keynotes, etc. are not supported.</a:t>
            </a:r>
          </a:p>
          <a:p>
            <a:pPr>
              <a:spcBef>
                <a:spcPct val="0"/>
              </a:spcBef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practice using this file in Presentation Mode before class.</a:t>
            </a:r>
          </a:p>
          <a:p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762000" y="1090613"/>
            <a:ext cx="75660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HERE ARE TODAY’S CATEGORIES</a:t>
            </a:r>
          </a:p>
        </p:txBody>
      </p:sp>
    </p:spTree>
    <p:extLst>
      <p:ext uri="{BB962C8B-B14F-4D97-AF65-F5344CB8AC3E}">
        <p14:creationId xmlns:p14="http://schemas.microsoft.com/office/powerpoint/2010/main" val="3592836085"/>
      </p:ext>
    </p:extLst>
  </p:cSld>
  <p:clrMapOvr>
    <a:masterClrMapping/>
  </p:clrMapOvr>
  <p:transition advClick="0" advTm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838200" y="1914942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Introductory concepts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2422773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Job costing</a:t>
            </a: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2422773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ABC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2422773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C-V-P</a:t>
            </a: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2422773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Budgeting</a:t>
            </a: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1914942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Performance evaluation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2"/>
          <p:cNvSpPr txBox="1">
            <a:spLocks noChangeArrowheads="1"/>
          </p:cNvSpPr>
          <p:nvPr/>
        </p:nvSpPr>
        <p:spPr bwMode="auto">
          <a:xfrm>
            <a:off x="762000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8" name="Text Box 53"/>
          <p:cNvSpPr txBox="1">
            <a:spLocks noChangeArrowheads="1"/>
          </p:cNvSpPr>
          <p:nvPr/>
        </p:nvSpPr>
        <p:spPr bwMode="auto">
          <a:xfrm>
            <a:off x="3316288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4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9" name="Text Box 58"/>
          <p:cNvSpPr txBox="1">
            <a:spLocks noChangeArrowheads="1"/>
          </p:cNvSpPr>
          <p:nvPr/>
        </p:nvSpPr>
        <p:spPr bwMode="auto">
          <a:xfrm>
            <a:off x="4648200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5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0" name="Text Box 63"/>
          <p:cNvSpPr txBox="1">
            <a:spLocks noChangeArrowheads="1"/>
          </p:cNvSpPr>
          <p:nvPr/>
        </p:nvSpPr>
        <p:spPr bwMode="auto">
          <a:xfrm>
            <a:off x="5943600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6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1" name="Text Box 69"/>
          <p:cNvSpPr txBox="1">
            <a:spLocks noChangeArrowheads="1"/>
          </p:cNvSpPr>
          <p:nvPr/>
        </p:nvSpPr>
        <p:spPr bwMode="auto">
          <a:xfrm>
            <a:off x="7254875" y="16097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7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2" name="Text Box 43"/>
          <p:cNvSpPr txBox="1">
            <a:spLocks noChangeArrowheads="1"/>
          </p:cNvSpPr>
          <p:nvPr/>
        </p:nvSpPr>
        <p:spPr bwMode="auto">
          <a:xfrm>
            <a:off x="762000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8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3" name="Text Box 49"/>
          <p:cNvSpPr txBox="1">
            <a:spLocks noChangeArrowheads="1"/>
          </p:cNvSpPr>
          <p:nvPr/>
        </p:nvSpPr>
        <p:spPr bwMode="auto">
          <a:xfrm>
            <a:off x="2035175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9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4" name="Text Box 54"/>
          <p:cNvSpPr txBox="1">
            <a:spLocks noChangeArrowheads="1"/>
          </p:cNvSpPr>
          <p:nvPr/>
        </p:nvSpPr>
        <p:spPr bwMode="auto">
          <a:xfrm>
            <a:off x="3317875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0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5" name="Text Box 59"/>
          <p:cNvSpPr txBox="1">
            <a:spLocks noChangeArrowheads="1"/>
          </p:cNvSpPr>
          <p:nvPr/>
        </p:nvSpPr>
        <p:spPr bwMode="auto">
          <a:xfrm>
            <a:off x="4648200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1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6" name="Text Box 64"/>
          <p:cNvSpPr txBox="1">
            <a:spLocks noChangeArrowheads="1"/>
          </p:cNvSpPr>
          <p:nvPr/>
        </p:nvSpPr>
        <p:spPr bwMode="auto">
          <a:xfrm>
            <a:off x="5943600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2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7" name="Text Box 70"/>
          <p:cNvSpPr txBox="1">
            <a:spLocks noChangeArrowheads="1"/>
          </p:cNvSpPr>
          <p:nvPr/>
        </p:nvSpPr>
        <p:spPr bwMode="auto">
          <a:xfrm>
            <a:off x="7254875" y="24479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3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8" name="Text Box 44"/>
          <p:cNvSpPr txBox="1">
            <a:spLocks noChangeArrowheads="1"/>
          </p:cNvSpPr>
          <p:nvPr/>
        </p:nvSpPr>
        <p:spPr bwMode="auto">
          <a:xfrm>
            <a:off x="762000" y="321627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4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9" name="Text Box 50"/>
          <p:cNvSpPr txBox="1">
            <a:spLocks noChangeArrowheads="1"/>
          </p:cNvSpPr>
          <p:nvPr/>
        </p:nvSpPr>
        <p:spPr bwMode="auto">
          <a:xfrm>
            <a:off x="2035175" y="32131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5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0" name="Text Box 55"/>
          <p:cNvSpPr txBox="1">
            <a:spLocks noChangeArrowheads="1"/>
          </p:cNvSpPr>
          <p:nvPr/>
        </p:nvSpPr>
        <p:spPr bwMode="auto">
          <a:xfrm>
            <a:off x="3317875" y="32004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6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1" name="Text Box 60"/>
          <p:cNvSpPr txBox="1">
            <a:spLocks noChangeArrowheads="1"/>
          </p:cNvSpPr>
          <p:nvPr/>
        </p:nvSpPr>
        <p:spPr bwMode="auto">
          <a:xfrm>
            <a:off x="4648200" y="32131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7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2" name="Text Box 65"/>
          <p:cNvSpPr txBox="1">
            <a:spLocks noChangeArrowheads="1"/>
          </p:cNvSpPr>
          <p:nvPr/>
        </p:nvSpPr>
        <p:spPr bwMode="auto">
          <a:xfrm>
            <a:off x="5943600" y="32131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8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3" name="Text Box 71"/>
          <p:cNvSpPr txBox="1">
            <a:spLocks noChangeArrowheads="1"/>
          </p:cNvSpPr>
          <p:nvPr/>
        </p:nvSpPr>
        <p:spPr bwMode="auto">
          <a:xfrm>
            <a:off x="7254875" y="32131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9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4" name="Text Box 45"/>
          <p:cNvSpPr txBox="1">
            <a:spLocks noChangeArrowheads="1"/>
          </p:cNvSpPr>
          <p:nvPr/>
        </p:nvSpPr>
        <p:spPr bwMode="auto">
          <a:xfrm>
            <a:off x="762000" y="40100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0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5" name="Text Box 51"/>
          <p:cNvSpPr txBox="1">
            <a:spLocks noChangeArrowheads="1"/>
          </p:cNvSpPr>
          <p:nvPr/>
        </p:nvSpPr>
        <p:spPr bwMode="auto">
          <a:xfrm>
            <a:off x="2035175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1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6" name="Text Box 56"/>
          <p:cNvSpPr txBox="1">
            <a:spLocks noChangeArrowheads="1"/>
          </p:cNvSpPr>
          <p:nvPr/>
        </p:nvSpPr>
        <p:spPr bwMode="auto">
          <a:xfrm>
            <a:off x="3317875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2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7" name="Text Box 61"/>
          <p:cNvSpPr txBox="1">
            <a:spLocks noChangeArrowheads="1"/>
          </p:cNvSpPr>
          <p:nvPr/>
        </p:nvSpPr>
        <p:spPr bwMode="auto">
          <a:xfrm>
            <a:off x="4648200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3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8" name="Text Box 66"/>
          <p:cNvSpPr txBox="1">
            <a:spLocks noChangeArrowheads="1"/>
          </p:cNvSpPr>
          <p:nvPr/>
        </p:nvSpPr>
        <p:spPr bwMode="auto">
          <a:xfrm>
            <a:off x="5943600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4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9" name="Text Box 72"/>
          <p:cNvSpPr txBox="1">
            <a:spLocks noChangeArrowheads="1"/>
          </p:cNvSpPr>
          <p:nvPr/>
        </p:nvSpPr>
        <p:spPr bwMode="auto">
          <a:xfrm>
            <a:off x="7254875" y="40068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5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0" name="Text Box 46"/>
          <p:cNvSpPr txBox="1">
            <a:spLocks noChangeArrowheads="1"/>
          </p:cNvSpPr>
          <p:nvPr/>
        </p:nvSpPr>
        <p:spPr bwMode="auto">
          <a:xfrm>
            <a:off x="762000" y="480377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6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1" name="Text Box 52"/>
          <p:cNvSpPr txBox="1">
            <a:spLocks noChangeArrowheads="1"/>
          </p:cNvSpPr>
          <p:nvPr/>
        </p:nvSpPr>
        <p:spPr bwMode="auto">
          <a:xfrm>
            <a:off x="2035175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7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2" name="Text Box 57"/>
          <p:cNvSpPr txBox="1">
            <a:spLocks noChangeArrowheads="1"/>
          </p:cNvSpPr>
          <p:nvPr/>
        </p:nvSpPr>
        <p:spPr bwMode="auto">
          <a:xfrm>
            <a:off x="3317875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8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3" name="Text Box 62"/>
          <p:cNvSpPr txBox="1">
            <a:spLocks noChangeArrowheads="1"/>
          </p:cNvSpPr>
          <p:nvPr/>
        </p:nvSpPr>
        <p:spPr bwMode="auto">
          <a:xfrm>
            <a:off x="4648200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9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4" name="Text Box 67"/>
          <p:cNvSpPr txBox="1">
            <a:spLocks noChangeArrowheads="1"/>
          </p:cNvSpPr>
          <p:nvPr/>
        </p:nvSpPr>
        <p:spPr bwMode="auto">
          <a:xfrm>
            <a:off x="5943600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30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5" name="Text Box 73"/>
          <p:cNvSpPr txBox="1">
            <a:spLocks noChangeArrowheads="1"/>
          </p:cNvSpPr>
          <p:nvPr/>
        </p:nvSpPr>
        <p:spPr bwMode="auto">
          <a:xfrm>
            <a:off x="7254875" y="48006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31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6125" y="848598"/>
            <a:ext cx="1166813" cy="400110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000" b="1" kern="10" dirty="0">
                <a:solidFill>
                  <a:schemeClr val="bg1"/>
                </a:solidFill>
                <a:latin typeface="Arial Black"/>
              </a:rPr>
              <a:t>Introductory concepts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95500" y="925432"/>
            <a:ext cx="1165225" cy="246221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000" b="1" kern="10" dirty="0">
                <a:solidFill>
                  <a:schemeClr val="bg1"/>
                </a:solidFill>
                <a:latin typeface="Arial Black"/>
              </a:rPr>
              <a:t>Job costing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75025" y="910044"/>
            <a:ext cx="1166813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ABC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54550" y="910044"/>
            <a:ext cx="1166813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C-V-P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95988" y="910044"/>
            <a:ext cx="1166812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Budgeting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29891" y="817709"/>
            <a:ext cx="1279525" cy="461665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Performance evaluation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302" name="TextBox 1"/>
          <p:cNvSpPr txBox="1">
            <a:spLocks noChangeArrowheads="1"/>
          </p:cNvSpPr>
          <p:nvPr/>
        </p:nvSpPr>
        <p:spPr bwMode="auto">
          <a:xfrm>
            <a:off x="7081838" y="5486400"/>
            <a:ext cx="1452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 dirty="0">
                <a:solidFill>
                  <a:schemeClr val="bg1"/>
                </a:solidFill>
                <a:latin typeface="Arial Narrow" pitchFamily="34" charset="0"/>
                <a:cs typeface="Arial" charset="0"/>
                <a:hlinkClick r:id="rId32" action="ppaction://hlinksldjump"/>
              </a:rPr>
              <a:t>FINAL JEOPARDY</a:t>
            </a:r>
            <a:endParaRPr lang="en-US" altLang="en-US" sz="1400" b="1" dirty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2035175" y="160020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3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5"/>
          <p:cNvSpPr txBox="1">
            <a:spLocks noChangeArrowheads="1"/>
          </p:cNvSpPr>
          <p:nvPr/>
        </p:nvSpPr>
        <p:spPr bwMode="auto">
          <a:xfrm>
            <a:off x="838200" y="1800999"/>
            <a:ext cx="75660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of accounting used by internal users</a:t>
            </a:r>
          </a:p>
        </p:txBody>
      </p:sp>
    </p:spTree>
  </p:cSld>
  <p:clrMapOvr>
    <a:masterClrMapping/>
  </p:clrMapOvr>
  <p:transition spd="slow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815975" y="2077998"/>
            <a:ext cx="75660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managerial accounting?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5"/>
          <p:cNvSpPr txBox="1">
            <a:spLocks noChangeArrowheads="1"/>
          </p:cNvSpPr>
          <p:nvPr/>
        </p:nvSpPr>
        <p:spPr bwMode="auto">
          <a:xfrm>
            <a:off x="815975" y="2404437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IMA</a:t>
            </a:r>
          </a:p>
        </p:txBody>
      </p:sp>
    </p:spTree>
  </p:cSld>
  <p:clrMapOvr>
    <a:masterClrMapping/>
  </p:clrMapOvr>
  <p:transition spd="slow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Institute of Management Accountants?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815975" y="23711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CMA</a:t>
            </a:r>
          </a:p>
        </p:txBody>
      </p:sp>
    </p:spTree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Certified Management Accountant?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815975" y="1355439"/>
            <a:ext cx="7566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Costs incurred by manufacturers to produce their products</a:t>
            </a:r>
          </a:p>
        </p:txBody>
      </p:sp>
    </p:spTree>
  </p:cSld>
  <p:clrMapOvr>
    <a:masterClrMapping/>
  </p:clrMapOvr>
  <p:transition spd="slow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are product costs?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815975" y="1586272"/>
            <a:ext cx="75660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Sales revenues less cost of goods sold</a:t>
            </a:r>
          </a:p>
        </p:txBody>
      </p:sp>
    </p:spTree>
  </p:cSld>
  <p:clrMapOvr>
    <a:masterClrMapping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gross profit (gross margin)?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762000" y="8382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Typically used by companies that produce large quantities of identical units</a:t>
            </a:r>
          </a:p>
        </p:txBody>
      </p:sp>
    </p:spTree>
  </p:cSld>
  <p:clrMapOvr>
    <a:masterClrMapping/>
  </p:clrMapOvr>
  <p:transition spd="slow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process costing?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5"/>
          <p:cNvSpPr txBox="1">
            <a:spLocks noChangeArrowheads="1"/>
          </p:cNvSpPr>
          <p:nvPr/>
        </p:nvSpPr>
        <p:spPr bwMode="auto">
          <a:xfrm>
            <a:off x="838200" y="6858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Lists all of the raw materials needed to manufacture a job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bill of material?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5"/>
          <p:cNvSpPr txBox="1">
            <a:spLocks noChangeArrowheads="1"/>
          </p:cNvSpPr>
          <p:nvPr/>
        </p:nvSpPr>
        <p:spPr bwMode="auto">
          <a:xfrm>
            <a:off x="815975" y="7620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Total estimated manufacturing overhead / Total estimated allocation base</a:t>
            </a:r>
          </a:p>
        </p:txBody>
      </p:sp>
    </p:spTree>
  </p:cSld>
  <p:clrMapOvr>
    <a:masterClrMapping/>
  </p:clrMapOvr>
  <p:transition spd="slow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predetermined manufacturing overhead rate?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/>
          <p:cNvSpPr txBox="1">
            <a:spLocks noChangeArrowheads="1"/>
          </p:cNvSpPr>
          <p:nvPr/>
        </p:nvSpPr>
        <p:spPr bwMode="auto">
          <a:xfrm>
            <a:off x="762000" y="639634"/>
            <a:ext cx="7566025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Predetermined MOH rate </a:t>
            </a: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×</a:t>
            </a: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 Actual amount of allocation base used</a:t>
            </a:r>
          </a:p>
        </p:txBody>
      </p:sp>
    </p:spTree>
  </p:cSld>
  <p:clrMapOvr>
    <a:masterClrMapping/>
  </p:clrMapOvr>
  <p:transition spd="slow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allocated MOH?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"/>
          <p:cNvSpPr txBox="1">
            <a:spLocks noChangeArrowheads="1"/>
          </p:cNvSpPr>
          <p:nvPr/>
        </p:nvSpPr>
        <p:spPr bwMode="auto">
          <a:xfrm>
            <a:off x="838200" y="153293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Used to keep track of all of the costs of a job</a:t>
            </a:r>
            <a:endParaRPr lang="en-US" altLang="en-US" sz="60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job cost record?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5"/>
          <p:cNvSpPr txBox="1">
            <a:spLocks noChangeArrowheads="1"/>
          </p:cNvSpPr>
          <p:nvPr/>
        </p:nvSpPr>
        <p:spPr bwMode="auto">
          <a:xfrm>
            <a:off x="815975" y="23711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ABC</a:t>
            </a:r>
          </a:p>
        </p:txBody>
      </p:sp>
    </p:spTree>
  </p:cSld>
  <p:clrMapOvr>
    <a:masterClrMapping/>
  </p:clrMapOvr>
  <p:transition spd="slow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activity-based costing?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5"/>
          <p:cNvSpPr txBox="1">
            <a:spLocks noChangeArrowheads="1"/>
          </p:cNvSpPr>
          <p:nvPr/>
        </p:nvSpPr>
        <p:spPr bwMode="auto">
          <a:xfrm>
            <a:off x="838200" y="6858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Total estimated activity cost pool / Total estimated activity allocation base</a:t>
            </a:r>
          </a:p>
        </p:txBody>
      </p:sp>
    </p:spTree>
  </p:cSld>
  <p:clrMapOvr>
    <a:masterClrMapping/>
  </p:clrMapOvr>
  <p:transition spd="slow"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activity cost allocation rate?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5"/>
          <p:cNvSpPr txBox="1">
            <a:spLocks noChangeArrowheads="1"/>
          </p:cNvSpPr>
          <p:nvPr/>
        </p:nvSpPr>
        <p:spPr bwMode="auto">
          <a:xfrm>
            <a:off x="838200" y="838200"/>
            <a:ext cx="756602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Activity cost allocation rate × Actual amount of activity allocation base used by job</a:t>
            </a:r>
          </a:p>
        </p:txBody>
      </p:sp>
    </p:spTree>
  </p:cSld>
  <p:clrMapOvr>
    <a:masterClrMapping/>
  </p:clrMapOvr>
  <p:transition spd="slow"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MOH allocated to job?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5"/>
          <p:cNvSpPr txBox="1">
            <a:spLocks noChangeArrowheads="1"/>
          </p:cNvSpPr>
          <p:nvPr/>
        </p:nvSpPr>
        <p:spPr bwMode="auto">
          <a:xfrm>
            <a:off x="815975" y="2417268"/>
            <a:ext cx="75660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ABM</a:t>
            </a:r>
          </a:p>
        </p:txBody>
      </p:sp>
    </p:spTree>
  </p:cSld>
  <p:clrMapOvr>
    <a:masterClrMapping/>
  </p:clrMapOvr>
  <p:transition spd="slow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activity-based management?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Costs incurred for a particular product (not on a unit or batch basis)</a:t>
            </a:r>
          </a:p>
        </p:txBody>
      </p:sp>
    </p:spTree>
  </p:cSld>
  <p:clrMapOvr>
    <a:masterClrMapping/>
  </p:clrMapOvr>
  <p:transition spd="slow"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are product-level costs?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Sales revenue less variable expenses</a:t>
            </a:r>
          </a:p>
        </p:txBody>
      </p:sp>
    </p:spTree>
  </p:cSld>
  <p:clrMapOvr>
    <a:masterClrMapping/>
  </p:clrMapOvr>
  <p:transition spd="slow"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contribution margin?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5"/>
          <p:cNvSpPr txBox="1">
            <a:spLocks noChangeArrowheads="1"/>
          </p:cNvSpPr>
          <p:nvPr/>
        </p:nvSpPr>
        <p:spPr bwMode="auto">
          <a:xfrm>
            <a:off x="838200" y="160913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Point at which operating income is zero</a:t>
            </a:r>
          </a:p>
        </p:txBody>
      </p:sp>
    </p:spTree>
  </p:cSld>
  <p:clrMapOvr>
    <a:masterClrMapping/>
  </p:clrMapOvr>
  <p:transition spd="slow"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breakeven point?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5"/>
          <p:cNvSpPr txBox="1">
            <a:spLocks noChangeArrowheads="1"/>
          </p:cNvSpPr>
          <p:nvPr/>
        </p:nvSpPr>
        <p:spPr bwMode="auto">
          <a:xfrm>
            <a:off x="815975" y="1586272"/>
            <a:ext cx="75660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Contribution margin / Sales revenue</a:t>
            </a:r>
          </a:p>
        </p:txBody>
      </p:sp>
    </p:spTree>
  </p:cSld>
  <p:clrMapOvr>
    <a:masterClrMapping/>
  </p:clrMapOvr>
  <p:transition spd="slow"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contribution margin ratio?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5"/>
          <p:cNvSpPr txBox="1">
            <a:spLocks noChangeArrowheads="1"/>
          </p:cNvSpPr>
          <p:nvPr/>
        </p:nvSpPr>
        <p:spPr bwMode="auto">
          <a:xfrm>
            <a:off x="762000" y="6858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The relative amount of fixed and variable costs that make up total costs</a:t>
            </a:r>
          </a:p>
        </p:txBody>
      </p:sp>
    </p:spTree>
  </p:cSld>
  <p:clrMapOvr>
    <a:masterClrMapping/>
  </p:clrMapOvr>
  <p:transition spd="slow"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operating leverage?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5"/>
          <p:cNvSpPr txBox="1">
            <a:spLocks noChangeArrowheads="1"/>
          </p:cNvSpPr>
          <p:nvPr/>
        </p:nvSpPr>
        <p:spPr bwMode="auto">
          <a:xfrm>
            <a:off x="815975" y="524443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Breakeven point if </a:t>
            </a:r>
            <a:r>
              <a:rPr lang="en-US" altLang="en-US" sz="6000" dirty="0">
                <a:solidFill>
                  <a:srgbClr val="FFFF00"/>
                </a:solidFill>
                <a:latin typeface="Arial Black" pitchFamily="34" charset="0"/>
                <a:cs typeface="Arial" charset="0"/>
              </a:rPr>
              <a:t>FC = $1,000</a:t>
            </a: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; </a:t>
            </a:r>
            <a:r>
              <a:rPr lang="en-US" altLang="en-US" sz="6000" dirty="0">
                <a:solidFill>
                  <a:srgbClr val="FFC000"/>
                </a:solidFill>
                <a:latin typeface="Arial Black" pitchFamily="34" charset="0"/>
                <a:cs typeface="Arial" charset="0"/>
              </a:rPr>
              <a:t>Sales price per unit = $500</a:t>
            </a: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; </a:t>
            </a:r>
            <a:r>
              <a:rPr lang="en-US" altLang="en-US" sz="6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  <a:cs typeface="Arial" charset="0"/>
              </a:rPr>
              <a:t>VC per unit = $300</a:t>
            </a:r>
          </a:p>
        </p:txBody>
      </p:sp>
    </p:spTree>
  </p:cSld>
  <p:clrMapOvr>
    <a:masterClrMapping/>
  </p:clrMapOvr>
  <p:transition spd="slow"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5"/>
          <p:cNvSpPr txBox="1">
            <a:spLocks noChangeArrowheads="1"/>
          </p:cNvSpPr>
          <p:nvPr/>
        </p:nvSpPr>
        <p:spPr bwMode="auto">
          <a:xfrm>
            <a:off x="815975" y="23711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5?</a:t>
            </a: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Managers are more likely to be motivated by this type of budget </a:t>
            </a:r>
          </a:p>
        </p:txBody>
      </p:sp>
    </p:spTree>
  </p:cSld>
  <p:clrMapOvr>
    <a:masterClrMapping/>
  </p:clrMapOvr>
  <p:transition spd="slow"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5"/>
          <p:cNvSpPr txBox="1">
            <a:spLocks noChangeArrowheads="1"/>
          </p:cNvSpPr>
          <p:nvPr/>
        </p:nvSpPr>
        <p:spPr bwMode="auto">
          <a:xfrm>
            <a:off x="815975" y="1447772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participative budget?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Planning, coordination and communication; and benchmarking</a:t>
            </a:r>
          </a:p>
        </p:txBody>
      </p:sp>
    </p:spTree>
  </p:cSld>
  <p:clrMapOvr>
    <a:masterClrMapping/>
  </p:clrMapOvr>
  <p:transition spd="slow">
    <p:zo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are the benefits of budgeting?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5"/>
          <p:cNvSpPr txBox="1">
            <a:spLocks noChangeArrowheads="1"/>
          </p:cNvSpPr>
          <p:nvPr/>
        </p:nvSpPr>
        <p:spPr bwMode="auto">
          <a:xfrm>
            <a:off x="838200" y="609601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Comprehensive planning document for the entire organization</a:t>
            </a:r>
          </a:p>
        </p:txBody>
      </p:sp>
    </p:spTree>
  </p:cSld>
  <p:clrMapOvr>
    <a:masterClrMapping/>
  </p:clrMapOvr>
  <p:transition spd="slow">
    <p:zo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5"/>
          <p:cNvSpPr txBox="1">
            <a:spLocks noChangeArrowheads="1"/>
          </p:cNvSpPr>
          <p:nvPr/>
        </p:nvSpPr>
        <p:spPr bwMode="auto">
          <a:xfrm>
            <a:off x="815975" y="2001769"/>
            <a:ext cx="75660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master budget?</a:t>
            </a: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5"/>
          <p:cNvSpPr txBox="1">
            <a:spLocks noChangeArrowheads="1"/>
          </p:cNvSpPr>
          <p:nvPr/>
        </p:nvSpPr>
        <p:spPr bwMode="auto">
          <a:xfrm>
            <a:off x="815975" y="986105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This budget is the starting place for budgeting</a:t>
            </a:r>
          </a:p>
        </p:txBody>
      </p:sp>
    </p:spTree>
  </p:cSld>
  <p:clrMapOvr>
    <a:masterClrMapping/>
  </p:clrMapOvr>
  <p:transition spd="slow">
    <p:zo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the sales budget?</a:t>
            </a: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d"/>
    <p:sndAc>
      <p:stSnd>
        <p:snd r:embed="rId2" name="Jeopardy Daily Double Sound Effect.wav"/>
      </p:stSnd>
    </p:sndAc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Budgets needed to run the daily operations of the company</a:t>
            </a:r>
          </a:p>
        </p:txBody>
      </p:sp>
    </p:spTree>
  </p:cSld>
  <p:clrMapOvr>
    <a:masterClrMapping/>
  </p:clrMapOvr>
  <p:transition spd="slow">
    <p:zo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5"/>
          <p:cNvSpPr txBox="1">
            <a:spLocks noChangeArrowheads="1"/>
          </p:cNvSpPr>
          <p:nvPr/>
        </p:nvSpPr>
        <p:spPr bwMode="auto">
          <a:xfrm>
            <a:off x="815975" y="1447771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are the operating budgets?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5"/>
          <p:cNvSpPr txBox="1">
            <a:spLocks noChangeArrowheads="1"/>
          </p:cNvSpPr>
          <p:nvPr/>
        </p:nvSpPr>
        <p:spPr bwMode="auto">
          <a:xfrm>
            <a:off x="815975" y="986107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 system for evaluating the performance of responsibility center and its manager</a:t>
            </a:r>
          </a:p>
        </p:txBody>
      </p:sp>
    </p:spTree>
  </p:cSld>
  <p:clrMapOvr>
    <a:masterClrMapping/>
  </p:clrMapOvr>
  <p:transition spd="slow">
    <p:zo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5"/>
          <p:cNvSpPr txBox="1">
            <a:spLocks noChangeArrowheads="1"/>
          </p:cNvSpPr>
          <p:nvPr/>
        </p:nvSpPr>
        <p:spPr bwMode="auto">
          <a:xfrm>
            <a:off x="815975" y="144777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responsibility accounting?</a:t>
            </a: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Box 5"/>
          <p:cNvSpPr txBox="1">
            <a:spLocks noChangeArrowheads="1"/>
          </p:cNvSpPr>
          <p:nvPr/>
        </p:nvSpPr>
        <p:spPr bwMode="auto">
          <a:xfrm>
            <a:off x="762000" y="153293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Duplication of costs and goal incongruence</a:t>
            </a:r>
          </a:p>
        </p:txBody>
      </p:sp>
    </p:spTree>
  </p:cSld>
  <p:clrMapOvr>
    <a:masterClrMapping/>
  </p:clrMapOvr>
  <p:transition spd="slow">
    <p:zo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are possible disadvantages of decentralization?</a:t>
            </a: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5"/>
          <p:cNvSpPr txBox="1">
            <a:spLocks noChangeArrowheads="1"/>
          </p:cNvSpPr>
          <p:nvPr/>
        </p:nvSpPr>
        <p:spPr bwMode="auto">
          <a:xfrm>
            <a:off x="815975" y="755275"/>
            <a:ext cx="756602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Its managers are responsible for both revenues and costs (but not division assets)</a:t>
            </a:r>
          </a:p>
        </p:txBody>
      </p:sp>
    </p:spTree>
  </p:cSld>
  <p:clrMapOvr>
    <a:masterClrMapping/>
  </p:clrMapOvr>
  <p:transition spd="slow">
    <p:zo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profit center?</a:t>
            </a: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5"/>
          <p:cNvSpPr txBox="1">
            <a:spLocks noChangeArrowheads="1"/>
          </p:cNvSpPr>
          <p:nvPr/>
        </p:nvSpPr>
        <p:spPr bwMode="auto">
          <a:xfrm>
            <a:off x="838200" y="609601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Operating income less minimum acceptable income</a:t>
            </a:r>
          </a:p>
        </p:txBody>
      </p:sp>
    </p:spTree>
  </p:cSld>
  <p:clrMapOvr>
    <a:masterClrMapping/>
  </p:clrMapOvr>
  <p:transition spd="slow">
    <p:zo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Box 5"/>
          <p:cNvSpPr txBox="1">
            <a:spLocks noChangeArrowheads="1"/>
          </p:cNvSpPr>
          <p:nvPr/>
        </p:nvSpPr>
        <p:spPr bwMode="auto">
          <a:xfrm>
            <a:off x="815975" y="1909436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residual income?</a:t>
            </a: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Box 5"/>
          <p:cNvSpPr txBox="1">
            <a:spLocks noChangeArrowheads="1"/>
          </p:cNvSpPr>
          <p:nvPr/>
        </p:nvSpPr>
        <p:spPr bwMode="auto">
          <a:xfrm>
            <a:off x="815975" y="1478551"/>
            <a:ext cx="7566025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 budget prepared for a different level of volume than that originally anticipated</a:t>
            </a:r>
          </a:p>
        </p:txBody>
      </p:sp>
    </p:spTree>
  </p:cSld>
  <p:clrMapOvr>
    <a:masterClrMapping/>
  </p:clrMapOvr>
  <p:transition spd="slow">
    <p:zo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5"/>
          <p:cNvSpPr txBox="1">
            <a:spLocks noChangeArrowheads="1"/>
          </p:cNvSpPr>
          <p:nvPr/>
        </p:nvSpPr>
        <p:spPr bwMode="auto">
          <a:xfrm>
            <a:off x="815975" y="1909437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flexible budget?</a:t>
            </a:r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5"/>
          <p:cNvSpPr txBox="1">
            <a:spLocks noChangeArrowheads="1"/>
          </p:cNvSpPr>
          <p:nvPr/>
        </p:nvSpPr>
        <p:spPr bwMode="auto">
          <a:xfrm>
            <a:off x="815975" y="986106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Weighing costs against benefits to help make decisions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Rectangle 11"/>
          <p:cNvSpPr/>
          <p:nvPr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5" name="Rectangle 14"/>
          <p:cNvSpPr/>
          <p:nvPr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6" name="Rectangle 15"/>
          <p:cNvSpPr/>
          <p:nvPr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7" name="Rectangle 16"/>
          <p:cNvSpPr/>
          <p:nvPr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8" name="Rectangle 17"/>
          <p:cNvSpPr/>
          <p:nvPr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9" name="Rectangle 18"/>
          <p:cNvSpPr/>
          <p:nvPr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0" name="Rectangle 19"/>
          <p:cNvSpPr/>
          <p:nvPr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1" name="TextBox 20"/>
          <p:cNvSpPr txBox="1"/>
          <p:nvPr/>
        </p:nvSpPr>
        <p:spPr bwMode="auto">
          <a:xfrm>
            <a:off x="4114800" y="5558288"/>
            <a:ext cx="9144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Start Timer</a:t>
            </a:r>
          </a:p>
        </p:txBody>
      </p:sp>
      <p:sp>
        <p:nvSpPr>
          <p:cNvPr id="22" name="TextBox 21">
            <a:hlinkClick r:id="" action="ppaction://hlinkshowjump?jump=nextslide"/>
          </p:cNvPr>
          <p:cNvSpPr txBox="1"/>
          <p:nvPr/>
        </p:nvSpPr>
        <p:spPr bwMode="auto">
          <a:xfrm>
            <a:off x="8099424" y="5446064"/>
            <a:ext cx="815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GO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ANSWER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(question)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30 Second Timer With Jeopardy Thinking Mus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20" grpId="0" animBg="1"/>
      <p:bldP spid="20" grpId="1" animBg="1"/>
      <p:bldP spid="2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5"/>
          <p:cNvSpPr txBox="1">
            <a:spLocks noChangeArrowheads="1"/>
          </p:cNvSpPr>
          <p:nvPr/>
        </p:nvSpPr>
        <p:spPr bwMode="auto">
          <a:xfrm>
            <a:off x="815975" y="1909438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What is a </a:t>
            </a:r>
            <a:r>
              <a:rPr lang="en-US" altLang="en-US" sz="600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cost-benefit analysis?</a:t>
            </a:r>
            <a:endParaRPr lang="en-US" altLang="en-US" sz="60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eopard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DB01"/>
      </a:hlink>
      <a:folHlink>
        <a:srgbClr val="33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 anchorCtr="0">
        <a:spAutoFit/>
      </a:bodyPr>
      <a:lstStyle>
        <a:defPPr algn="ctr">
          <a:spcBef>
            <a:spcPct val="0"/>
          </a:spcBef>
          <a:buFontTx/>
          <a:buNone/>
          <a:defRPr sz="6000" dirty="0">
            <a:solidFill>
              <a:schemeClr val="bg1"/>
            </a:solidFill>
            <a:latin typeface="Arial Black" pitchFamily="34" charset="0"/>
            <a:cs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Words>724</Words>
  <Application>Microsoft Office PowerPoint</Application>
  <PresentationFormat>On-screen Show (4:3)</PresentationFormat>
  <Paragraphs>127</Paragraphs>
  <Slides>74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2" baseType="lpstr">
      <vt:lpstr>Arial</vt:lpstr>
      <vt:lpstr>Arial Black</vt:lpstr>
      <vt:lpstr>Arial Narrow</vt:lpstr>
      <vt:lpstr>Calibri</vt:lpstr>
      <vt:lpstr>Impact</vt:lpstr>
      <vt:lpstr>Tahoma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Youthdownloads.com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Powerpoint Template</dc:title>
  <dc:subject>Jeopardy Powerpoint Game</dc:subject>
  <dc:creator>wtietz@kent.edu</dc:creator>
  <cp:keywords>Jeopardy</cp:keywords>
  <cp:lastModifiedBy>Tietz, Wendy</cp:lastModifiedBy>
  <cp:revision>139</cp:revision>
  <cp:lastPrinted>2017-03-27T13:29:50Z</cp:lastPrinted>
  <dcterms:created xsi:type="dcterms:W3CDTF">1999-10-07T17:16:48Z</dcterms:created>
  <dcterms:modified xsi:type="dcterms:W3CDTF">2017-03-27T17:19:02Z</dcterms:modified>
  <cp:category>Game Shows</cp:category>
</cp:coreProperties>
</file>