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6"/>
  </p:notesMasterIdLst>
  <p:handoutMasterIdLst>
    <p:handoutMasterId r:id="rId77"/>
  </p:handoutMasterIdLst>
  <p:sldIdLst>
    <p:sldId id="535" r:id="rId2"/>
    <p:sldId id="536" r:id="rId3"/>
    <p:sldId id="605" r:id="rId4"/>
    <p:sldId id="258" r:id="rId5"/>
    <p:sldId id="537" r:id="rId6"/>
    <p:sldId id="538" r:id="rId7"/>
    <p:sldId id="539" r:id="rId8"/>
    <p:sldId id="540" r:id="rId9"/>
    <p:sldId id="541" r:id="rId10"/>
    <p:sldId id="542" r:id="rId11"/>
    <p:sldId id="543" r:id="rId12"/>
    <p:sldId id="544" r:id="rId13"/>
    <p:sldId id="545" r:id="rId14"/>
    <p:sldId id="546" r:id="rId15"/>
    <p:sldId id="547" r:id="rId16"/>
    <p:sldId id="548" r:id="rId17"/>
    <p:sldId id="549" r:id="rId18"/>
    <p:sldId id="550" r:id="rId19"/>
    <p:sldId id="551" r:id="rId20"/>
    <p:sldId id="552" r:id="rId21"/>
    <p:sldId id="553" r:id="rId22"/>
    <p:sldId id="554" r:id="rId23"/>
    <p:sldId id="555" r:id="rId24"/>
    <p:sldId id="556" r:id="rId25"/>
    <p:sldId id="557" r:id="rId26"/>
    <p:sldId id="558" r:id="rId27"/>
    <p:sldId id="559" r:id="rId28"/>
    <p:sldId id="560" r:id="rId29"/>
    <p:sldId id="561" r:id="rId30"/>
    <p:sldId id="562" r:id="rId31"/>
    <p:sldId id="563" r:id="rId32"/>
    <p:sldId id="564" r:id="rId33"/>
    <p:sldId id="565" r:id="rId34"/>
    <p:sldId id="566" r:id="rId35"/>
    <p:sldId id="567" r:id="rId36"/>
    <p:sldId id="568" r:id="rId37"/>
    <p:sldId id="569" r:id="rId38"/>
    <p:sldId id="570" r:id="rId39"/>
    <p:sldId id="571" r:id="rId40"/>
    <p:sldId id="572" r:id="rId41"/>
    <p:sldId id="573" r:id="rId42"/>
    <p:sldId id="574" r:id="rId43"/>
    <p:sldId id="575" r:id="rId44"/>
    <p:sldId id="576" r:id="rId45"/>
    <p:sldId id="577" r:id="rId46"/>
    <p:sldId id="578" r:id="rId47"/>
    <p:sldId id="579" r:id="rId48"/>
    <p:sldId id="580" r:id="rId49"/>
    <p:sldId id="581" r:id="rId50"/>
    <p:sldId id="582" r:id="rId51"/>
    <p:sldId id="583" r:id="rId52"/>
    <p:sldId id="584" r:id="rId53"/>
    <p:sldId id="585" r:id="rId54"/>
    <p:sldId id="586" r:id="rId55"/>
    <p:sldId id="587" r:id="rId56"/>
    <p:sldId id="588" r:id="rId57"/>
    <p:sldId id="589" r:id="rId58"/>
    <p:sldId id="590" r:id="rId59"/>
    <p:sldId id="370" r:id="rId60"/>
    <p:sldId id="591" r:id="rId61"/>
    <p:sldId id="592" r:id="rId62"/>
    <p:sldId id="593" r:id="rId63"/>
    <p:sldId id="594" r:id="rId64"/>
    <p:sldId id="595" r:id="rId65"/>
    <p:sldId id="596" r:id="rId66"/>
    <p:sldId id="597" r:id="rId67"/>
    <p:sldId id="598" r:id="rId68"/>
    <p:sldId id="599" r:id="rId69"/>
    <p:sldId id="600" r:id="rId70"/>
    <p:sldId id="602" r:id="rId71"/>
    <p:sldId id="604" r:id="rId72"/>
    <p:sldId id="603" r:id="rId73"/>
    <p:sldId id="329" r:id="rId74"/>
    <p:sldId id="330" r:id="rId75"/>
  </p:sldIdLst>
  <p:sldSz cx="9144000" cy="6858000" type="screen4x3"/>
  <p:notesSz cx="7010400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41" autoAdjust="0"/>
    <p:restoredTop sz="90929"/>
  </p:normalViewPr>
  <p:slideViewPr>
    <p:cSldViewPr>
      <p:cViewPr varScale="1">
        <p:scale>
          <a:sx n="125" d="100"/>
          <a:sy n="125" d="100"/>
        </p:scale>
        <p:origin x="43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34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34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A7C8E2-FFF8-468B-B3B0-5E2772092B8D}" type="datetimeFigureOut">
              <a:rPr lang="en-US" smtClean="0"/>
              <a:t>3/27/2017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37840" cy="4634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772669"/>
            <a:ext cx="3037840" cy="4634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C99DD1-386D-4F9F-86D5-953F985B3D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0553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8D1CF4D-D3EF-4E4E-AEAD-D9BE1CB10126}" type="datetimeFigureOut">
              <a:rPr lang="en-US"/>
              <a:pPr>
                <a:defRPr/>
              </a:pPr>
              <a:t>3/27/2017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B3AC4CD-655A-46FF-8CF1-638AA8C1B2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8398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 bwMode="auto"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altLang="en-US" sz="1600" b="1" dirty="0"/>
              <a:t>Family Feud Template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altLang="en-US" sz="1600" dirty="0"/>
              <a:t>Introduction Slide – Family Feud!</a:t>
            </a:r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 bwMode="auto"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altLang="en-US" sz="1600" b="1" dirty="0"/>
              <a:t>Family Feud Template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altLang="en-US" sz="1600" dirty="0"/>
              <a:t>Introduction Slide – Family Feud!</a:t>
            </a:r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 bwMode="auto"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altLang="en-US" sz="1600" b="1" dirty="0"/>
              <a:t>Family Feud Template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altLang="en-US" sz="1600" dirty="0"/>
              <a:t>Introduction Slide – Family Feud!</a:t>
            </a:r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6.wav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ns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3429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3" name="Rectangle 2"/>
          <p:cNvSpPr/>
          <p:nvPr userDrawn="1"/>
        </p:nvSpPr>
        <p:spPr>
          <a:xfrm>
            <a:off x="4191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4" name="Rectangle 3"/>
          <p:cNvSpPr/>
          <p:nvPr userDrawn="1"/>
        </p:nvSpPr>
        <p:spPr>
          <a:xfrm>
            <a:off x="1905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5" name="Rectangle 4"/>
          <p:cNvSpPr/>
          <p:nvPr userDrawn="1"/>
        </p:nvSpPr>
        <p:spPr>
          <a:xfrm>
            <a:off x="2667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6" name="Rectangle 5"/>
          <p:cNvSpPr/>
          <p:nvPr userDrawn="1"/>
        </p:nvSpPr>
        <p:spPr>
          <a:xfrm>
            <a:off x="6477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7" name="Rectangle 6"/>
          <p:cNvSpPr/>
          <p:nvPr userDrawn="1"/>
        </p:nvSpPr>
        <p:spPr>
          <a:xfrm>
            <a:off x="7239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8" name="Rectangle 7"/>
          <p:cNvSpPr/>
          <p:nvPr userDrawn="1"/>
        </p:nvSpPr>
        <p:spPr>
          <a:xfrm>
            <a:off x="4953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9" name="Rectangle 8"/>
          <p:cNvSpPr/>
          <p:nvPr userDrawn="1"/>
        </p:nvSpPr>
        <p:spPr>
          <a:xfrm>
            <a:off x="5715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0" name="Rectangle 9"/>
          <p:cNvSpPr/>
          <p:nvPr userDrawn="1"/>
        </p:nvSpPr>
        <p:spPr>
          <a:xfrm>
            <a:off x="1143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1" name="Rectangle 10"/>
          <p:cNvSpPr/>
          <p:nvPr userDrawn="1"/>
        </p:nvSpPr>
        <p:spPr>
          <a:xfrm>
            <a:off x="1143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2" name="Rectangle 11"/>
          <p:cNvSpPr/>
          <p:nvPr userDrawn="1"/>
        </p:nvSpPr>
        <p:spPr>
          <a:xfrm>
            <a:off x="7239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3" name="Rectangle 12"/>
          <p:cNvSpPr/>
          <p:nvPr userDrawn="1"/>
        </p:nvSpPr>
        <p:spPr>
          <a:xfrm>
            <a:off x="1905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4" name="Rectangle 13"/>
          <p:cNvSpPr/>
          <p:nvPr userDrawn="1"/>
        </p:nvSpPr>
        <p:spPr>
          <a:xfrm>
            <a:off x="6477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2667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6" name="Rectangle 15"/>
          <p:cNvSpPr/>
          <p:nvPr userDrawn="1"/>
        </p:nvSpPr>
        <p:spPr>
          <a:xfrm>
            <a:off x="5715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7" name="Rectangle 16"/>
          <p:cNvSpPr/>
          <p:nvPr userDrawn="1"/>
        </p:nvSpPr>
        <p:spPr>
          <a:xfrm>
            <a:off x="3429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8" name="Rectangle 17"/>
          <p:cNvSpPr/>
          <p:nvPr userDrawn="1"/>
        </p:nvSpPr>
        <p:spPr>
          <a:xfrm>
            <a:off x="4953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9" name="Rectangle 18"/>
          <p:cNvSpPr/>
          <p:nvPr userDrawn="1"/>
        </p:nvSpPr>
        <p:spPr>
          <a:xfrm>
            <a:off x="4191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20" name="TextBox 19"/>
          <p:cNvSpPr txBox="1"/>
          <p:nvPr userDrawn="1"/>
        </p:nvSpPr>
        <p:spPr bwMode="auto">
          <a:xfrm>
            <a:off x="4114800" y="5575756"/>
            <a:ext cx="9144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 anchorCtr="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Start Timer</a:t>
            </a:r>
          </a:p>
        </p:txBody>
      </p:sp>
      <p:sp>
        <p:nvSpPr>
          <p:cNvPr id="21" name="TextBox 20">
            <a:hlinkClick r:id="" action="ppaction://hlinkshowjump?jump=nextslide"/>
          </p:cNvPr>
          <p:cNvSpPr txBox="1"/>
          <p:nvPr userDrawn="1"/>
        </p:nvSpPr>
        <p:spPr bwMode="auto">
          <a:xfrm>
            <a:off x="8099424" y="5446064"/>
            <a:ext cx="815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 anchorCtr="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GO TO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ANSWER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(question)</a:t>
            </a:r>
          </a:p>
        </p:txBody>
      </p:sp>
    </p:spTree>
    <p:extLst>
      <p:ext uri="{BB962C8B-B14F-4D97-AF65-F5344CB8AC3E}">
        <p14:creationId xmlns:p14="http://schemas.microsoft.com/office/powerpoint/2010/main" val="507669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Jeopardy-tim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5" grpId="1" animBg="1"/>
      <p:bldP spid="16" grpId="0" animBg="1"/>
      <p:bldP spid="17" grpId="0" animBg="1"/>
      <p:bldP spid="17" grpId="1" animBg="1"/>
      <p:bldP spid="18" grpId="0" animBg="1"/>
      <p:bldP spid="19" grpId="0" animBg="1"/>
      <p:bldP spid="19" grpId="1" animBg="1"/>
      <p:bldP spid="2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Ques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5515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2116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6950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audio" Target="../media/audio1.wav"/><Relationship Id="rId12" Type="http://schemas.openxmlformats.org/officeDocument/2006/relationships/slide" Target="../slides/slide10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11" Type="http://schemas.openxmlformats.org/officeDocument/2006/relationships/audio" Target="../media/audio5.wav"/><Relationship Id="rId5" Type="http://schemas.openxmlformats.org/officeDocument/2006/relationships/theme" Target="../theme/theme1.xml"/><Relationship Id="rId10" Type="http://schemas.openxmlformats.org/officeDocument/2006/relationships/audio" Target="../media/audio4.wav"/><Relationship Id="rId4" Type="http://schemas.openxmlformats.org/officeDocument/2006/relationships/slideLayout" Target="../slideLayouts/slideLayout4.xml"/><Relationship Id="rId9" Type="http://schemas.openxmlformats.org/officeDocument/2006/relationships/audio" Target="../media/audio3.wav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20"/>
          <p:cNvGrpSpPr>
            <a:grpSpLocks/>
          </p:cNvGrpSpPr>
          <p:nvPr userDrawn="1"/>
        </p:nvGrpSpPr>
        <p:grpSpPr bwMode="auto">
          <a:xfrm>
            <a:off x="6172200" y="6172200"/>
            <a:ext cx="2643188" cy="534988"/>
            <a:chOff x="6172200" y="6172200"/>
            <a:chExt cx="2643188" cy="534544"/>
          </a:xfrm>
        </p:grpSpPr>
        <p:sp>
          <p:nvSpPr>
            <p:cNvPr id="22" name="Text Box 63"/>
            <p:cNvSpPr txBox="1">
              <a:spLocks noChangeArrowheads="1"/>
            </p:cNvSpPr>
            <p:nvPr/>
          </p:nvSpPr>
          <p:spPr bwMode="auto">
            <a:xfrm>
              <a:off x="7467600" y="6491023"/>
              <a:ext cx="533400" cy="2157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800" b="1" dirty="0">
                  <a:solidFill>
                    <a:schemeClr val="bg1"/>
                  </a:solidFill>
                  <a:effectLst/>
                </a:rPr>
                <a:t>Cheer</a:t>
              </a:r>
            </a:p>
          </p:txBody>
        </p:sp>
        <p:sp>
          <p:nvSpPr>
            <p:cNvPr id="23" name="Text Box 64"/>
            <p:cNvSpPr txBox="1">
              <a:spLocks noChangeArrowheads="1"/>
            </p:cNvSpPr>
            <p:nvPr/>
          </p:nvSpPr>
          <p:spPr bwMode="auto">
            <a:xfrm>
              <a:off x="8229600" y="6491023"/>
              <a:ext cx="585788" cy="214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800" b="1" dirty="0">
                  <a:solidFill>
                    <a:schemeClr val="bg1"/>
                  </a:solidFill>
                  <a:effectLst/>
                </a:rPr>
                <a:t>Silence</a:t>
              </a:r>
            </a:p>
          </p:txBody>
        </p:sp>
        <p:sp>
          <p:nvSpPr>
            <p:cNvPr id="24" name="Text Box 65"/>
            <p:cNvSpPr txBox="1">
              <a:spLocks noChangeArrowheads="1"/>
            </p:cNvSpPr>
            <p:nvPr/>
          </p:nvSpPr>
          <p:spPr bwMode="auto">
            <a:xfrm>
              <a:off x="7062788" y="6491023"/>
              <a:ext cx="457200" cy="214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800" b="1" dirty="0">
                  <a:solidFill>
                    <a:schemeClr val="bg1"/>
                  </a:solidFill>
                  <a:effectLst/>
                </a:rPr>
                <a:t>Lose</a:t>
              </a:r>
            </a:p>
          </p:txBody>
        </p:sp>
        <p:sp>
          <p:nvSpPr>
            <p:cNvPr id="25" name="Text Box 67"/>
            <p:cNvSpPr txBox="1">
              <a:spLocks noChangeArrowheads="1"/>
            </p:cNvSpPr>
            <p:nvPr/>
          </p:nvSpPr>
          <p:spPr bwMode="auto">
            <a:xfrm>
              <a:off x="6629400" y="6491023"/>
              <a:ext cx="549275" cy="2157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800" b="1" dirty="0">
                  <a:solidFill>
                    <a:schemeClr val="bg1"/>
                  </a:solidFill>
                  <a:effectLst/>
                </a:rPr>
                <a:t>Timer</a:t>
              </a:r>
            </a:p>
          </p:txBody>
        </p:sp>
        <p:sp>
          <p:nvSpPr>
            <p:cNvPr id="26" name="Text Box 69"/>
            <p:cNvSpPr txBox="1">
              <a:spLocks noChangeArrowheads="1"/>
            </p:cNvSpPr>
            <p:nvPr/>
          </p:nvSpPr>
          <p:spPr bwMode="auto">
            <a:xfrm>
              <a:off x="7885113" y="6491023"/>
              <a:ext cx="457200" cy="214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800" b="1" dirty="0">
                  <a:solidFill>
                    <a:schemeClr val="bg1"/>
                  </a:solidFill>
                  <a:effectLst/>
                </a:rPr>
                <a:t>Boo</a:t>
              </a:r>
            </a:p>
          </p:txBody>
        </p:sp>
        <p:sp>
          <p:nvSpPr>
            <p:cNvPr id="27" name="AutoShape 60">
              <a:hlinkClick r:id="" action="ppaction://noaction" highlightClick="1">
                <a:snd r:embed="rId7" name="cheering1.wav"/>
              </a:hlinkClick>
            </p:cNvPr>
            <p:cNvSpPr>
              <a:spLocks noChangeArrowheads="1"/>
            </p:cNvSpPr>
            <p:nvPr/>
          </p:nvSpPr>
          <p:spPr bwMode="auto">
            <a:xfrm>
              <a:off x="7512050" y="6172200"/>
              <a:ext cx="365125" cy="364822"/>
            </a:xfrm>
            <a:prstGeom prst="actionButtonSound">
              <a:avLst/>
            </a:prstGeom>
            <a:solidFill>
              <a:srgbClr val="99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28" name="AutoShape 61">
              <a:hlinkClick r:id="" action="ppaction://noaction" highlightClick="1">
                <a:snd r:embed="rId8" name="tpirhorns.wav"/>
              </a:hlinkClick>
            </p:cNvPr>
            <p:cNvSpPr>
              <a:spLocks noChangeArrowheads="1"/>
            </p:cNvSpPr>
            <p:nvPr/>
          </p:nvSpPr>
          <p:spPr bwMode="auto">
            <a:xfrm>
              <a:off x="7102475" y="6172200"/>
              <a:ext cx="365125" cy="364822"/>
            </a:xfrm>
            <a:prstGeom prst="actionButtonSound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29" name="AutoShape 62">
              <a:hlinkClick r:id="" action="ppaction://noaction" highlightClick="1" endSnd="1"/>
            </p:cNvPr>
            <p:cNvSpPr>
              <a:spLocks noChangeArrowheads="1"/>
            </p:cNvSpPr>
            <p:nvPr/>
          </p:nvSpPr>
          <p:spPr bwMode="auto">
            <a:xfrm>
              <a:off x="8328025" y="6172200"/>
              <a:ext cx="365125" cy="364822"/>
            </a:xfrm>
            <a:prstGeom prst="actionButtonSound">
              <a:avLst/>
            </a:prstGeom>
            <a:solidFill>
              <a:srgbClr val="F6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30" name="AutoShape 66">
              <a:hlinkClick r:id="" action="ppaction://noaction" highlightClick="1">
                <a:snd r:embed="rId9" name="30 Second Timer With Jeopardy Thinking Music.wav"/>
              </a:hlinkClick>
            </p:cNvPr>
            <p:cNvSpPr>
              <a:spLocks noChangeArrowheads="1"/>
            </p:cNvSpPr>
            <p:nvPr/>
          </p:nvSpPr>
          <p:spPr bwMode="auto">
            <a:xfrm>
              <a:off x="6707188" y="6172200"/>
              <a:ext cx="365125" cy="364822"/>
            </a:xfrm>
            <a:prstGeom prst="actionButtonSound">
              <a:avLst/>
            </a:prstGeom>
            <a:solidFill>
              <a:srgbClr val="99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31" name="AutoShape 68">
              <a:hlinkClick r:id="" action="ppaction://noaction" highlightClick="1">
                <a:snd r:embed="rId10" name="boo3.wav"/>
              </a:hlinkClick>
            </p:cNvPr>
            <p:cNvSpPr>
              <a:spLocks noChangeArrowheads="1"/>
            </p:cNvSpPr>
            <p:nvPr/>
          </p:nvSpPr>
          <p:spPr bwMode="auto">
            <a:xfrm>
              <a:off x="7924800" y="6172200"/>
              <a:ext cx="365125" cy="364822"/>
            </a:xfrm>
            <a:prstGeom prst="actionButtonSound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32" name="AutoShape 61">
              <a:hlinkClick r:id="" action="ppaction://noaction" highlightClick="1">
                <a:snd r:embed="rId11" name="Jeopardy Intro 1.wav"/>
              </a:hlinkClick>
            </p:cNvPr>
            <p:cNvSpPr>
              <a:spLocks noChangeArrowheads="1"/>
            </p:cNvSpPr>
            <p:nvPr/>
          </p:nvSpPr>
          <p:spPr bwMode="auto">
            <a:xfrm>
              <a:off x="6288088" y="6172200"/>
              <a:ext cx="365125" cy="364822"/>
            </a:xfrm>
            <a:prstGeom prst="actionButtonSound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33" name="Text Box 65"/>
            <p:cNvSpPr txBox="1">
              <a:spLocks noChangeArrowheads="1"/>
            </p:cNvSpPr>
            <p:nvPr/>
          </p:nvSpPr>
          <p:spPr bwMode="auto">
            <a:xfrm>
              <a:off x="6172200" y="6491023"/>
              <a:ext cx="533400" cy="2157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800" b="1" dirty="0">
                  <a:solidFill>
                    <a:schemeClr val="bg1"/>
                  </a:solidFill>
                  <a:effectLst/>
                </a:rPr>
                <a:t>Theme</a:t>
              </a:r>
            </a:p>
          </p:txBody>
        </p:sp>
      </p:grpSp>
      <p:pic>
        <p:nvPicPr>
          <p:cNvPr id="1032" name="Picture 2">
            <a:hlinkClick r:id="rId12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788" y="5986463"/>
            <a:ext cx="72072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83300"/>
            <a:ext cx="18669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19" r:id="rId2"/>
    <p:sldLayoutId id="2147483713" r:id="rId3"/>
    <p:sldLayoutId id="2147483724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slide" Target="slide64.xml"/><Relationship Id="rId18" Type="http://schemas.openxmlformats.org/officeDocument/2006/relationships/slide" Target="slide55.xml"/><Relationship Id="rId26" Type="http://schemas.openxmlformats.org/officeDocument/2006/relationships/slide" Target="slide19.xml"/><Relationship Id="rId3" Type="http://schemas.openxmlformats.org/officeDocument/2006/relationships/slide" Target="slide11.xml"/><Relationship Id="rId21" Type="http://schemas.openxmlformats.org/officeDocument/2006/relationships/slide" Target="slide27.xml"/><Relationship Id="rId7" Type="http://schemas.openxmlformats.org/officeDocument/2006/relationships/slide" Target="slide62.xml"/><Relationship Id="rId12" Type="http://schemas.openxmlformats.org/officeDocument/2006/relationships/slide" Target="slide53.xml"/><Relationship Id="rId17" Type="http://schemas.openxmlformats.org/officeDocument/2006/relationships/slide" Target="slide45.xml"/><Relationship Id="rId25" Type="http://schemas.openxmlformats.org/officeDocument/2006/relationships/slide" Target="slide68.xml"/><Relationship Id="rId33" Type="http://schemas.openxmlformats.org/officeDocument/2006/relationships/slide" Target="slide21.xml"/><Relationship Id="rId2" Type="http://schemas.openxmlformats.org/officeDocument/2006/relationships/image" Target="../media/image7.jpeg"/><Relationship Id="rId16" Type="http://schemas.openxmlformats.org/officeDocument/2006/relationships/slide" Target="slide35.xml"/><Relationship Id="rId20" Type="http://schemas.openxmlformats.org/officeDocument/2006/relationships/slide" Target="slide17.xml"/><Relationship Id="rId29" Type="http://schemas.openxmlformats.org/officeDocument/2006/relationships/slide" Target="slide49.xml"/><Relationship Id="rId1" Type="http://schemas.openxmlformats.org/officeDocument/2006/relationships/slideLayout" Target="../slideLayouts/slideLayout3.xml"/><Relationship Id="rId6" Type="http://schemas.openxmlformats.org/officeDocument/2006/relationships/slide" Target="slide51.xml"/><Relationship Id="rId11" Type="http://schemas.openxmlformats.org/officeDocument/2006/relationships/slide" Target="slide43.xml"/><Relationship Id="rId24" Type="http://schemas.openxmlformats.org/officeDocument/2006/relationships/slide" Target="slide57.xml"/><Relationship Id="rId32" Type="http://schemas.openxmlformats.org/officeDocument/2006/relationships/slide" Target="slide72.xml"/><Relationship Id="rId5" Type="http://schemas.openxmlformats.org/officeDocument/2006/relationships/slide" Target="slide41.xml"/><Relationship Id="rId15" Type="http://schemas.openxmlformats.org/officeDocument/2006/relationships/slide" Target="slide25.xml"/><Relationship Id="rId23" Type="http://schemas.openxmlformats.org/officeDocument/2006/relationships/slide" Target="slide47.xml"/><Relationship Id="rId28" Type="http://schemas.openxmlformats.org/officeDocument/2006/relationships/slide" Target="slide39.xml"/><Relationship Id="rId10" Type="http://schemas.openxmlformats.org/officeDocument/2006/relationships/slide" Target="slide33.xml"/><Relationship Id="rId19" Type="http://schemas.openxmlformats.org/officeDocument/2006/relationships/slide" Target="slide66.xml"/><Relationship Id="rId31" Type="http://schemas.openxmlformats.org/officeDocument/2006/relationships/slide" Target="slide70.xml"/><Relationship Id="rId4" Type="http://schemas.openxmlformats.org/officeDocument/2006/relationships/slide" Target="slide31.xml"/><Relationship Id="rId9" Type="http://schemas.openxmlformats.org/officeDocument/2006/relationships/slide" Target="slide23.xml"/><Relationship Id="rId14" Type="http://schemas.openxmlformats.org/officeDocument/2006/relationships/slide" Target="slide15.xml"/><Relationship Id="rId22" Type="http://schemas.openxmlformats.org/officeDocument/2006/relationships/slide" Target="slide37.xml"/><Relationship Id="rId27" Type="http://schemas.openxmlformats.org/officeDocument/2006/relationships/slide" Target="slide29.xml"/><Relationship Id="rId30" Type="http://schemas.openxmlformats.org/officeDocument/2006/relationships/slide" Target="slide5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5" name="AutoShape 11"/>
          <p:cNvSpPr>
            <a:spLocks noChangeArrowheads="1"/>
          </p:cNvSpPr>
          <p:nvPr/>
        </p:nvSpPr>
        <p:spPr bwMode="auto">
          <a:xfrm>
            <a:off x="0" y="0"/>
            <a:ext cx="4391025" cy="6858000"/>
          </a:xfrm>
          <a:prstGeom prst="parallelogram">
            <a:avLst>
              <a:gd name="adj" fmla="val 25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  <a:alpha val="0"/>
                </a:schemeClr>
              </a:gs>
              <a:gs pos="50000">
                <a:schemeClr val="bg1">
                  <a:alpha val="25000"/>
                </a:schemeClr>
              </a:gs>
              <a:gs pos="100000">
                <a:schemeClr val="accent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endParaRPr lang="en-US" altLang="en-US" sz="6000" b="1" i="1">
              <a:solidFill>
                <a:srgbClr val="000066"/>
              </a:solidFill>
            </a:endParaRPr>
          </a:p>
        </p:txBody>
      </p:sp>
      <p:sp>
        <p:nvSpPr>
          <p:cNvPr id="6156" name="AutoShape 12"/>
          <p:cNvSpPr>
            <a:spLocks noChangeArrowheads="1"/>
          </p:cNvSpPr>
          <p:nvPr/>
        </p:nvSpPr>
        <p:spPr bwMode="auto">
          <a:xfrm>
            <a:off x="4752975" y="0"/>
            <a:ext cx="4391025" cy="6858000"/>
          </a:xfrm>
          <a:prstGeom prst="parallelogram">
            <a:avLst>
              <a:gd name="adj" fmla="val 25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  <a:alpha val="0"/>
                </a:schemeClr>
              </a:gs>
              <a:gs pos="50000">
                <a:schemeClr val="bg1">
                  <a:alpha val="58000"/>
                </a:schemeClr>
              </a:gs>
              <a:gs pos="100000">
                <a:schemeClr val="accent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endParaRPr lang="en-US" altLang="en-US" sz="6600" b="1" i="1">
              <a:solidFill>
                <a:srgbClr val="000066"/>
              </a:solidFill>
            </a:endParaRPr>
          </a:p>
        </p:txBody>
      </p:sp>
      <p:sp>
        <p:nvSpPr>
          <p:cNvPr id="6179" name="Rectangle 35"/>
          <p:cNvSpPr>
            <a:spLocks noChangeArrowheads="1"/>
          </p:cNvSpPr>
          <p:nvPr/>
        </p:nvSpPr>
        <p:spPr bwMode="auto">
          <a:xfrm>
            <a:off x="-30163" y="76200"/>
            <a:ext cx="31994476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chemeClr val="bg1"/>
                </a:solidFill>
                <a:latin typeface="Impact" pitchFamily="34" charset="0"/>
              </a:rPr>
              <a:t>JEOPARDY     JEOPARDY     JEOPARDY     JEOPARDY     JEOPARDY     JEOPARDY     JEOPARDY     JEOPARDY JEOPARDY     JEOPARDY     JEOPARDY     JEOPARDY     JEOPARDY     JEOPARDY  JEOPARDY     JEOPARDY     JEOPARDY     JEOPARDY     JEOPARDY   </a:t>
            </a:r>
          </a:p>
        </p:txBody>
      </p:sp>
      <p:sp>
        <p:nvSpPr>
          <p:cNvPr id="6180" name="Rectangle 36"/>
          <p:cNvSpPr>
            <a:spLocks noChangeArrowheads="1"/>
          </p:cNvSpPr>
          <p:nvPr/>
        </p:nvSpPr>
        <p:spPr bwMode="auto">
          <a:xfrm>
            <a:off x="-22850475" y="5257800"/>
            <a:ext cx="31994475" cy="1371600"/>
          </a:xfrm>
          <a:prstGeom prst="rect">
            <a:avLst/>
          </a:prstGeom>
          <a:gradFill rotWithShape="1">
            <a:gsLst>
              <a:gs pos="0">
                <a:srgbClr val="EDD15B">
                  <a:gamma/>
                  <a:shade val="46275"/>
                  <a:invGamma/>
                  <a:alpha val="0"/>
                </a:srgbClr>
              </a:gs>
              <a:gs pos="50000">
                <a:schemeClr val="bg1">
                  <a:alpha val="27000"/>
                </a:schemeClr>
              </a:gs>
              <a:gs pos="100000">
                <a:srgbClr val="EDD15B">
                  <a:gamma/>
                  <a:shade val="46275"/>
                  <a:invGamma/>
                  <a:alpha val="0"/>
                </a:srgbClr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JEOPARDY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</a:t>
            </a:r>
          </a:p>
        </p:txBody>
      </p:sp>
      <p:pic>
        <p:nvPicPr>
          <p:cNvPr id="6164" name="Picture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3" y="1905000"/>
            <a:ext cx="89154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 advTm="0">
    <p:sndAc>
      <p:stSnd>
        <p:snd r:embed="rId3" name="Jeopardy Intro 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15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3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15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xit" presetSubtype="4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615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xit" presetSubtype="1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500"/>
                                        <p:tgtEl>
                                          <p:spTgt spid="615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0"/>
                                        <p:tgtEl>
                                          <p:spTgt spid="6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03007 L -2.49896 0.03007 " pathEditMode="fixed" rAng="0" ptsTypes="AA">
                                      <p:cBhvr>
                                        <p:cTn id="26" dur="11000" fill="hold"/>
                                        <p:tgtEl>
                                          <p:spTgt spid="6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948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0"/>
                                        <p:tgtEl>
                                          <p:spTgt spid="6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0.03098 L 2.49896 -0.03098 " pathEditMode="fixed" rAng="0" ptsTypes="AA">
                                      <p:cBhvr>
                                        <p:cTn id="31" dur="11000" fill="hold"/>
                                        <p:tgtEl>
                                          <p:spTgt spid="6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948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6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6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389714" y="727532"/>
            <a:ext cx="8373286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 anchorCtr="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2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FAQ: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Q. How do I reset the links on the main board back to yellow?</a:t>
            </a:r>
          </a:p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Simply close the PowerPoint file, and re-open, and the links will turn back to yellow.</a:t>
            </a:r>
          </a:p>
          <a:p>
            <a:pPr marL="457200" indent="-457200">
              <a:spcBef>
                <a:spcPct val="0"/>
              </a:spcBef>
              <a:buAutoNum type="alphaUcPeriod"/>
            </a:pPr>
            <a:endParaRPr lang="en-US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Q. Why aren’t the sound effects working?</a:t>
            </a:r>
          </a:p>
          <a:p>
            <a:r>
              <a:rPr lang="en-US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If the sound effects aren’t working, I would suggest upgrading your PowerPoint to something newer than 2008, and using a Windows PC instead of a Mac if possible. Also, Google slides, Keynotes, etc. are not supported.</a:t>
            </a:r>
          </a:p>
          <a:p>
            <a:pPr>
              <a:spcBef>
                <a:spcPct val="0"/>
              </a:spcBef>
            </a:pP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practice using this file in Presentation Mode before class.</a:t>
            </a:r>
          </a:p>
          <a:p>
            <a:endParaRPr lang="en-US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advClick="0" advTm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Box 1"/>
          <p:cNvSpPr txBox="1">
            <a:spLocks noChangeArrowheads="1"/>
          </p:cNvSpPr>
          <p:nvPr/>
        </p:nvSpPr>
        <p:spPr bwMode="auto">
          <a:xfrm>
            <a:off x="762000" y="1090613"/>
            <a:ext cx="75660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HERE ARE TODAY’S CATEGORIES</a:t>
            </a:r>
          </a:p>
        </p:txBody>
      </p:sp>
    </p:spTree>
    <p:extLst>
      <p:ext uri="{BB962C8B-B14F-4D97-AF65-F5344CB8AC3E}">
        <p14:creationId xmlns:p14="http://schemas.microsoft.com/office/powerpoint/2010/main" val="3592836085"/>
      </p:ext>
    </p:extLst>
  </p:cSld>
  <p:clrMapOvr>
    <a:masterClrMapping/>
  </p:clrMapOvr>
  <p:transition advClick="0" advTm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5"/>
          <p:cNvSpPr txBox="1">
            <a:spLocks noChangeArrowheads="1"/>
          </p:cNvSpPr>
          <p:nvPr/>
        </p:nvSpPr>
        <p:spPr bwMode="auto">
          <a:xfrm>
            <a:off x="838200" y="1914942"/>
            <a:ext cx="75660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Short-term assets</a:t>
            </a:r>
          </a:p>
        </p:txBody>
      </p:sp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38200" y="1914942"/>
            <a:ext cx="75660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Long-term assets</a:t>
            </a:r>
          </a:p>
        </p:txBody>
      </p: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38200" y="2422773"/>
            <a:ext cx="756602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Liabilities</a:t>
            </a:r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38200" y="2422773"/>
            <a:ext cx="756602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Equity</a:t>
            </a:r>
          </a:p>
        </p:txBody>
      </p:sp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38200" y="1914942"/>
            <a:ext cx="75660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Financial statements</a:t>
            </a:r>
          </a:p>
        </p:txBody>
      </p:sp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38200" y="2422773"/>
            <a:ext cx="756602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Ratio analysis</a:t>
            </a:r>
          </a:p>
        </p:txBody>
      </p:sp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2"/>
          <p:cNvSpPr txBox="1">
            <a:spLocks noChangeArrowheads="1"/>
          </p:cNvSpPr>
          <p:nvPr/>
        </p:nvSpPr>
        <p:spPr bwMode="auto">
          <a:xfrm>
            <a:off x="762000" y="160972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3" action="ppaction://hlinksldjump"/>
              </a:rPr>
              <a:t>$100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68" name="Text Box 53"/>
          <p:cNvSpPr txBox="1">
            <a:spLocks noChangeArrowheads="1"/>
          </p:cNvSpPr>
          <p:nvPr/>
        </p:nvSpPr>
        <p:spPr bwMode="auto">
          <a:xfrm>
            <a:off x="3316288" y="160972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4" action="ppaction://hlinksldjump"/>
              </a:rPr>
              <a:t>$100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69" name="Text Box 58"/>
          <p:cNvSpPr txBox="1">
            <a:spLocks noChangeArrowheads="1"/>
          </p:cNvSpPr>
          <p:nvPr/>
        </p:nvSpPr>
        <p:spPr bwMode="auto">
          <a:xfrm>
            <a:off x="4648200" y="160972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5" action="ppaction://hlinksldjump"/>
              </a:rPr>
              <a:t>$100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0" name="Text Box 63"/>
          <p:cNvSpPr txBox="1">
            <a:spLocks noChangeArrowheads="1"/>
          </p:cNvSpPr>
          <p:nvPr/>
        </p:nvSpPr>
        <p:spPr bwMode="auto">
          <a:xfrm>
            <a:off x="5943600" y="160972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6" action="ppaction://hlinksldjump"/>
              </a:rPr>
              <a:t>$100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1" name="Text Box 69"/>
          <p:cNvSpPr txBox="1">
            <a:spLocks noChangeArrowheads="1"/>
          </p:cNvSpPr>
          <p:nvPr/>
        </p:nvSpPr>
        <p:spPr bwMode="auto">
          <a:xfrm>
            <a:off x="7254875" y="160972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7" action="ppaction://hlinksldjump"/>
              </a:rPr>
              <a:t>$100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2" name="Text Box 43"/>
          <p:cNvSpPr txBox="1">
            <a:spLocks noChangeArrowheads="1"/>
          </p:cNvSpPr>
          <p:nvPr/>
        </p:nvSpPr>
        <p:spPr bwMode="auto">
          <a:xfrm>
            <a:off x="762000" y="244792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8" action="ppaction://hlinksldjump"/>
              </a:rPr>
              <a:t>$200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3" name="Text Box 49"/>
          <p:cNvSpPr txBox="1">
            <a:spLocks noChangeArrowheads="1"/>
          </p:cNvSpPr>
          <p:nvPr/>
        </p:nvSpPr>
        <p:spPr bwMode="auto">
          <a:xfrm>
            <a:off x="2035175" y="244792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9" action="ppaction://hlinksldjump"/>
              </a:rPr>
              <a:t>$200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4" name="Text Box 54"/>
          <p:cNvSpPr txBox="1">
            <a:spLocks noChangeArrowheads="1"/>
          </p:cNvSpPr>
          <p:nvPr/>
        </p:nvSpPr>
        <p:spPr bwMode="auto">
          <a:xfrm>
            <a:off x="3317875" y="244792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0" action="ppaction://hlinksldjump"/>
              </a:rPr>
              <a:t>$200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5" name="Text Box 59"/>
          <p:cNvSpPr txBox="1">
            <a:spLocks noChangeArrowheads="1"/>
          </p:cNvSpPr>
          <p:nvPr/>
        </p:nvSpPr>
        <p:spPr bwMode="auto">
          <a:xfrm>
            <a:off x="4648200" y="244792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1" action="ppaction://hlinksldjump"/>
              </a:rPr>
              <a:t>$200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6" name="Text Box 64"/>
          <p:cNvSpPr txBox="1">
            <a:spLocks noChangeArrowheads="1"/>
          </p:cNvSpPr>
          <p:nvPr/>
        </p:nvSpPr>
        <p:spPr bwMode="auto">
          <a:xfrm>
            <a:off x="5943600" y="244792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2" action="ppaction://hlinksldjump"/>
              </a:rPr>
              <a:t>$200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7" name="Text Box 70"/>
          <p:cNvSpPr txBox="1">
            <a:spLocks noChangeArrowheads="1"/>
          </p:cNvSpPr>
          <p:nvPr/>
        </p:nvSpPr>
        <p:spPr bwMode="auto">
          <a:xfrm>
            <a:off x="7254875" y="244792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3" action="ppaction://hlinksldjump"/>
              </a:rPr>
              <a:t>$200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8" name="Text Box 44"/>
          <p:cNvSpPr txBox="1">
            <a:spLocks noChangeArrowheads="1"/>
          </p:cNvSpPr>
          <p:nvPr/>
        </p:nvSpPr>
        <p:spPr bwMode="auto">
          <a:xfrm>
            <a:off x="762000" y="321627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4" action="ppaction://hlinksldjump"/>
              </a:rPr>
              <a:t>$300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9" name="Text Box 50"/>
          <p:cNvSpPr txBox="1">
            <a:spLocks noChangeArrowheads="1"/>
          </p:cNvSpPr>
          <p:nvPr/>
        </p:nvSpPr>
        <p:spPr bwMode="auto">
          <a:xfrm>
            <a:off x="2035175" y="321310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5" action="ppaction://hlinksldjump"/>
              </a:rPr>
              <a:t>$300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0" name="Text Box 55"/>
          <p:cNvSpPr txBox="1">
            <a:spLocks noChangeArrowheads="1"/>
          </p:cNvSpPr>
          <p:nvPr/>
        </p:nvSpPr>
        <p:spPr bwMode="auto">
          <a:xfrm>
            <a:off x="3317875" y="320040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6" action="ppaction://hlinksldjump"/>
              </a:rPr>
              <a:t>$300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1" name="Text Box 60"/>
          <p:cNvSpPr txBox="1">
            <a:spLocks noChangeArrowheads="1"/>
          </p:cNvSpPr>
          <p:nvPr/>
        </p:nvSpPr>
        <p:spPr bwMode="auto">
          <a:xfrm>
            <a:off x="4648200" y="321310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7" action="ppaction://hlinksldjump"/>
              </a:rPr>
              <a:t>$300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2" name="Text Box 65"/>
          <p:cNvSpPr txBox="1">
            <a:spLocks noChangeArrowheads="1"/>
          </p:cNvSpPr>
          <p:nvPr/>
        </p:nvSpPr>
        <p:spPr bwMode="auto">
          <a:xfrm>
            <a:off x="5943600" y="321310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8" action="ppaction://hlinksldjump"/>
              </a:rPr>
              <a:t>$300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3" name="Text Box 71"/>
          <p:cNvSpPr txBox="1">
            <a:spLocks noChangeArrowheads="1"/>
          </p:cNvSpPr>
          <p:nvPr/>
        </p:nvSpPr>
        <p:spPr bwMode="auto">
          <a:xfrm>
            <a:off x="7254875" y="321310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9" action="ppaction://hlinksldjump"/>
              </a:rPr>
              <a:t>$300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4" name="Text Box 45"/>
          <p:cNvSpPr txBox="1">
            <a:spLocks noChangeArrowheads="1"/>
          </p:cNvSpPr>
          <p:nvPr/>
        </p:nvSpPr>
        <p:spPr bwMode="auto">
          <a:xfrm>
            <a:off x="762000" y="401002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0" action="ppaction://hlinksldjump"/>
              </a:rPr>
              <a:t>$400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5" name="Text Box 51"/>
          <p:cNvSpPr txBox="1">
            <a:spLocks noChangeArrowheads="1"/>
          </p:cNvSpPr>
          <p:nvPr/>
        </p:nvSpPr>
        <p:spPr bwMode="auto">
          <a:xfrm>
            <a:off x="2035175" y="400685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1" action="ppaction://hlinksldjump"/>
              </a:rPr>
              <a:t>$400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6" name="Text Box 56"/>
          <p:cNvSpPr txBox="1">
            <a:spLocks noChangeArrowheads="1"/>
          </p:cNvSpPr>
          <p:nvPr/>
        </p:nvSpPr>
        <p:spPr bwMode="auto">
          <a:xfrm>
            <a:off x="3317875" y="400685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2" action="ppaction://hlinksldjump"/>
              </a:rPr>
              <a:t>$400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7" name="Text Box 61"/>
          <p:cNvSpPr txBox="1">
            <a:spLocks noChangeArrowheads="1"/>
          </p:cNvSpPr>
          <p:nvPr/>
        </p:nvSpPr>
        <p:spPr bwMode="auto">
          <a:xfrm>
            <a:off x="4648200" y="400685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3" action="ppaction://hlinksldjump"/>
              </a:rPr>
              <a:t>$400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8" name="Text Box 66"/>
          <p:cNvSpPr txBox="1">
            <a:spLocks noChangeArrowheads="1"/>
          </p:cNvSpPr>
          <p:nvPr/>
        </p:nvSpPr>
        <p:spPr bwMode="auto">
          <a:xfrm>
            <a:off x="5943600" y="400685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4" action="ppaction://hlinksldjump"/>
              </a:rPr>
              <a:t>$400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9" name="Text Box 72"/>
          <p:cNvSpPr txBox="1">
            <a:spLocks noChangeArrowheads="1"/>
          </p:cNvSpPr>
          <p:nvPr/>
        </p:nvSpPr>
        <p:spPr bwMode="auto">
          <a:xfrm>
            <a:off x="7254875" y="400685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5" action="ppaction://hlinksldjump"/>
              </a:rPr>
              <a:t>$400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0" name="Text Box 46"/>
          <p:cNvSpPr txBox="1">
            <a:spLocks noChangeArrowheads="1"/>
          </p:cNvSpPr>
          <p:nvPr/>
        </p:nvSpPr>
        <p:spPr bwMode="auto">
          <a:xfrm>
            <a:off x="762000" y="480377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6" action="ppaction://hlinksldjump"/>
              </a:rPr>
              <a:t>$500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1" name="Text Box 52"/>
          <p:cNvSpPr txBox="1">
            <a:spLocks noChangeArrowheads="1"/>
          </p:cNvSpPr>
          <p:nvPr/>
        </p:nvSpPr>
        <p:spPr bwMode="auto">
          <a:xfrm>
            <a:off x="2035175" y="480060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7" action="ppaction://hlinksldjump"/>
              </a:rPr>
              <a:t>$500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2" name="Text Box 57"/>
          <p:cNvSpPr txBox="1">
            <a:spLocks noChangeArrowheads="1"/>
          </p:cNvSpPr>
          <p:nvPr/>
        </p:nvSpPr>
        <p:spPr bwMode="auto">
          <a:xfrm>
            <a:off x="3317875" y="480060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8" action="ppaction://hlinksldjump"/>
              </a:rPr>
              <a:t>$500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3" name="Text Box 62"/>
          <p:cNvSpPr txBox="1">
            <a:spLocks noChangeArrowheads="1"/>
          </p:cNvSpPr>
          <p:nvPr/>
        </p:nvSpPr>
        <p:spPr bwMode="auto">
          <a:xfrm>
            <a:off x="4648200" y="480060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9" action="ppaction://hlinksldjump"/>
              </a:rPr>
              <a:t>$500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4" name="Text Box 67"/>
          <p:cNvSpPr txBox="1">
            <a:spLocks noChangeArrowheads="1"/>
          </p:cNvSpPr>
          <p:nvPr/>
        </p:nvSpPr>
        <p:spPr bwMode="auto">
          <a:xfrm>
            <a:off x="5943600" y="480060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30" action="ppaction://hlinksldjump"/>
              </a:rPr>
              <a:t>$500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5" name="Text Box 73"/>
          <p:cNvSpPr txBox="1">
            <a:spLocks noChangeArrowheads="1"/>
          </p:cNvSpPr>
          <p:nvPr/>
        </p:nvSpPr>
        <p:spPr bwMode="auto">
          <a:xfrm>
            <a:off x="7254875" y="480060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31" action="ppaction://hlinksldjump"/>
              </a:rPr>
              <a:t>$500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6125" y="848598"/>
            <a:ext cx="1166813" cy="400110"/>
          </a:xfrm>
          <a:prstGeom prst="rect">
            <a:avLst/>
          </a:prstGeom>
          <a:noFill/>
        </p:spPr>
        <p:txBody>
          <a:bodyPr anchor="ctr" anchorCtr="0">
            <a:spAutoFit/>
          </a:bodyPr>
          <a:lstStyle/>
          <a:p>
            <a:pPr algn="ctr">
              <a:defRPr/>
            </a:pPr>
            <a:r>
              <a:rPr lang="en-US" sz="1000" b="1" kern="10" dirty="0">
                <a:solidFill>
                  <a:schemeClr val="bg1"/>
                </a:solidFill>
                <a:latin typeface="Arial Black"/>
              </a:rPr>
              <a:t>Short-term assets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095500" y="848488"/>
            <a:ext cx="1165225" cy="400110"/>
          </a:xfrm>
          <a:prstGeom prst="rect">
            <a:avLst/>
          </a:prstGeom>
          <a:noFill/>
        </p:spPr>
        <p:txBody>
          <a:bodyPr anchor="ctr" anchorCtr="0">
            <a:spAutoFit/>
          </a:bodyPr>
          <a:lstStyle/>
          <a:p>
            <a:pPr algn="ctr">
              <a:defRPr/>
            </a:pPr>
            <a:r>
              <a:rPr lang="en-US" sz="1000" b="1" kern="10" dirty="0">
                <a:solidFill>
                  <a:schemeClr val="bg1"/>
                </a:solidFill>
                <a:latin typeface="Arial Black"/>
              </a:rPr>
              <a:t>Long-term assets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375025" y="910044"/>
            <a:ext cx="1166813" cy="276999"/>
          </a:xfrm>
          <a:prstGeom prst="rect">
            <a:avLst/>
          </a:prstGeom>
          <a:noFill/>
        </p:spPr>
        <p:txBody>
          <a:bodyPr anchor="ctr" anchorCtr="0">
            <a:spAutoFit/>
          </a:bodyPr>
          <a:lstStyle/>
          <a:p>
            <a:pPr algn="ctr">
              <a:defRPr/>
            </a:pPr>
            <a:r>
              <a:rPr lang="en-US" sz="1200" b="1" kern="10" dirty="0">
                <a:solidFill>
                  <a:schemeClr val="bg1"/>
                </a:solidFill>
                <a:latin typeface="Arial Black"/>
              </a:rPr>
              <a:t>Liabilities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654550" y="910044"/>
            <a:ext cx="1166813" cy="276999"/>
          </a:xfrm>
          <a:prstGeom prst="rect">
            <a:avLst/>
          </a:prstGeom>
          <a:noFill/>
        </p:spPr>
        <p:txBody>
          <a:bodyPr anchor="ctr" anchorCtr="0">
            <a:spAutoFit/>
          </a:bodyPr>
          <a:lstStyle/>
          <a:p>
            <a:pPr algn="ctr">
              <a:defRPr/>
            </a:pPr>
            <a:r>
              <a:rPr lang="en-US" sz="1200" b="1" kern="10" dirty="0">
                <a:solidFill>
                  <a:schemeClr val="bg1"/>
                </a:solidFill>
                <a:latin typeface="Arial Black"/>
              </a:rPr>
              <a:t>Equity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995988" y="817711"/>
            <a:ext cx="1166812" cy="461665"/>
          </a:xfrm>
          <a:prstGeom prst="rect">
            <a:avLst/>
          </a:prstGeom>
          <a:noFill/>
        </p:spPr>
        <p:txBody>
          <a:bodyPr anchor="ctr" anchorCtr="0">
            <a:spAutoFit/>
          </a:bodyPr>
          <a:lstStyle/>
          <a:p>
            <a:pPr algn="ctr">
              <a:defRPr/>
            </a:pPr>
            <a:r>
              <a:rPr lang="en-US" sz="1200" b="1" kern="10" dirty="0">
                <a:solidFill>
                  <a:schemeClr val="bg1"/>
                </a:solidFill>
                <a:latin typeface="Arial Black"/>
              </a:rPr>
              <a:t>Financial statements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291388" y="817711"/>
            <a:ext cx="1166812" cy="461665"/>
          </a:xfrm>
          <a:prstGeom prst="rect">
            <a:avLst/>
          </a:prstGeom>
          <a:noFill/>
        </p:spPr>
        <p:txBody>
          <a:bodyPr anchor="ctr" anchorCtr="0">
            <a:spAutoFit/>
          </a:bodyPr>
          <a:lstStyle/>
          <a:p>
            <a:pPr algn="ctr">
              <a:defRPr/>
            </a:pPr>
            <a:r>
              <a:rPr lang="en-US" sz="1200" b="1" kern="10" dirty="0">
                <a:solidFill>
                  <a:schemeClr val="bg1"/>
                </a:solidFill>
                <a:latin typeface="Arial Black"/>
              </a:rPr>
              <a:t>Ratio analysis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302" name="TextBox 1"/>
          <p:cNvSpPr txBox="1">
            <a:spLocks noChangeArrowheads="1"/>
          </p:cNvSpPr>
          <p:nvPr/>
        </p:nvSpPr>
        <p:spPr bwMode="auto">
          <a:xfrm>
            <a:off x="7081838" y="5486400"/>
            <a:ext cx="14525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 anchorCtr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400" b="1" dirty="0">
                <a:solidFill>
                  <a:schemeClr val="bg1"/>
                </a:solidFill>
                <a:latin typeface="Arial Narrow" pitchFamily="34" charset="0"/>
                <a:cs typeface="Arial" charset="0"/>
                <a:hlinkClick r:id="rId32" action="ppaction://hlinksldjump"/>
              </a:rPr>
              <a:t>FINAL JEOPARDY</a:t>
            </a:r>
            <a:endParaRPr lang="en-US" altLang="en-US" sz="1400" b="1" dirty="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39" name="Text Box 42"/>
          <p:cNvSpPr txBox="1">
            <a:spLocks noChangeArrowheads="1"/>
          </p:cNvSpPr>
          <p:nvPr/>
        </p:nvSpPr>
        <p:spPr bwMode="auto">
          <a:xfrm>
            <a:off x="2035175" y="160020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33" action="ppaction://hlinksldjump"/>
              </a:rPr>
              <a:t>$100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</p:spTree>
  </p:cSld>
  <p:clrMapOvr>
    <a:masterClrMapping/>
  </p:clrMapOvr>
  <p:transition spd="slow">
    <p:zoom dir="in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5"/>
          <p:cNvSpPr txBox="1">
            <a:spLocks noChangeArrowheads="1"/>
          </p:cNvSpPr>
          <p:nvPr/>
        </p:nvSpPr>
        <p:spPr bwMode="auto">
          <a:xfrm>
            <a:off x="838200" y="2170331"/>
            <a:ext cx="756602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Amounts due from customers</a:t>
            </a:r>
          </a:p>
        </p:txBody>
      </p:sp>
    </p:spTree>
  </p:cSld>
  <p:clrMapOvr>
    <a:masterClrMapping/>
  </p:clrMapOvr>
  <p:transition spd="slow"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5"/>
          <p:cNvSpPr txBox="1">
            <a:spLocks noChangeArrowheads="1"/>
          </p:cNvSpPr>
          <p:nvPr/>
        </p:nvSpPr>
        <p:spPr bwMode="auto">
          <a:xfrm>
            <a:off x="815975" y="2077998"/>
            <a:ext cx="756602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accounts receivable?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5"/>
          <p:cNvSpPr txBox="1">
            <a:spLocks noChangeArrowheads="1"/>
          </p:cNvSpPr>
          <p:nvPr/>
        </p:nvSpPr>
        <p:spPr bwMode="auto">
          <a:xfrm>
            <a:off x="815975" y="1942773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Another word for borrower</a:t>
            </a:r>
          </a:p>
        </p:txBody>
      </p:sp>
    </p:spTree>
  </p:cSld>
  <p:clrMapOvr>
    <a:masterClrMapping/>
  </p:clrMapOvr>
  <p:transition spd="slow">
    <p:zo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5"/>
          <p:cNvSpPr txBox="1">
            <a:spLocks noChangeArrowheads="1"/>
          </p:cNvSpPr>
          <p:nvPr/>
        </p:nvSpPr>
        <p:spPr bwMode="auto">
          <a:xfrm>
            <a:off x="815975" y="1909436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maker or debtor?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5"/>
          <p:cNvSpPr txBox="1">
            <a:spLocks noChangeArrowheads="1"/>
          </p:cNvSpPr>
          <p:nvPr/>
        </p:nvSpPr>
        <p:spPr bwMode="auto">
          <a:xfrm>
            <a:off x="815975" y="2371100"/>
            <a:ext cx="75660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Current ratio</a:t>
            </a:r>
          </a:p>
        </p:txBody>
      </p:sp>
    </p:spTree>
  </p:cSld>
  <p:clrMapOvr>
    <a:masterClrMapping/>
  </p:clrMapOvr>
  <p:transition spd="slow"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5"/>
          <p:cNvSpPr txBox="1">
            <a:spLocks noChangeArrowheads="1"/>
          </p:cNvSpPr>
          <p:nvPr/>
        </p:nvSpPr>
        <p:spPr bwMode="auto">
          <a:xfrm>
            <a:off x="815975" y="1447771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current assets / current liabilities?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5"/>
          <p:cNvSpPr txBox="1">
            <a:spLocks noChangeArrowheads="1"/>
          </p:cNvSpPr>
          <p:nvPr/>
        </p:nvSpPr>
        <p:spPr bwMode="auto">
          <a:xfrm>
            <a:off x="815975" y="1724771"/>
            <a:ext cx="75660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Maturity value of $10,000, 6%, 9-month note</a:t>
            </a:r>
          </a:p>
        </p:txBody>
      </p:sp>
    </p:spTree>
  </p:cSld>
  <p:clrMapOvr>
    <a:masterClrMapping/>
  </p:clrMapOvr>
  <p:transition spd="slow">
    <p:zo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5"/>
          <p:cNvSpPr txBox="1">
            <a:spLocks noChangeArrowheads="1"/>
          </p:cNvSpPr>
          <p:nvPr/>
        </p:nvSpPr>
        <p:spPr bwMode="auto">
          <a:xfrm>
            <a:off x="815975" y="2371100"/>
            <a:ext cx="75660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$10,450?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5"/>
          <p:cNvSpPr txBox="1">
            <a:spLocks noChangeArrowheads="1"/>
          </p:cNvSpPr>
          <p:nvPr/>
        </p:nvSpPr>
        <p:spPr bwMode="auto">
          <a:xfrm>
            <a:off x="815975" y="1170773"/>
            <a:ext cx="756602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Inventory method resulting in most recent costs in ending inventory</a:t>
            </a:r>
          </a:p>
        </p:txBody>
      </p:sp>
    </p:spTree>
  </p:cSld>
  <p:clrMapOvr>
    <a:masterClrMapping/>
  </p:clrMapOvr>
  <p:transition spd="slow"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5"/>
          <p:cNvSpPr txBox="1">
            <a:spLocks noChangeArrowheads="1"/>
          </p:cNvSpPr>
          <p:nvPr/>
        </p:nvSpPr>
        <p:spPr bwMode="auto">
          <a:xfrm>
            <a:off x="815975" y="2371100"/>
            <a:ext cx="75660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FIFO?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5"/>
          <p:cNvSpPr txBox="1">
            <a:spLocks noChangeArrowheads="1"/>
          </p:cNvSpPr>
          <p:nvPr/>
        </p:nvSpPr>
        <p:spPr bwMode="auto">
          <a:xfrm>
            <a:off x="815975" y="986106"/>
            <a:ext cx="7566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Straight-line, units of production, and DDB</a:t>
            </a:r>
          </a:p>
        </p:txBody>
      </p:sp>
    </p:spTree>
  </p:cSld>
  <p:clrMapOvr>
    <a:masterClrMapping/>
  </p:clrMapOvr>
  <p:transition spd="slow"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5"/>
          <p:cNvSpPr txBox="1">
            <a:spLocks noChangeArrowheads="1"/>
          </p:cNvSpPr>
          <p:nvPr/>
        </p:nvSpPr>
        <p:spPr bwMode="auto">
          <a:xfrm>
            <a:off x="815975" y="1447771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are depreciation methods?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5"/>
          <p:cNvSpPr txBox="1">
            <a:spLocks noChangeArrowheads="1"/>
          </p:cNvSpPr>
          <p:nvPr/>
        </p:nvSpPr>
        <p:spPr bwMode="auto">
          <a:xfrm>
            <a:off x="815975" y="986107"/>
            <a:ext cx="7566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Installation of refrigeration system in a delivery truck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5"/>
          <p:cNvSpPr txBox="1">
            <a:spLocks noChangeArrowheads="1"/>
          </p:cNvSpPr>
          <p:nvPr/>
        </p:nvSpPr>
        <p:spPr bwMode="auto">
          <a:xfrm>
            <a:off x="815975" y="1909436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a capital expenditure?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5"/>
          <p:cNvSpPr txBox="1">
            <a:spLocks noChangeArrowheads="1"/>
          </p:cNvSpPr>
          <p:nvPr/>
        </p:nvSpPr>
        <p:spPr bwMode="auto">
          <a:xfrm>
            <a:off x="815975" y="1909436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Accumulated depreciation</a:t>
            </a:r>
          </a:p>
        </p:txBody>
      </p:sp>
    </p:spTree>
  </p:cSld>
  <p:clrMapOvr>
    <a:masterClrMapping/>
  </p:clrMapOvr>
  <p:transition spd="slow">
    <p:zo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5"/>
          <p:cNvSpPr txBox="1">
            <a:spLocks noChangeArrowheads="1"/>
          </p:cNvSpPr>
          <p:nvPr/>
        </p:nvSpPr>
        <p:spPr bwMode="auto">
          <a:xfrm>
            <a:off x="815975" y="1909436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a contra-asset?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5"/>
          <p:cNvSpPr txBox="1">
            <a:spLocks noChangeArrowheads="1"/>
          </p:cNvSpPr>
          <p:nvPr/>
        </p:nvSpPr>
        <p:spPr bwMode="auto">
          <a:xfrm>
            <a:off x="815975" y="1447771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Original cost less accumulated depreciation</a:t>
            </a:r>
          </a:p>
        </p:txBody>
      </p:sp>
    </p:spTree>
  </p:cSld>
  <p:clrMapOvr>
    <a:masterClrMapping/>
  </p:clrMapOvr>
  <p:transition spd="slow"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5"/>
          <p:cNvSpPr txBox="1">
            <a:spLocks noChangeArrowheads="1"/>
          </p:cNvSpPr>
          <p:nvPr/>
        </p:nvSpPr>
        <p:spPr bwMode="auto">
          <a:xfrm>
            <a:off x="815975" y="1909436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book value?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5"/>
          <p:cNvSpPr txBox="1">
            <a:spLocks noChangeArrowheads="1"/>
          </p:cNvSpPr>
          <p:nvPr/>
        </p:nvSpPr>
        <p:spPr bwMode="auto">
          <a:xfrm>
            <a:off x="838200" y="609600"/>
            <a:ext cx="7566025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Expense resulting from natural resource being physically used up</a:t>
            </a:r>
          </a:p>
        </p:txBody>
      </p:sp>
    </p:spTree>
  </p:cSld>
  <p:clrMapOvr>
    <a:masterClrMapping/>
  </p:clrMapOvr>
  <p:transition spd="slow">
    <p:zo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5"/>
          <p:cNvSpPr txBox="1">
            <a:spLocks noChangeArrowheads="1"/>
          </p:cNvSpPr>
          <p:nvPr/>
        </p:nvSpPr>
        <p:spPr bwMode="auto">
          <a:xfrm>
            <a:off x="815975" y="1909436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depletion?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5"/>
          <p:cNvSpPr txBox="1">
            <a:spLocks noChangeArrowheads="1"/>
          </p:cNvSpPr>
          <p:nvPr/>
        </p:nvSpPr>
        <p:spPr bwMode="auto">
          <a:xfrm>
            <a:off x="815975" y="986106"/>
            <a:ext cx="7566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Number of times a year a company is able to pay its accounts payable</a:t>
            </a:r>
          </a:p>
        </p:txBody>
      </p:sp>
    </p:spTree>
  </p:cSld>
  <p:clrMapOvr>
    <a:masterClrMapping/>
  </p:clrMapOvr>
  <p:transition spd="slow">
    <p:zo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5"/>
          <p:cNvSpPr txBox="1">
            <a:spLocks noChangeArrowheads="1"/>
          </p:cNvSpPr>
          <p:nvPr/>
        </p:nvSpPr>
        <p:spPr bwMode="auto">
          <a:xfrm>
            <a:off x="815975" y="1447771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accounts payable turnover?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5"/>
          <p:cNvSpPr txBox="1">
            <a:spLocks noChangeArrowheads="1"/>
          </p:cNvSpPr>
          <p:nvPr/>
        </p:nvSpPr>
        <p:spPr bwMode="auto">
          <a:xfrm>
            <a:off x="815975" y="986106"/>
            <a:ext cx="7566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An expense that has been incurred but not yet paid</a:t>
            </a:r>
          </a:p>
        </p:txBody>
      </p:sp>
    </p:spTree>
  </p:cSld>
  <p:clrMapOvr>
    <a:masterClrMapping/>
  </p:clrMapOvr>
  <p:transition spd="slow">
    <p:zo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5"/>
          <p:cNvSpPr txBox="1">
            <a:spLocks noChangeArrowheads="1"/>
          </p:cNvSpPr>
          <p:nvPr/>
        </p:nvSpPr>
        <p:spPr bwMode="auto">
          <a:xfrm>
            <a:off x="815975" y="1909436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an accrued liability?</a:t>
            </a: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Box 5"/>
          <p:cNvSpPr txBox="1">
            <a:spLocks noChangeArrowheads="1"/>
          </p:cNvSpPr>
          <p:nvPr/>
        </p:nvSpPr>
        <p:spPr bwMode="auto">
          <a:xfrm>
            <a:off x="815975" y="1586271"/>
            <a:ext cx="7566025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This bond matures at different points in time</a:t>
            </a:r>
          </a:p>
        </p:txBody>
      </p:sp>
    </p:spTree>
  </p:cSld>
  <p:clrMapOvr>
    <a:masterClrMapping/>
  </p:clrMapOvr>
  <p:transition spd="slow">
    <p:zo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Box 5"/>
          <p:cNvSpPr txBox="1">
            <a:spLocks noChangeArrowheads="1"/>
          </p:cNvSpPr>
          <p:nvPr/>
        </p:nvSpPr>
        <p:spPr bwMode="auto">
          <a:xfrm>
            <a:off x="815975" y="1909436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a serial bond?</a:t>
            </a: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Box 5"/>
          <p:cNvSpPr txBox="1">
            <a:spLocks noChangeArrowheads="1"/>
          </p:cNvSpPr>
          <p:nvPr/>
        </p:nvSpPr>
        <p:spPr bwMode="auto">
          <a:xfrm>
            <a:off x="815975" y="1170773"/>
            <a:ext cx="756602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Results when a bond is issued for more than its par value</a:t>
            </a:r>
          </a:p>
        </p:txBody>
      </p:sp>
    </p:spTree>
  </p:cSld>
  <p:clrMapOvr>
    <a:masterClrMapping/>
  </p:clrMapOvr>
  <p:transition spd="slow">
    <p:zo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5"/>
          <p:cNvSpPr txBox="1">
            <a:spLocks noChangeArrowheads="1"/>
          </p:cNvSpPr>
          <p:nvPr/>
        </p:nvSpPr>
        <p:spPr bwMode="auto">
          <a:xfrm>
            <a:off x="815975" y="1909436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a bond premium?</a:t>
            </a: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Box 5"/>
          <p:cNvSpPr txBox="1">
            <a:spLocks noChangeArrowheads="1"/>
          </p:cNvSpPr>
          <p:nvPr/>
        </p:nvSpPr>
        <p:spPr bwMode="auto">
          <a:xfrm>
            <a:off x="815975" y="1447772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Proportion of total liabilities to total assets</a:t>
            </a:r>
          </a:p>
        </p:txBody>
      </p:sp>
    </p:spTree>
  </p:cSld>
  <p:clrMapOvr>
    <a:masterClrMapping/>
  </p:clrMapOvr>
  <p:transition spd="slow">
    <p:zo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5"/>
          <p:cNvSpPr txBox="1">
            <a:spLocks noChangeArrowheads="1"/>
          </p:cNvSpPr>
          <p:nvPr/>
        </p:nvSpPr>
        <p:spPr bwMode="auto">
          <a:xfrm>
            <a:off x="815975" y="1909436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the debt ratio?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Box 5"/>
          <p:cNvSpPr txBox="1">
            <a:spLocks noChangeArrowheads="1"/>
          </p:cNvSpPr>
          <p:nvPr/>
        </p:nvSpPr>
        <p:spPr bwMode="auto">
          <a:xfrm>
            <a:off x="815975" y="986106"/>
            <a:ext cx="7566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Number of shares that stockholders actually own</a:t>
            </a:r>
          </a:p>
        </p:txBody>
      </p:sp>
    </p:spTree>
  </p:cSld>
  <p:clrMapOvr>
    <a:masterClrMapping/>
  </p:clrMapOvr>
  <p:transition spd="slow">
    <p:zo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Box 5"/>
          <p:cNvSpPr txBox="1">
            <a:spLocks noChangeArrowheads="1"/>
          </p:cNvSpPr>
          <p:nvPr/>
        </p:nvSpPr>
        <p:spPr bwMode="auto">
          <a:xfrm>
            <a:off x="815975" y="1447771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outstanding shares?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Box 5"/>
          <p:cNvSpPr txBox="1">
            <a:spLocks noChangeArrowheads="1"/>
          </p:cNvSpPr>
          <p:nvPr/>
        </p:nvSpPr>
        <p:spPr bwMode="auto">
          <a:xfrm>
            <a:off x="838200" y="160913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A company’s own stock that it has bought back</a:t>
            </a:r>
          </a:p>
        </p:txBody>
      </p:sp>
    </p:spTree>
  </p:cSld>
  <p:clrMapOvr>
    <a:masterClrMapping/>
  </p:clrMapOvr>
  <p:transition spd="slow">
    <p:zo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Box 5"/>
          <p:cNvSpPr txBox="1">
            <a:spLocks noChangeArrowheads="1"/>
          </p:cNvSpPr>
          <p:nvPr/>
        </p:nvSpPr>
        <p:spPr bwMode="auto">
          <a:xfrm>
            <a:off x="815975" y="1909436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treasury stock?</a:t>
            </a: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Box 5"/>
          <p:cNvSpPr txBox="1">
            <a:spLocks noChangeArrowheads="1"/>
          </p:cNvSpPr>
          <p:nvPr/>
        </p:nvSpPr>
        <p:spPr bwMode="auto">
          <a:xfrm>
            <a:off x="815975" y="1586272"/>
            <a:ext cx="7566025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The constitution for governing the company</a:t>
            </a:r>
          </a:p>
        </p:txBody>
      </p:sp>
    </p:spTree>
  </p:cSld>
  <p:clrMapOvr>
    <a:masterClrMapping/>
  </p:clrMapOvr>
  <p:transition spd="slow">
    <p:zoom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Box 5"/>
          <p:cNvSpPr txBox="1">
            <a:spLocks noChangeArrowheads="1"/>
          </p:cNvSpPr>
          <p:nvPr/>
        </p:nvSpPr>
        <p:spPr bwMode="auto">
          <a:xfrm>
            <a:off x="815975" y="1909436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the bylaws?</a:t>
            </a:r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Box 5"/>
          <p:cNvSpPr txBox="1">
            <a:spLocks noChangeArrowheads="1"/>
          </p:cNvSpPr>
          <p:nvPr/>
        </p:nvSpPr>
        <p:spPr bwMode="auto">
          <a:xfrm>
            <a:off x="815975" y="524442"/>
            <a:ext cx="7566025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Amount of stockholders’ equity the stockholders have contributed</a:t>
            </a:r>
          </a:p>
        </p:txBody>
      </p:sp>
    </p:spTree>
  </p:cSld>
  <p:clrMapOvr>
    <a:masterClrMapping/>
  </p:clrMapOvr>
  <p:transition spd="slow">
    <p:zoom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5"/>
          <p:cNvSpPr txBox="1">
            <a:spLocks noChangeArrowheads="1"/>
          </p:cNvSpPr>
          <p:nvPr/>
        </p:nvSpPr>
        <p:spPr bwMode="auto">
          <a:xfrm>
            <a:off x="815975" y="1909436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paid-in capital?</a:t>
            </a:r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Box 5"/>
          <p:cNvSpPr txBox="1">
            <a:spLocks noChangeArrowheads="1"/>
          </p:cNvSpPr>
          <p:nvPr/>
        </p:nvSpPr>
        <p:spPr bwMode="auto">
          <a:xfrm>
            <a:off x="815975" y="1909437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Basic form of capital stock</a:t>
            </a:r>
          </a:p>
        </p:txBody>
      </p:sp>
    </p:spTree>
  </p:cSld>
  <p:clrMapOvr>
    <a:masterClrMapping/>
  </p:clrMapOvr>
  <p:transition spd="slow">
    <p:zoom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Box 5"/>
          <p:cNvSpPr txBox="1">
            <a:spLocks noChangeArrowheads="1"/>
          </p:cNvSpPr>
          <p:nvPr/>
        </p:nvSpPr>
        <p:spPr bwMode="auto">
          <a:xfrm>
            <a:off x="815975" y="1909436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common stock?</a:t>
            </a:r>
          </a:p>
        </p:txBody>
      </p:sp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Box 5"/>
          <p:cNvSpPr txBox="1">
            <a:spLocks noChangeArrowheads="1"/>
          </p:cNvSpPr>
          <p:nvPr/>
        </p:nvSpPr>
        <p:spPr bwMode="auto">
          <a:xfrm>
            <a:off x="815975" y="1447771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Sales revenue less cost of goods sold</a:t>
            </a:r>
          </a:p>
        </p:txBody>
      </p:sp>
    </p:spTree>
  </p:cSld>
  <p:clrMapOvr>
    <a:masterClrMapping/>
  </p:clrMapOvr>
  <p:transition spd="slow">
    <p:zoom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Box 5"/>
          <p:cNvSpPr txBox="1">
            <a:spLocks noChangeArrowheads="1"/>
          </p:cNvSpPr>
          <p:nvPr/>
        </p:nvSpPr>
        <p:spPr bwMode="auto">
          <a:xfrm>
            <a:off x="815975" y="1447772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gross margin (gross profit)?</a:t>
            </a:r>
          </a:p>
        </p:txBody>
      </p: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Box 5"/>
          <p:cNvSpPr txBox="1">
            <a:spLocks noChangeArrowheads="1"/>
          </p:cNvSpPr>
          <p:nvPr/>
        </p:nvSpPr>
        <p:spPr bwMode="auto">
          <a:xfrm>
            <a:off x="815975" y="524442"/>
            <a:ext cx="7566025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Requires publicly-held companies to file audited financial statements</a:t>
            </a:r>
          </a:p>
        </p:txBody>
      </p:sp>
    </p:spTree>
  </p:cSld>
  <p:clrMapOvr>
    <a:masterClrMapping/>
  </p:clrMapOvr>
  <p:transition spd="slow">
    <p:zoom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Box 5"/>
          <p:cNvSpPr txBox="1">
            <a:spLocks noChangeArrowheads="1"/>
          </p:cNvSpPr>
          <p:nvPr/>
        </p:nvSpPr>
        <p:spPr bwMode="auto">
          <a:xfrm>
            <a:off x="815975" y="986106"/>
            <a:ext cx="7566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the Securities &amp; Exchange Act of 1934?</a:t>
            </a:r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Box 5"/>
          <p:cNvSpPr txBox="1">
            <a:spLocks noChangeArrowheads="1"/>
          </p:cNvSpPr>
          <p:nvPr/>
        </p:nvSpPr>
        <p:spPr bwMode="auto">
          <a:xfrm>
            <a:off x="838200" y="1071265"/>
            <a:ext cx="7566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Statement measuring operating performance</a:t>
            </a:r>
          </a:p>
        </p:txBody>
      </p:sp>
    </p:spTree>
  </p:cSld>
  <p:clrMapOvr>
    <a:masterClrMapping/>
  </p:clrMapOvr>
  <p:transition spd="slow">
    <p:zoom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Box 5"/>
          <p:cNvSpPr txBox="1">
            <a:spLocks noChangeArrowheads="1"/>
          </p:cNvSpPr>
          <p:nvPr/>
        </p:nvSpPr>
        <p:spPr bwMode="auto">
          <a:xfrm>
            <a:off x="815975" y="2001769"/>
            <a:ext cx="756602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an income statement?</a:t>
            </a:r>
          </a:p>
        </p:txBody>
      </p:sp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Box 5"/>
          <p:cNvSpPr txBox="1">
            <a:spLocks noChangeArrowheads="1"/>
          </p:cNvSpPr>
          <p:nvPr/>
        </p:nvSpPr>
        <p:spPr bwMode="auto">
          <a:xfrm>
            <a:off x="815975" y="144777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Statement that is as of one specific date</a:t>
            </a:r>
          </a:p>
        </p:txBody>
      </p:sp>
    </p:spTree>
  </p:cSld>
  <p:clrMapOvr>
    <a:masterClrMapping/>
  </p:clrMapOvr>
  <p:transition spd="slow">
    <p:zoom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Box 5"/>
          <p:cNvSpPr txBox="1">
            <a:spLocks noChangeArrowheads="1"/>
          </p:cNvSpPr>
          <p:nvPr/>
        </p:nvSpPr>
        <p:spPr bwMode="auto">
          <a:xfrm>
            <a:off x="815975" y="1909436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a balance sheet?</a:t>
            </a:r>
          </a:p>
        </p:txBody>
      </p:sp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ver dir="d"/>
    <p:sndAc>
      <p:stSnd>
        <p:snd r:embed="rId2" name="Jeopardy Daily Double Sound Effect.wav"/>
      </p:stSnd>
    </p:sndAc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Box 5"/>
          <p:cNvSpPr txBox="1">
            <a:spLocks noChangeArrowheads="1"/>
          </p:cNvSpPr>
          <p:nvPr/>
        </p:nvSpPr>
        <p:spPr bwMode="auto">
          <a:xfrm>
            <a:off x="815975" y="1447771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Can use either direct method or indirect method</a:t>
            </a:r>
          </a:p>
        </p:txBody>
      </p:sp>
    </p:spTree>
  </p:cSld>
  <p:clrMapOvr>
    <a:masterClrMapping/>
  </p:clrMapOvr>
  <p:transition spd="slow">
    <p:zoom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5"/>
          <p:cNvSpPr txBox="1">
            <a:spLocks noChangeArrowheads="1"/>
          </p:cNvSpPr>
          <p:nvPr/>
        </p:nvSpPr>
        <p:spPr bwMode="auto">
          <a:xfrm>
            <a:off x="815975" y="1447771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the statement of cash flows?</a:t>
            </a:r>
          </a:p>
        </p:txBody>
      </p:sp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Box 5"/>
          <p:cNvSpPr txBox="1">
            <a:spLocks noChangeArrowheads="1"/>
          </p:cNvSpPr>
          <p:nvPr/>
        </p:nvSpPr>
        <p:spPr bwMode="auto">
          <a:xfrm>
            <a:off x="815975" y="986106"/>
            <a:ext cx="7566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Study of percentage changes from year to year</a:t>
            </a:r>
          </a:p>
        </p:txBody>
      </p:sp>
    </p:spTree>
  </p:cSld>
  <p:clrMapOvr>
    <a:masterClrMapping/>
  </p:clrMapOvr>
  <p:transition spd="slow">
    <p:zoom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5"/>
          <p:cNvSpPr txBox="1">
            <a:spLocks noChangeArrowheads="1"/>
          </p:cNvSpPr>
          <p:nvPr/>
        </p:nvSpPr>
        <p:spPr bwMode="auto">
          <a:xfrm>
            <a:off x="815975" y="144777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horizontal analysis?</a:t>
            </a:r>
          </a:p>
        </p:txBody>
      </p:sp>
    </p:spTree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Box 5"/>
          <p:cNvSpPr txBox="1">
            <a:spLocks noChangeArrowheads="1"/>
          </p:cNvSpPr>
          <p:nvPr/>
        </p:nvSpPr>
        <p:spPr bwMode="auto">
          <a:xfrm>
            <a:off x="762000" y="1071265"/>
            <a:ext cx="7566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Statements reported only in percentages (no dollar amounts)</a:t>
            </a:r>
          </a:p>
        </p:txBody>
      </p:sp>
    </p:spTree>
  </p:cSld>
  <p:clrMapOvr>
    <a:masterClrMapping/>
  </p:clrMapOvr>
  <p:transition spd="slow">
    <p:zoom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Box 5"/>
          <p:cNvSpPr txBox="1">
            <a:spLocks noChangeArrowheads="1"/>
          </p:cNvSpPr>
          <p:nvPr/>
        </p:nvSpPr>
        <p:spPr bwMode="auto">
          <a:xfrm>
            <a:off x="815975" y="986106"/>
            <a:ext cx="7566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are common-size financial statements?</a:t>
            </a:r>
          </a:p>
        </p:txBody>
      </p:sp>
    </p:spTree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Box 5"/>
          <p:cNvSpPr txBox="1">
            <a:spLocks noChangeArrowheads="1"/>
          </p:cNvSpPr>
          <p:nvPr/>
        </p:nvSpPr>
        <p:spPr bwMode="auto">
          <a:xfrm>
            <a:off x="815975" y="986107"/>
            <a:ext cx="7566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Income from operations as a percentage of net sales</a:t>
            </a:r>
          </a:p>
        </p:txBody>
      </p:sp>
    </p:spTree>
  </p:cSld>
  <p:clrMapOvr>
    <a:masterClrMapping/>
  </p:clrMapOvr>
  <p:transition spd="slow">
    <p:zoom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5"/>
          <p:cNvSpPr txBox="1">
            <a:spLocks noChangeArrowheads="1"/>
          </p:cNvSpPr>
          <p:nvPr/>
        </p:nvSpPr>
        <p:spPr bwMode="auto">
          <a:xfrm>
            <a:off x="815975" y="986106"/>
            <a:ext cx="7566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the operating income (profit) percentage?</a:t>
            </a:r>
          </a:p>
        </p:txBody>
      </p:sp>
    </p:spTree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Box 5"/>
          <p:cNvSpPr txBox="1">
            <a:spLocks noChangeArrowheads="1"/>
          </p:cNvSpPr>
          <p:nvPr/>
        </p:nvSpPr>
        <p:spPr bwMode="auto">
          <a:xfrm>
            <a:off x="838200" y="609600"/>
            <a:ext cx="7566025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Amount of net sales generated for each dollar invested in assets</a:t>
            </a:r>
          </a:p>
        </p:txBody>
      </p:sp>
    </p:spTree>
  </p:cSld>
  <p:clrMapOvr>
    <a:masterClrMapping/>
  </p:clrMapOvr>
  <p:transition spd="slow">
    <p:zoom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Box 5"/>
          <p:cNvSpPr txBox="1">
            <a:spLocks noChangeArrowheads="1"/>
          </p:cNvSpPr>
          <p:nvPr/>
        </p:nvSpPr>
        <p:spPr bwMode="auto">
          <a:xfrm>
            <a:off x="815975" y="1909436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asset turnover?</a:t>
            </a:r>
          </a:p>
        </p:txBody>
      </p:sp>
    </p:spTree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Box 5"/>
          <p:cNvSpPr txBox="1">
            <a:spLocks noChangeArrowheads="1"/>
          </p:cNvSpPr>
          <p:nvPr/>
        </p:nvSpPr>
        <p:spPr bwMode="auto">
          <a:xfrm>
            <a:off x="815975" y="1478550"/>
            <a:ext cx="7566025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Amount of net income earned for each share of outstanding common stock</a:t>
            </a:r>
          </a:p>
        </p:txBody>
      </p:sp>
    </p:spTree>
  </p:cSld>
  <p:clrMapOvr>
    <a:masterClrMapping/>
  </p:clrMapOvr>
  <p:transition spd="slow">
    <p:zoom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5"/>
          <p:cNvSpPr txBox="1">
            <a:spLocks noChangeArrowheads="1"/>
          </p:cNvSpPr>
          <p:nvPr/>
        </p:nvSpPr>
        <p:spPr bwMode="auto">
          <a:xfrm>
            <a:off x="815975" y="2371101"/>
            <a:ext cx="75660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EPS?</a:t>
            </a:r>
          </a:p>
        </p:txBody>
      </p:sp>
    </p:spTree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Box 5"/>
          <p:cNvSpPr txBox="1">
            <a:spLocks noChangeArrowheads="1"/>
          </p:cNvSpPr>
          <p:nvPr/>
        </p:nvSpPr>
        <p:spPr bwMode="auto">
          <a:xfrm>
            <a:off x="815975" y="986106"/>
            <a:ext cx="7566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Financial statements containing “net income”</a:t>
            </a:r>
          </a:p>
        </p:txBody>
      </p:sp>
      <p:sp>
        <p:nvSpPr>
          <p:cNvPr id="3" name="Rectangle 2"/>
          <p:cNvSpPr/>
          <p:nvPr/>
        </p:nvSpPr>
        <p:spPr>
          <a:xfrm>
            <a:off x="3429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4" name="Rectangle 3"/>
          <p:cNvSpPr/>
          <p:nvPr/>
        </p:nvSpPr>
        <p:spPr>
          <a:xfrm>
            <a:off x="4191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5" name="Rectangle 4"/>
          <p:cNvSpPr/>
          <p:nvPr/>
        </p:nvSpPr>
        <p:spPr>
          <a:xfrm>
            <a:off x="1905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6" name="Rectangle 5"/>
          <p:cNvSpPr/>
          <p:nvPr/>
        </p:nvSpPr>
        <p:spPr>
          <a:xfrm>
            <a:off x="2667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7" name="Rectangle 6"/>
          <p:cNvSpPr/>
          <p:nvPr/>
        </p:nvSpPr>
        <p:spPr>
          <a:xfrm>
            <a:off x="6477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8" name="Rectangle 7"/>
          <p:cNvSpPr/>
          <p:nvPr/>
        </p:nvSpPr>
        <p:spPr>
          <a:xfrm>
            <a:off x="7239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9" name="Rectangle 8"/>
          <p:cNvSpPr/>
          <p:nvPr/>
        </p:nvSpPr>
        <p:spPr>
          <a:xfrm>
            <a:off x="4953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0" name="Rectangle 9"/>
          <p:cNvSpPr/>
          <p:nvPr/>
        </p:nvSpPr>
        <p:spPr>
          <a:xfrm>
            <a:off x="5715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1" name="Rectangle 10"/>
          <p:cNvSpPr/>
          <p:nvPr/>
        </p:nvSpPr>
        <p:spPr>
          <a:xfrm>
            <a:off x="1143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2" name="Rectangle 11"/>
          <p:cNvSpPr/>
          <p:nvPr/>
        </p:nvSpPr>
        <p:spPr>
          <a:xfrm>
            <a:off x="1143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3" name="Rectangle 12"/>
          <p:cNvSpPr/>
          <p:nvPr/>
        </p:nvSpPr>
        <p:spPr>
          <a:xfrm>
            <a:off x="7239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4" name="Rectangle 13"/>
          <p:cNvSpPr/>
          <p:nvPr/>
        </p:nvSpPr>
        <p:spPr>
          <a:xfrm>
            <a:off x="1905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5" name="Rectangle 14"/>
          <p:cNvSpPr/>
          <p:nvPr/>
        </p:nvSpPr>
        <p:spPr>
          <a:xfrm>
            <a:off x="6477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6" name="Rectangle 15"/>
          <p:cNvSpPr/>
          <p:nvPr/>
        </p:nvSpPr>
        <p:spPr>
          <a:xfrm>
            <a:off x="2667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7" name="Rectangle 16"/>
          <p:cNvSpPr/>
          <p:nvPr/>
        </p:nvSpPr>
        <p:spPr>
          <a:xfrm>
            <a:off x="5715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8" name="Rectangle 17"/>
          <p:cNvSpPr/>
          <p:nvPr/>
        </p:nvSpPr>
        <p:spPr>
          <a:xfrm>
            <a:off x="3429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9" name="Rectangle 18"/>
          <p:cNvSpPr/>
          <p:nvPr/>
        </p:nvSpPr>
        <p:spPr>
          <a:xfrm>
            <a:off x="4953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20" name="Rectangle 19"/>
          <p:cNvSpPr/>
          <p:nvPr/>
        </p:nvSpPr>
        <p:spPr>
          <a:xfrm>
            <a:off x="4191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21" name="TextBox 20"/>
          <p:cNvSpPr txBox="1"/>
          <p:nvPr/>
        </p:nvSpPr>
        <p:spPr bwMode="auto">
          <a:xfrm>
            <a:off x="4114800" y="5558288"/>
            <a:ext cx="9144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 anchorCtr="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Start Timer</a:t>
            </a:r>
          </a:p>
        </p:txBody>
      </p:sp>
      <p:sp>
        <p:nvSpPr>
          <p:cNvPr id="22" name="TextBox 21">
            <a:hlinkClick r:id="" action="ppaction://hlinkshowjump?jump=nextslide"/>
          </p:cNvPr>
          <p:cNvSpPr txBox="1"/>
          <p:nvPr/>
        </p:nvSpPr>
        <p:spPr bwMode="auto">
          <a:xfrm>
            <a:off x="8099424" y="5446064"/>
            <a:ext cx="815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 anchorCtr="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GO TO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ANSWER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(question)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30 Second Timer With Jeopardy Thinking Mus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" presetClass="exit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8000"/>
                            </p:stCondLst>
                            <p:childTnLst>
                              <p:par>
                                <p:cTn id="40" presetID="1" presetClass="exit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000"/>
                            </p:stCondLst>
                            <p:childTnLst>
                              <p:par>
                                <p:cTn id="45" presetID="10" presetClass="exit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  <p:bldP spid="16" grpId="1" animBg="1"/>
      <p:bldP spid="17" grpId="0" animBg="1"/>
      <p:bldP spid="18" grpId="0" animBg="1"/>
      <p:bldP spid="18" grpId="1" animBg="1"/>
      <p:bldP spid="19" grpId="0" animBg="1"/>
      <p:bldP spid="20" grpId="0" animBg="1"/>
      <p:bldP spid="20" grpId="1" animBg="1"/>
      <p:bldP spid="21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Box 5"/>
          <p:cNvSpPr txBox="1">
            <a:spLocks noChangeArrowheads="1"/>
          </p:cNvSpPr>
          <p:nvPr/>
        </p:nvSpPr>
        <p:spPr bwMode="auto">
          <a:xfrm>
            <a:off x="815975" y="524443"/>
            <a:ext cx="7566025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are income statement, </a:t>
            </a:r>
            <a:r>
              <a:rPr lang="en-US" altLang="en-US" sz="6000" dirty="0" err="1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stmt</a:t>
            </a: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 of retained earnings, and cash flows?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eopardy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DB01"/>
      </a:hlink>
      <a:folHlink>
        <a:srgbClr val="3366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anchor="ctr" anchorCtr="0">
        <a:spAutoFit/>
      </a:bodyPr>
      <a:lstStyle>
        <a:defPPr algn="ctr">
          <a:spcBef>
            <a:spcPct val="0"/>
          </a:spcBef>
          <a:buFontTx/>
          <a:buNone/>
          <a:defRPr sz="6000" dirty="0">
            <a:solidFill>
              <a:schemeClr val="bg1"/>
            </a:solidFill>
            <a:latin typeface="Arial Black" pitchFamily="34" charset="0"/>
            <a:cs typeface="Arial" charset="0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1244</TotalTime>
  <Words>694</Words>
  <Application>Microsoft Office PowerPoint</Application>
  <PresentationFormat>On-screen Show (4:3)</PresentationFormat>
  <Paragraphs>127</Paragraphs>
  <Slides>74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82" baseType="lpstr">
      <vt:lpstr>Arial</vt:lpstr>
      <vt:lpstr>Arial Black</vt:lpstr>
      <vt:lpstr>Arial Narrow</vt:lpstr>
      <vt:lpstr>Calibri</vt:lpstr>
      <vt:lpstr>Impact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Youthdownloads.com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Jeopardy Powerpoint Template</dc:title>
  <dc:subject>Jeopardy Powerpoint Game</dc:subject>
  <dc:creator>wtietz@kent.edu</dc:creator>
  <cp:keywords>Jeopardy</cp:keywords>
  <cp:lastModifiedBy>Tietz, Wendy</cp:lastModifiedBy>
  <cp:revision>129</cp:revision>
  <cp:lastPrinted>2017-03-27T11:52:22Z</cp:lastPrinted>
  <dcterms:created xsi:type="dcterms:W3CDTF">1999-10-07T17:16:48Z</dcterms:created>
  <dcterms:modified xsi:type="dcterms:W3CDTF">2017-03-27T12:55:16Z</dcterms:modified>
  <cp:category>Game Shows</cp:category>
</cp:coreProperties>
</file>