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83" r:id="rId3"/>
    <p:sldId id="259" r:id="rId4"/>
    <p:sldId id="260" r:id="rId5"/>
    <p:sldId id="284" r:id="rId6"/>
    <p:sldId id="258" r:id="rId7"/>
    <p:sldId id="263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412" autoAdjust="0"/>
    <p:restoredTop sz="94660"/>
  </p:normalViewPr>
  <p:slideViewPr>
    <p:cSldViewPr snapToGrid="0">
      <p:cViewPr varScale="1">
        <p:scale>
          <a:sx n="53" d="100"/>
          <a:sy n="53" d="100"/>
        </p:scale>
        <p:origin x="84" y="52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8CA1E8-A181-44A4-AD5D-C01A14E98DB4}" type="datetimeFigureOut">
              <a:rPr lang="en-US" smtClean="0"/>
              <a:t>2/5/2017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7A3E4C-2FA2-4F33-A40E-4B08CB6023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5407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7A3E4C-2FA2-4F33-A40E-4B08CB6023E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6647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7886700" cy="45828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512451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3812721" cy="45828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572000" y="1295400"/>
            <a:ext cx="3943350" cy="458311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6734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ctr" anchorCtr="0">
            <a:normAutofit/>
          </a:bodyPr>
          <a:lstStyle>
            <a:lvl1pPr>
              <a:defRPr sz="4400"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9" name="Picture 8" descr="header-with-padding-wmt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558922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5029200" y="6012042"/>
            <a:ext cx="39542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1" dirty="0">
                <a:latin typeface="+mj-lt"/>
                <a:cs typeface="Avenir Next Condensed Regular"/>
              </a:rPr>
              <a:t>Copyright © 2017 by Dr. Wendy Tietz. </a:t>
            </a:r>
            <a:br>
              <a:rPr lang="en-US" sz="1200" b="1" i="1" dirty="0">
                <a:latin typeface="+mj-lt"/>
                <a:cs typeface="Avenir Next Condensed Regular"/>
              </a:rPr>
            </a:br>
            <a:r>
              <a:rPr lang="en-US" sz="1200" i="1" dirty="0">
                <a:latin typeface="+mj-lt"/>
                <a:cs typeface="Avenir Next Condensed Regular"/>
              </a:rPr>
              <a:t>This work is licensed under a Creative Commons Attribution-NonCommercial 3.0 Unported License.</a:t>
            </a:r>
            <a:r>
              <a:rPr lang="en-US" sz="1200" i="1" dirty="0">
                <a:solidFill>
                  <a:schemeClr val="tx1"/>
                </a:solidFill>
                <a:latin typeface="+mj-lt"/>
                <a:cs typeface="Avenir Next Condensed Regular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268432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30533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p.me/p3NlXE-yG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wtietz@kent.edu" TargetMode="External"/><Relationship Id="rId2" Type="http://schemas.openxmlformats.org/officeDocument/2006/relationships/hyperlink" Target="http://accountingintheheadlines.com/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76783" y="1731194"/>
            <a:ext cx="8666049" cy="4001520"/>
          </a:xfrm>
        </p:spPr>
        <p:txBody>
          <a:bodyPr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3600" b="1" dirty="0"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How would Apple’s financial statements be impacted by its iPhone one-year warranty and related iPhone 6s battery replacement program?</a:t>
            </a:r>
            <a:endParaRPr lang="en-US" sz="36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276783" y="5911352"/>
            <a:ext cx="4696556" cy="700587"/>
          </a:xfrm>
        </p:spPr>
        <p:txBody>
          <a:bodyPr>
            <a:normAutofit/>
          </a:bodyPr>
          <a:lstStyle/>
          <a:p>
            <a:r>
              <a:rPr lang="da-DK" dirty="0">
                <a:solidFill>
                  <a:schemeClr val="tx1">
                    <a:lumMod val="50000"/>
                    <a:lumOff val="50000"/>
                  </a:schemeClr>
                </a:solidFill>
                <a:hlinkClick r:id="rId3"/>
              </a:rPr>
              <a:t>Original blog posting (February 9, 2017)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81221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609" y="405571"/>
            <a:ext cx="8286782" cy="975884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400" dirty="0"/>
              <a:t>Apple iPhone Warranty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42875" y="1650015"/>
            <a:ext cx="4033722" cy="4759780"/>
          </a:xfrm>
        </p:spPr>
        <p:txBody>
          <a:bodyPr>
            <a:normAutofit lnSpcReduction="10000"/>
          </a:bodyPr>
          <a:lstStyle/>
          <a:p>
            <a:r>
              <a:rPr lang="en-US" sz="2700" dirty="0"/>
              <a:t>Each iPhone comes with basic one-year warranty</a:t>
            </a:r>
          </a:p>
          <a:p>
            <a:r>
              <a:rPr lang="en-US" sz="2700" dirty="0"/>
              <a:t>Apple will repair or replace iPhones with defects in materials or workmanship at no cost to the customer </a:t>
            </a:r>
          </a:p>
          <a:p>
            <a:r>
              <a:rPr lang="en-US" sz="2700" dirty="0"/>
              <a:t>Recent batch of iPhone 6s devices found to have a battery defect</a:t>
            </a:r>
          </a:p>
          <a:p>
            <a:r>
              <a:rPr lang="en-US" sz="2700" dirty="0"/>
              <a:t>Apple issued a battery replacement program for these phones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9503" y="1838364"/>
            <a:ext cx="3749040" cy="433812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654231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155" y="1481329"/>
            <a:ext cx="8388570" cy="4901184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3800" dirty="0"/>
              <a:t>Assume that Apple makes a quarterly adjusting entry using the percent-of-sales method to estimate warranty expense for all new iPhones sold during the quarter. How will this adjusting entry impact Apple’s balance sheet? Its income statement? </a:t>
            </a:r>
            <a:endParaRPr lang="en-US" sz="3800" dirty="0"/>
          </a:p>
        </p:txBody>
      </p:sp>
    </p:spTree>
    <p:extLst>
      <p:ext uri="{BB962C8B-B14F-4D97-AF65-F5344CB8AC3E}">
        <p14:creationId xmlns:p14="http://schemas.microsoft.com/office/powerpoint/2010/main" val="33557790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44752"/>
            <a:ext cx="8112394" cy="5015484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4000" dirty="0"/>
              <a:t>Is the adjusting entry for warranty expense an accrual or a deferral? Explain.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7994834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44752"/>
            <a:ext cx="8112394" cy="5015484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4000" dirty="0"/>
              <a:t>Now think about the battery replacement program for the affected iPhone 6s devices. When a customer brings in his/her iPhone 6s for a battery replacement under the battery replacement program, how will this transaction impact Apple’s balance sheet? Its income statement? 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4966188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275898"/>
            <a:ext cx="7886700" cy="832303"/>
          </a:xfrm>
        </p:spPr>
        <p:txBody>
          <a:bodyPr>
            <a:normAutofit/>
          </a:bodyPr>
          <a:lstStyle/>
          <a:p>
            <a:r>
              <a:rPr lang="en-US" sz="4800" dirty="0"/>
              <a:t>Question Recap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6328" y="1231434"/>
            <a:ext cx="8455937" cy="5309530"/>
          </a:xfrm>
        </p:spPr>
        <p:txBody>
          <a:bodyPr>
            <a:noAutofit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en-US" dirty="0"/>
              <a:t>Assume that Apple makes a quarterly adjusting entry using the percent-of-sales method to estimate warranty expense for all new iPhones sold during the quarter. How will this adjusting entry impact Apple’s balance sheet? Its income statement? 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Is the adjusting entry for warranty expense an accrual or a deferral? Explain.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Now think about the battery replacement program for the affected iPhone 6s devices. When a customer brings in his/her iPhone 6s for a battery replacement under the battery replacement program, how will this transaction impact Apple’s balance sheet? Its income statement? </a:t>
            </a:r>
          </a:p>
          <a:p>
            <a:pPr marL="514350" indent="-51435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+mj-lt"/>
              <a:buAutoNum type="arabicPeriod"/>
            </a:pPr>
            <a:endParaRPr lang="en-US" sz="3000" dirty="0"/>
          </a:p>
          <a:p>
            <a:pPr marL="0" marR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168020" y="555152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2570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39172" y="1709740"/>
            <a:ext cx="8451115" cy="3335090"/>
          </a:xfrm>
        </p:spPr>
        <p:txBody>
          <a:bodyPr>
            <a:noAutofit/>
          </a:bodyPr>
          <a:lstStyle/>
          <a:p>
            <a:r>
              <a:rPr lang="en-US" sz="2000" dirty="0">
                <a:latin typeface="Courier"/>
                <a:cs typeface="Courier"/>
              </a:rPr>
              <a:t>For additional news stories to use in the accounting classroom, see the Accounting in the Headlines blog at </a:t>
            </a:r>
            <a:r>
              <a:rPr lang="en-US" sz="2000" dirty="0">
                <a:latin typeface="Courier"/>
                <a:cs typeface="Courier"/>
                <a:hlinkClick r:id="rId2"/>
              </a:rPr>
              <a:t>http://accountingintheheadlines.com/</a:t>
            </a:r>
            <a:r>
              <a:rPr lang="en-US" sz="2000" dirty="0">
                <a:latin typeface="Courier"/>
                <a:cs typeface="Courier"/>
              </a:rPr>
              <a:t> </a:t>
            </a:r>
            <a:br>
              <a:rPr lang="en-US" sz="2400" dirty="0">
                <a:latin typeface="Courier"/>
                <a:cs typeface="Courier"/>
              </a:rPr>
            </a:br>
            <a:br>
              <a:rPr lang="en-US" sz="2400" dirty="0">
                <a:latin typeface="Courier"/>
                <a:cs typeface="Courier"/>
              </a:rPr>
            </a:br>
            <a:br>
              <a:rPr lang="en-US" sz="2400" dirty="0">
                <a:latin typeface="Courier"/>
                <a:cs typeface="Courier"/>
              </a:rPr>
            </a:br>
            <a:r>
              <a:rPr lang="en-US" sz="2400" dirty="0">
                <a:latin typeface="Courier"/>
                <a:cs typeface="Courier"/>
              </a:rPr>
              <a:t>Questions or comments? </a:t>
            </a:r>
            <a:r>
              <a:rPr lang="en-US" sz="2000" dirty="0">
                <a:latin typeface="Courier"/>
                <a:cs typeface="Courier"/>
              </a:rPr>
              <a:t>Contact Dr. Wendy Tietz at </a:t>
            </a:r>
            <a:r>
              <a:rPr lang="en-US" sz="2000" dirty="0">
                <a:latin typeface="Courier"/>
                <a:cs typeface="Courier"/>
                <a:hlinkClick r:id="rId3"/>
              </a:rPr>
              <a:t>wtietz@kent.edu</a:t>
            </a:r>
            <a:r>
              <a:rPr lang="en-US" sz="2000" dirty="0">
                <a:latin typeface="Courier"/>
                <a:cs typeface="Courier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018513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 Inverse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3610</TotalTime>
  <Words>314</Words>
  <Application>Microsoft Office PowerPoint</Application>
  <PresentationFormat>On-screen Show (4:3)</PresentationFormat>
  <Paragraphs>19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Arial</vt:lpstr>
      <vt:lpstr>Avenir Next Condensed Regular</vt:lpstr>
      <vt:lpstr>Calibri</vt:lpstr>
      <vt:lpstr>Calibri Light</vt:lpstr>
      <vt:lpstr>Courier</vt:lpstr>
      <vt:lpstr>Courier New</vt:lpstr>
      <vt:lpstr>Times New Roman</vt:lpstr>
      <vt:lpstr>Office Theme</vt:lpstr>
      <vt:lpstr>How would Apple’s financial statements be impacted by its iPhone one-year warranty and related iPhone 6s battery replacement program?</vt:lpstr>
      <vt:lpstr>Apple iPhone Warranty</vt:lpstr>
      <vt:lpstr>Question 1</vt:lpstr>
      <vt:lpstr>Question 2</vt:lpstr>
      <vt:lpstr>Question 3</vt:lpstr>
      <vt:lpstr>Question Recap</vt:lpstr>
      <vt:lpstr>For additional news stories to use in the accounting classroom, see the Accounting in the Headlines blog at http://accountingintheheadlines.com/    Questions or comments? Contact Dr. Wendy Tietz at wtietz@kent.edu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Wendy Tietz</dc:creator>
  <cp:lastModifiedBy>Jordan Kushner</cp:lastModifiedBy>
  <cp:revision>182</cp:revision>
  <cp:lastPrinted>2015-01-07T02:07:23Z</cp:lastPrinted>
  <dcterms:created xsi:type="dcterms:W3CDTF">2014-03-26T16:56:49Z</dcterms:created>
  <dcterms:modified xsi:type="dcterms:W3CDTF">2017-02-05T19:57:42Z</dcterms:modified>
</cp:coreProperties>
</file>