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76" r:id="rId3"/>
    <p:sldId id="259" r:id="rId4"/>
    <p:sldId id="260" r:id="rId5"/>
    <p:sldId id="281" r:id="rId6"/>
    <p:sldId id="258"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412" autoAdjust="0"/>
    <p:restoredTop sz="94660"/>
  </p:normalViewPr>
  <p:slideViewPr>
    <p:cSldViewPr snapToGrid="0">
      <p:cViewPr varScale="1">
        <p:scale>
          <a:sx n="128" d="100"/>
          <a:sy n="128" d="100"/>
        </p:scale>
        <p:origin x="306" y="1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8CA1E8-A181-44A4-AD5D-C01A14E98DB4}" type="datetimeFigureOut">
              <a:rPr lang="en-US" smtClean="0"/>
              <a:t>11/5/2016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7A3E4C-2FA2-4F33-A40E-4B08CB6023E2}" type="slidenum">
              <a:rPr lang="en-US" smtClean="0"/>
              <a:t>‹#›</a:t>
            </a:fld>
            <a:endParaRPr lang="en-US"/>
          </a:p>
        </p:txBody>
      </p:sp>
    </p:spTree>
    <p:extLst>
      <p:ext uri="{BB962C8B-B14F-4D97-AF65-F5344CB8AC3E}">
        <p14:creationId xmlns:p14="http://schemas.microsoft.com/office/powerpoint/2010/main" val="3040540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7A3E4C-2FA2-4F33-A40E-4B08CB6023E2}" type="slidenum">
              <a:rPr lang="en-US" smtClean="0"/>
              <a:t>1</a:t>
            </a:fld>
            <a:endParaRPr lang="en-US"/>
          </a:p>
        </p:txBody>
      </p:sp>
    </p:spTree>
    <p:extLst>
      <p:ext uri="{BB962C8B-B14F-4D97-AF65-F5344CB8AC3E}">
        <p14:creationId xmlns:p14="http://schemas.microsoft.com/office/powerpoint/2010/main" val="2536664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a:t>Click to edit Master title style</a:t>
            </a:r>
          </a:p>
        </p:txBody>
      </p:sp>
      <p:sp>
        <p:nvSpPr>
          <p:cNvPr id="3" name="Content Placeholder 2"/>
          <p:cNvSpPr>
            <a:spLocks noGrp="1"/>
          </p:cNvSpPr>
          <p:nvPr>
            <p:ph idx="1"/>
          </p:nvPr>
        </p:nvSpPr>
        <p:spPr>
          <a:xfrm>
            <a:off x="628650" y="1295400"/>
            <a:ext cx="7886700" cy="4582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51245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a:t>Click to edit Master title style</a:t>
            </a:r>
          </a:p>
        </p:txBody>
      </p:sp>
      <p:sp>
        <p:nvSpPr>
          <p:cNvPr id="3" name="Content Placeholder 2"/>
          <p:cNvSpPr>
            <a:spLocks noGrp="1"/>
          </p:cNvSpPr>
          <p:nvPr>
            <p:ph idx="1"/>
          </p:nvPr>
        </p:nvSpPr>
        <p:spPr>
          <a:xfrm>
            <a:off x="628650" y="1295400"/>
            <a:ext cx="3812721" cy="4582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
        <p:nvSpPr>
          <p:cNvPr id="5" name="Rectangle 4"/>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a:latin typeface="+mj-lt"/>
                <a:cs typeface="Avenir Next Condensed Regular"/>
              </a:rPr>
              <a:t>Copyright © 2016 by Dr. Wendy Tietz. </a:t>
            </a:r>
            <a:br>
              <a:rPr lang="en-US" sz="1200" b="1" i="1" dirty="0">
                <a:latin typeface="+mj-lt"/>
                <a:cs typeface="Avenir Next Condensed Regular"/>
              </a:rPr>
            </a:br>
            <a:r>
              <a:rPr lang="en-US" sz="1200" i="1" dirty="0">
                <a:latin typeface="+mj-lt"/>
                <a:cs typeface="Avenir Next Condensed Regular"/>
              </a:rPr>
              <a:t>This work is licensed under a Creative Commons Attribution-NonCommercial 3.0 Unported License.</a:t>
            </a:r>
            <a:r>
              <a:rPr lang="en-US" sz="1200" i="1" dirty="0">
                <a:solidFill>
                  <a:schemeClr val="tx1"/>
                </a:solidFill>
                <a:latin typeface="+mj-lt"/>
                <a:cs typeface="Avenir Next Condensed Regular"/>
              </a:rPr>
              <a:t> </a:t>
            </a:r>
          </a:p>
        </p:txBody>
      </p:sp>
    </p:spTree>
    <p:extLst>
      <p:ext uri="{BB962C8B-B14F-4D97-AF65-F5344CB8AC3E}">
        <p14:creationId xmlns:p14="http://schemas.microsoft.com/office/powerpoint/2010/main" val="21268432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p.me/p3NlXE-xz"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mailto:wtietz@kent.edu" TargetMode="External"/><Relationship Id="rId2" Type="http://schemas.openxmlformats.org/officeDocument/2006/relationships/hyperlink" Target="http://accountingintheheadlines.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76783" y="1731194"/>
            <a:ext cx="8666049" cy="4001520"/>
          </a:xfrm>
        </p:spPr>
        <p:txBody>
          <a:bodyPr>
            <a:noAutofit/>
          </a:bodyPr>
          <a:lstStyle/>
          <a:p>
            <a:pPr marL="0" marR="0" algn="ctr">
              <a:lnSpc>
                <a:spcPct val="107000"/>
              </a:lnSpc>
              <a:spcBef>
                <a:spcPts val="0"/>
              </a:spcBef>
              <a:spcAft>
                <a:spcPts val="800"/>
              </a:spcAft>
            </a:pPr>
            <a:r>
              <a:rPr lang="en-US" sz="3800" b="1" dirty="0">
                <a:latin typeface="Courier New" panose="02070309020205020404" pitchFamily="49" charset="0"/>
                <a:ea typeface="Calibri" panose="020F0502020204030204" pitchFamily="34" charset="0"/>
                <a:cs typeface="Times New Roman" panose="02020603050405020304" pitchFamily="18" charset="0"/>
              </a:rPr>
              <a:t>How will the opening of a new Cheesecake Factory in New York City impact Cheesecake Factory’s financial statements?</a:t>
            </a:r>
            <a:endParaRPr lang="en-US" sz="3800" dirty="0">
              <a:ea typeface="Calibri" panose="020F0502020204030204" pitchFamily="34" charset="0"/>
              <a:cs typeface="Times New Roman" panose="02020603050405020304" pitchFamily="18" charset="0"/>
            </a:endParaRPr>
          </a:p>
        </p:txBody>
      </p:sp>
      <p:sp>
        <p:nvSpPr>
          <p:cNvPr id="5" name="Text Placeholder 4"/>
          <p:cNvSpPr>
            <a:spLocks noGrp="1"/>
          </p:cNvSpPr>
          <p:nvPr>
            <p:ph type="body" idx="1"/>
          </p:nvPr>
        </p:nvSpPr>
        <p:spPr>
          <a:xfrm>
            <a:off x="276783" y="5911352"/>
            <a:ext cx="4696556" cy="700587"/>
          </a:xfrm>
        </p:spPr>
        <p:txBody>
          <a:bodyPr>
            <a:normAutofit/>
          </a:bodyPr>
          <a:lstStyle/>
          <a:p>
            <a:r>
              <a:rPr lang="en-US" dirty="0">
                <a:solidFill>
                  <a:schemeClr val="tx1">
                    <a:lumMod val="50000"/>
                    <a:lumOff val="50000"/>
                  </a:schemeClr>
                </a:solidFill>
                <a:hlinkClick r:id="rId3"/>
              </a:rPr>
              <a:t>Original blog posting (November 17, 2016)</a:t>
            </a:r>
            <a:endParaRPr lang="en-US" dirty="0">
              <a:solidFill>
                <a:schemeClr val="tx1">
                  <a:lumMod val="50000"/>
                  <a:lumOff val="50000"/>
                </a:schemeClr>
              </a:solidFill>
            </a:endParaRPr>
          </a:p>
        </p:txBody>
      </p:sp>
    </p:spTree>
    <p:extLst>
      <p:ext uri="{BB962C8B-B14F-4D97-AF65-F5344CB8AC3E}">
        <p14:creationId xmlns:p14="http://schemas.microsoft.com/office/powerpoint/2010/main" val="538122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9258" y="310563"/>
            <a:ext cx="8700422" cy="1097280"/>
          </a:xfrm>
        </p:spPr>
        <p:txBody>
          <a:bodyPr>
            <a:noAutofit/>
          </a:bodyPr>
          <a:lstStyle/>
          <a:p>
            <a:pPr algn="ctr"/>
            <a:r>
              <a:rPr lang="en-US" sz="4200" dirty="0"/>
              <a:t>The Cheesecake Factory</a:t>
            </a:r>
          </a:p>
        </p:txBody>
      </p:sp>
      <p:sp>
        <p:nvSpPr>
          <p:cNvPr id="3" name="Content Placeholder 2"/>
          <p:cNvSpPr>
            <a:spLocks noGrp="1"/>
          </p:cNvSpPr>
          <p:nvPr>
            <p:ph idx="1"/>
          </p:nvPr>
        </p:nvSpPr>
        <p:spPr>
          <a:xfrm>
            <a:off x="329183" y="1407843"/>
            <a:ext cx="4535425" cy="5184885"/>
          </a:xfrm>
        </p:spPr>
        <p:txBody>
          <a:bodyPr>
            <a:noAutofit/>
          </a:bodyPr>
          <a:lstStyle/>
          <a:p>
            <a:pPr>
              <a:lnSpc>
                <a:spcPct val="100000"/>
              </a:lnSpc>
              <a:spcBef>
                <a:spcPts val="400"/>
              </a:spcBef>
            </a:pPr>
            <a:r>
              <a:rPr lang="en-US" sz="2400" dirty="0"/>
              <a:t>Opened first NYC location in </a:t>
            </a:r>
            <a:r>
              <a:rPr lang="en-US" sz="2400"/>
              <a:t>late October 2016</a:t>
            </a:r>
            <a:endParaRPr lang="en-US" sz="2400" dirty="0"/>
          </a:p>
          <a:p>
            <a:pPr>
              <a:lnSpc>
                <a:spcPct val="100000"/>
              </a:lnSpc>
              <a:spcBef>
                <a:spcPts val="400"/>
              </a:spcBef>
            </a:pPr>
            <a:r>
              <a:rPr lang="en-US" sz="2400" dirty="0"/>
              <a:t>8,850 square feet and seats 240 guests</a:t>
            </a:r>
          </a:p>
          <a:p>
            <a:pPr>
              <a:lnSpc>
                <a:spcPct val="100000"/>
              </a:lnSpc>
              <a:spcBef>
                <a:spcPts val="400"/>
              </a:spcBef>
            </a:pPr>
            <a:r>
              <a:rPr lang="en-US" sz="2400" dirty="0"/>
              <a:t>Typically, long-term lease for each location and depreciates over life of the lease</a:t>
            </a:r>
          </a:p>
          <a:p>
            <a:pPr>
              <a:lnSpc>
                <a:spcPct val="100000"/>
              </a:lnSpc>
              <a:spcBef>
                <a:spcPts val="400"/>
              </a:spcBef>
            </a:pPr>
            <a:r>
              <a:rPr lang="en-US" sz="2400" dirty="0"/>
              <a:t>Average cost to build and equip new restaurant is $800 per square foot</a:t>
            </a:r>
          </a:p>
          <a:p>
            <a:pPr>
              <a:lnSpc>
                <a:spcPct val="100000"/>
              </a:lnSpc>
              <a:spcBef>
                <a:spcPts val="400"/>
              </a:spcBef>
            </a:pPr>
            <a:r>
              <a:rPr lang="en-US" sz="2400" dirty="0"/>
              <a:t>Estimated total cost of new location is $7 million</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3158" r="5526"/>
          <a:stretch/>
        </p:blipFill>
        <p:spPr>
          <a:xfrm>
            <a:off x="4942925" y="2180480"/>
            <a:ext cx="3931920" cy="3221309"/>
          </a:xfrm>
          <a:prstGeom prst="rect">
            <a:avLst/>
          </a:prstGeom>
        </p:spPr>
      </p:pic>
    </p:spTree>
    <p:extLst>
      <p:ext uri="{BB962C8B-B14F-4D97-AF65-F5344CB8AC3E}">
        <p14:creationId xmlns:p14="http://schemas.microsoft.com/office/powerpoint/2010/main" val="3245167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1</a:t>
            </a:r>
          </a:p>
        </p:txBody>
      </p:sp>
      <p:sp>
        <p:nvSpPr>
          <p:cNvPr id="3" name="Content Placeholder 2"/>
          <p:cNvSpPr>
            <a:spLocks noGrp="1"/>
          </p:cNvSpPr>
          <p:nvPr>
            <p:ph idx="1"/>
          </p:nvPr>
        </p:nvSpPr>
        <p:spPr>
          <a:xfrm>
            <a:off x="628649" y="1517905"/>
            <a:ext cx="8141863" cy="4901184"/>
          </a:xfrm>
        </p:spPr>
        <p:txBody>
          <a:bodyPr>
            <a:normAutofit fontScale="92500" lnSpcReduction="10000"/>
          </a:bodyPr>
          <a:lstStyle/>
          <a:p>
            <a:pPr marL="0" marR="0" indent="0">
              <a:lnSpc>
                <a:spcPct val="107000"/>
              </a:lnSpc>
              <a:spcBef>
                <a:spcPts val="0"/>
              </a:spcBef>
              <a:spcAft>
                <a:spcPts val="800"/>
              </a:spcAft>
              <a:buNone/>
            </a:pPr>
            <a:r>
              <a:rPr lang="en-US" sz="4000" dirty="0"/>
              <a:t>Assume that the Cheesecake Factory paid cash for all costs of building and equipping its new restaurant in NYC. How would its assets, liabilities, and equity each be impacted by the construction and opening of this restaurant in 2016? (Ignore the impact of depreciation when answering this question.)</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5779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2</a:t>
            </a:r>
          </a:p>
        </p:txBody>
      </p:sp>
      <p:sp>
        <p:nvSpPr>
          <p:cNvPr id="3" name="Content Placeholder 2"/>
          <p:cNvSpPr>
            <a:spLocks noGrp="1"/>
          </p:cNvSpPr>
          <p:nvPr>
            <p:ph idx="1"/>
          </p:nvPr>
        </p:nvSpPr>
        <p:spPr>
          <a:xfrm>
            <a:off x="628650" y="1367627"/>
            <a:ext cx="8112394" cy="5147473"/>
          </a:xfrm>
        </p:spPr>
        <p:txBody>
          <a:bodyPr>
            <a:noAutofit/>
          </a:bodyPr>
          <a:lstStyle/>
          <a:p>
            <a:pPr marL="0" indent="0">
              <a:lnSpc>
                <a:spcPct val="100000"/>
              </a:lnSpc>
              <a:spcBef>
                <a:spcPts val="0"/>
              </a:spcBef>
              <a:spcAft>
                <a:spcPts val="600"/>
              </a:spcAft>
              <a:buNone/>
            </a:pPr>
            <a:r>
              <a:rPr lang="en-US" sz="4000" dirty="0"/>
              <a:t>On which 2016 financial statement would you find the costs of building and equipping this new restaurant?</a:t>
            </a:r>
          </a:p>
        </p:txBody>
      </p:sp>
    </p:spTree>
    <p:extLst>
      <p:ext uri="{BB962C8B-B14F-4D97-AF65-F5344CB8AC3E}">
        <p14:creationId xmlns:p14="http://schemas.microsoft.com/office/powerpoint/2010/main" val="799483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3</a:t>
            </a:r>
          </a:p>
        </p:txBody>
      </p:sp>
      <p:sp>
        <p:nvSpPr>
          <p:cNvPr id="3" name="Content Placeholder 2"/>
          <p:cNvSpPr>
            <a:spLocks noGrp="1"/>
          </p:cNvSpPr>
          <p:nvPr>
            <p:ph idx="1"/>
          </p:nvPr>
        </p:nvSpPr>
        <p:spPr>
          <a:xfrm>
            <a:off x="628650" y="1367627"/>
            <a:ext cx="8112394" cy="5147473"/>
          </a:xfrm>
        </p:spPr>
        <p:txBody>
          <a:bodyPr>
            <a:noAutofit/>
          </a:bodyPr>
          <a:lstStyle/>
          <a:p>
            <a:pPr marL="0" indent="0">
              <a:lnSpc>
                <a:spcPct val="100000"/>
              </a:lnSpc>
              <a:spcBef>
                <a:spcPts val="0"/>
              </a:spcBef>
              <a:spcAft>
                <a:spcPts val="600"/>
              </a:spcAft>
              <a:buNone/>
            </a:pPr>
            <a:r>
              <a:rPr lang="en-US" sz="4000" dirty="0"/>
              <a:t>Which financial statement(s) would be impacted by depreciation on this new restaurant and its furniture and fixtures? How would Cheesecake Factory’s assets, liabilities, and equity be impacted by the depreciation? How would its income be impacted?</a:t>
            </a:r>
          </a:p>
        </p:txBody>
      </p:sp>
    </p:spTree>
    <p:extLst>
      <p:ext uri="{BB962C8B-B14F-4D97-AF65-F5344CB8AC3E}">
        <p14:creationId xmlns:p14="http://schemas.microsoft.com/office/powerpoint/2010/main" val="1535734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504" y="275898"/>
            <a:ext cx="7886700" cy="832303"/>
          </a:xfrm>
        </p:spPr>
        <p:txBody>
          <a:bodyPr>
            <a:normAutofit/>
          </a:bodyPr>
          <a:lstStyle/>
          <a:p>
            <a:r>
              <a:rPr lang="en-US" sz="4800" dirty="0"/>
              <a:t>Question Recap</a:t>
            </a:r>
          </a:p>
        </p:txBody>
      </p:sp>
      <p:sp>
        <p:nvSpPr>
          <p:cNvPr id="3" name="Content Placeholder 2"/>
          <p:cNvSpPr>
            <a:spLocks noGrp="1"/>
          </p:cNvSpPr>
          <p:nvPr>
            <p:ph idx="1"/>
          </p:nvPr>
        </p:nvSpPr>
        <p:spPr>
          <a:xfrm>
            <a:off x="267462" y="1108201"/>
            <a:ext cx="8558784" cy="5585207"/>
          </a:xfrm>
        </p:spPr>
        <p:txBody>
          <a:bodyPr>
            <a:noAutofit/>
          </a:bodyPr>
          <a:lstStyle/>
          <a:p>
            <a:pPr marL="514350" indent="-514350">
              <a:lnSpc>
                <a:spcPct val="100000"/>
              </a:lnSpc>
              <a:spcBef>
                <a:spcPts val="0"/>
              </a:spcBef>
              <a:spcAft>
                <a:spcPts val="1000"/>
              </a:spcAft>
              <a:buFont typeface="+mj-lt"/>
              <a:buAutoNum type="arabicPeriod"/>
            </a:pPr>
            <a:r>
              <a:rPr lang="en-US" sz="2600" dirty="0"/>
              <a:t>Assume that the Cheesecake Factory paid cash for all costs of building and equipping its new restaurant in NYC. How would its assets, liabilities, and equity each be impacted by the construction and opening of this restaurant in 2016? (Ignore the impact of depreciation when answering this question.)</a:t>
            </a:r>
          </a:p>
          <a:p>
            <a:pPr marL="514350" indent="-514350">
              <a:lnSpc>
                <a:spcPct val="100000"/>
              </a:lnSpc>
              <a:spcBef>
                <a:spcPts val="0"/>
              </a:spcBef>
              <a:spcAft>
                <a:spcPts val="1000"/>
              </a:spcAft>
              <a:buFont typeface="+mj-lt"/>
              <a:buAutoNum type="arabicPeriod"/>
            </a:pPr>
            <a:r>
              <a:rPr lang="en-US" sz="2600" dirty="0"/>
              <a:t>On which 2016 financial statement would you find the costs of building and equipping this new restaurant?</a:t>
            </a:r>
          </a:p>
          <a:p>
            <a:pPr marL="514350" indent="-514350">
              <a:lnSpc>
                <a:spcPct val="100000"/>
              </a:lnSpc>
              <a:spcBef>
                <a:spcPts val="0"/>
              </a:spcBef>
              <a:spcAft>
                <a:spcPts val="1000"/>
              </a:spcAft>
              <a:buFont typeface="+mj-lt"/>
              <a:buAutoNum type="arabicPeriod"/>
            </a:pPr>
            <a:r>
              <a:rPr lang="en-US" sz="2600" dirty="0"/>
              <a:t>Which financial statement(s) would be impacted by depreciation on this new restaurant and its furniture and fixtures? How would Cheesecake Factory’s assets, liabilities, and equity be impacted by the depreciation? How would its income be impacted?</a:t>
            </a:r>
          </a:p>
          <a:p>
            <a:pPr marL="514350" indent="-514350">
              <a:lnSpc>
                <a:spcPct val="100000"/>
              </a:lnSpc>
              <a:spcBef>
                <a:spcPts val="0"/>
              </a:spcBef>
              <a:spcAft>
                <a:spcPts val="400"/>
              </a:spcAft>
              <a:buFont typeface="+mj-lt"/>
              <a:buAutoNum type="arabicPeriod"/>
            </a:pPr>
            <a:endParaRPr lang="en-US" sz="2600" dirty="0"/>
          </a:p>
          <a:p>
            <a:pPr marL="0" marR="0" indent="0">
              <a:lnSpc>
                <a:spcPct val="100000"/>
              </a:lnSpc>
              <a:spcBef>
                <a:spcPts val="0"/>
              </a:spcBef>
              <a:spcAft>
                <a:spcPts val="600"/>
              </a:spcAft>
              <a:buNone/>
            </a:pP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p:cNvSpPr txBox="1"/>
          <p:nvPr/>
        </p:nvSpPr>
        <p:spPr>
          <a:xfrm>
            <a:off x="4168020" y="555152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72257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a:latin typeface="Courier"/>
                <a:cs typeface="Courier"/>
              </a:rPr>
              <a:t>For additional news stories to use in the accounting classroom, see the Accounting in the Headlines blog at </a:t>
            </a:r>
            <a:r>
              <a:rPr lang="en-US" sz="2000" dirty="0">
                <a:latin typeface="Courier"/>
                <a:cs typeface="Courier"/>
                <a:hlinkClick r:id="rId2"/>
              </a:rPr>
              <a:t>http://accountingintheheadlines.com/</a:t>
            </a:r>
            <a:r>
              <a:rPr lang="en-US" sz="2000" dirty="0">
                <a:latin typeface="Courier"/>
                <a:cs typeface="Courier"/>
              </a:rPr>
              <a:t> </a:t>
            </a:r>
            <a:br>
              <a:rPr lang="en-US" sz="2400" dirty="0">
                <a:latin typeface="Courier"/>
                <a:cs typeface="Courier"/>
              </a:rPr>
            </a:br>
            <a:br>
              <a:rPr lang="en-US" sz="2400" dirty="0">
                <a:latin typeface="Courier"/>
                <a:cs typeface="Courier"/>
              </a:rPr>
            </a:br>
            <a:br>
              <a:rPr lang="en-US" sz="2400" dirty="0">
                <a:latin typeface="Courier"/>
                <a:cs typeface="Courier"/>
              </a:rPr>
            </a:br>
            <a:r>
              <a:rPr lang="en-US" sz="2400" dirty="0">
                <a:latin typeface="Courier"/>
                <a:cs typeface="Courier"/>
              </a:rPr>
              <a:t>Questions or comments? </a:t>
            </a:r>
            <a:r>
              <a:rPr lang="en-US" sz="2000" dirty="0">
                <a:latin typeface="Courier"/>
                <a:cs typeface="Courier"/>
              </a:rPr>
              <a:t>Contact Dr. Wendy Tietz at </a:t>
            </a:r>
            <a:r>
              <a:rPr lang="en-US" sz="2000" dirty="0">
                <a:latin typeface="Courier"/>
                <a:cs typeface="Courier"/>
                <a:hlinkClick r:id="rId3"/>
              </a:rPr>
              <a:t>wtietz@kent.edu</a:t>
            </a:r>
            <a:r>
              <a:rPr lang="en-US" sz="2000" dirty="0">
                <a:latin typeface="Courier"/>
                <a:cs typeface="Courier"/>
              </a:rPr>
              <a:t>  </a:t>
            </a:r>
          </a:p>
        </p:txBody>
      </p:sp>
    </p:spTree>
    <p:extLst>
      <p:ext uri="{BB962C8B-B14F-4D97-AF65-F5344CB8AC3E}">
        <p14:creationId xmlns:p14="http://schemas.microsoft.com/office/powerpoint/2010/main" val="3018513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3489</TotalTime>
  <Words>344</Words>
  <Application>Microsoft Office PowerPoint</Application>
  <PresentationFormat>On-screen Show (4:3)</PresentationFormat>
  <Paragraphs>20</Paragraphs>
  <Slides>7</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Arial</vt:lpstr>
      <vt:lpstr>Avenir Next Condensed Regular</vt:lpstr>
      <vt:lpstr>Calibri</vt:lpstr>
      <vt:lpstr>Calibri Light</vt:lpstr>
      <vt:lpstr>Courier</vt:lpstr>
      <vt:lpstr>Courier New</vt:lpstr>
      <vt:lpstr>Times New Roman</vt:lpstr>
      <vt:lpstr>Office Theme</vt:lpstr>
      <vt:lpstr>How will the opening of a new Cheesecake Factory in New York City impact Cheesecake Factory’s financial statements?</vt:lpstr>
      <vt:lpstr>The Cheesecake Factory</vt:lpstr>
      <vt:lpstr>Question 1</vt:lpstr>
      <vt:lpstr>Question 2</vt:lpstr>
      <vt:lpstr>Question 3</vt:lpstr>
      <vt:lpstr>Question Recap</vt:lpstr>
      <vt:lpstr>For additional news stories to use in the accounting classroom, see the Accounting in the Headlines blog at http://accountingintheheadlines.com/    Questions or comments? Contact Dr. Wendy Tietz at wtietz@kent.edu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Wendy Tietz</cp:lastModifiedBy>
  <cp:revision>163</cp:revision>
  <cp:lastPrinted>2015-01-07T02:07:23Z</cp:lastPrinted>
  <dcterms:created xsi:type="dcterms:W3CDTF">2014-03-26T16:56:49Z</dcterms:created>
  <dcterms:modified xsi:type="dcterms:W3CDTF">2016-11-05T15:16:12Z</dcterms:modified>
</cp:coreProperties>
</file>