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664" r:id="rId3"/>
  </p:sldMasterIdLst>
  <p:notesMasterIdLst>
    <p:notesMasterId r:id="rId21"/>
  </p:notesMasterIdLst>
  <p:sldIdLst>
    <p:sldId id="256" r:id="rId4"/>
    <p:sldId id="287" r:id="rId5"/>
    <p:sldId id="286" r:id="rId6"/>
    <p:sldId id="283" r:id="rId7"/>
    <p:sldId id="279" r:id="rId8"/>
    <p:sldId id="284" r:id="rId9"/>
    <p:sldId id="280" r:id="rId10"/>
    <p:sldId id="282" r:id="rId11"/>
    <p:sldId id="281" r:id="rId12"/>
    <p:sldId id="259" r:id="rId13"/>
    <p:sldId id="260" r:id="rId14"/>
    <p:sldId id="288" r:id="rId15"/>
    <p:sldId id="289" r:id="rId16"/>
    <p:sldId id="290" r:id="rId17"/>
    <p:sldId id="291" r:id="rId18"/>
    <p:sldId id="258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8738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2521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378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828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020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950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034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486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9712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1319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0344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91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254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343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7606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9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47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189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7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92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17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7983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70514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845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9/9/2016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28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v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could the different inventory costing methods used by Best Buy, Amazon, and Target impact their respective income statements and balance sheets?</a:t>
            </a:r>
            <a:endParaRPr lang="en-US" sz="3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(October 11,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7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Hypothetical Example: Best Buy, Amazon, and Target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4388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Three retail giants, Best Buy, Amazon, and Target each use a different inventory costing method:</a:t>
            </a:r>
          </a:p>
          <a:p>
            <a:r>
              <a:rPr lang="en-US" sz="3600" dirty="0"/>
              <a:t>Best Buy – weighted-average cost</a:t>
            </a:r>
          </a:p>
          <a:p>
            <a:r>
              <a:rPr lang="en-US" sz="3600" dirty="0"/>
              <a:t>Amazon – FIFO</a:t>
            </a:r>
          </a:p>
          <a:p>
            <a:r>
              <a:rPr lang="en-US" sz="3600" dirty="0"/>
              <a:t>Target -LIFO</a:t>
            </a:r>
          </a:p>
        </p:txBody>
      </p:sp>
    </p:spTree>
    <p:extLst>
      <p:ext uri="{BB962C8B-B14F-4D97-AF65-F5344CB8AC3E}">
        <p14:creationId xmlns:p14="http://schemas.microsoft.com/office/powerpoint/2010/main" val="136562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for 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927883"/>
              </p:ext>
            </p:extLst>
          </p:nvPr>
        </p:nvGraphicFramePr>
        <p:xfrm>
          <a:off x="152398" y="1295399"/>
          <a:ext cx="8839201" cy="50106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41758">
                  <a:extLst>
                    <a:ext uri="{9D8B030D-6E8A-4147-A177-3AD203B41FA5}">
                      <a16:colId xmlns:a16="http://schemas.microsoft.com/office/drawing/2014/main" val="2008104220"/>
                    </a:ext>
                  </a:extLst>
                </a:gridCol>
                <a:gridCol w="1232481">
                  <a:extLst>
                    <a:ext uri="{9D8B030D-6E8A-4147-A177-3AD203B41FA5}">
                      <a16:colId xmlns:a16="http://schemas.microsoft.com/office/drawing/2014/main" val="3377142276"/>
                    </a:ext>
                  </a:extLst>
                </a:gridCol>
                <a:gridCol w="1232481">
                  <a:extLst>
                    <a:ext uri="{9D8B030D-6E8A-4147-A177-3AD203B41FA5}">
                      <a16:colId xmlns:a16="http://schemas.microsoft.com/office/drawing/2014/main" val="3126921073"/>
                    </a:ext>
                  </a:extLst>
                </a:gridCol>
                <a:gridCol w="1232481">
                  <a:extLst>
                    <a:ext uri="{9D8B030D-6E8A-4147-A177-3AD203B41FA5}">
                      <a16:colId xmlns:a16="http://schemas.microsoft.com/office/drawing/2014/main" val="3859130563"/>
                    </a:ext>
                  </a:extLst>
                </a:gridCol>
              </a:tblGrid>
              <a:tr h="5746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Selling price per unit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32.00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793123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1487116"/>
                  </a:ext>
                </a:extLst>
              </a:tr>
              <a:tr h="902059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sng" strike="noStrike" dirty="0">
                          <a:effectLst/>
                        </a:rPr>
                        <a:t>Units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sng" strike="noStrike" dirty="0">
                          <a:effectLst/>
                        </a:rPr>
                        <a:t>Per unit cost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sng" strike="noStrike" dirty="0">
                          <a:effectLst/>
                        </a:rPr>
                        <a:t>Total cost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5574440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Beginning inventory (BI)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10.00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30.00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344191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Purchased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sng" strike="noStrike" dirty="0">
                          <a:effectLst/>
                        </a:rPr>
                        <a:t>2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sng" strike="noStrike" dirty="0">
                          <a:effectLst/>
                        </a:rPr>
                        <a:t> $    15.00 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sng" strike="noStrike" dirty="0">
                          <a:effectLst/>
                        </a:rPr>
                        <a:t> $    30.00 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5519821"/>
                  </a:ext>
                </a:extLst>
              </a:tr>
              <a:tr h="60335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Total available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60.00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5894484"/>
                  </a:ext>
                </a:extLst>
              </a:tr>
              <a:tr h="60335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Sold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sng" strike="noStrike" dirty="0">
                          <a:effectLst/>
                        </a:rPr>
                        <a:t>4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6619648"/>
                  </a:ext>
                </a:extLst>
              </a:tr>
              <a:tr h="60335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Ending inventory (EI)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0884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786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00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6697" y="629267"/>
            <a:ext cx="2672555" cy="167660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500"/>
              <a:t>Hypothetical Example: </a:t>
            </a:r>
            <a:br>
              <a:rPr lang="en-US" sz="2500"/>
            </a:br>
            <a:r>
              <a:rPr lang="en-US" sz="2500"/>
              <a:t>Best Buy, Amazon, and Target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6698" y="2840636"/>
            <a:ext cx="2679412" cy="33831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Best Buy: </a:t>
            </a:r>
          </a:p>
          <a:p>
            <a:pPr marL="0" indent="0" algn="ctr">
              <a:buNone/>
            </a:pPr>
            <a:r>
              <a:rPr lang="en-US" b="1" dirty="0"/>
              <a:t>Weighted-average</a:t>
            </a:r>
          </a:p>
        </p:txBody>
      </p:sp>
    </p:spTree>
    <p:extLst>
      <p:ext uri="{BB962C8B-B14F-4D97-AF65-F5344CB8AC3E}">
        <p14:creationId xmlns:p14="http://schemas.microsoft.com/office/powerpoint/2010/main" val="2594311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Weighted-average: Best Buy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295400"/>
          <a:ext cx="8458200" cy="5410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22778">
                  <a:extLst>
                    <a:ext uri="{9D8B030D-6E8A-4147-A177-3AD203B41FA5}">
                      <a16:colId xmlns:a16="http://schemas.microsoft.com/office/drawing/2014/main" val="1123004742"/>
                    </a:ext>
                  </a:extLst>
                </a:gridCol>
                <a:gridCol w="1635422">
                  <a:extLst>
                    <a:ext uri="{9D8B030D-6E8A-4147-A177-3AD203B41FA5}">
                      <a16:colId xmlns:a16="http://schemas.microsoft.com/office/drawing/2014/main" val="2037112925"/>
                    </a:ext>
                  </a:extLst>
                </a:gridCol>
              </a:tblGrid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Weighted-average: Best Buy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9326014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Total cost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60.00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3381934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Divided by total available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210023"/>
                  </a:ext>
                </a:extLst>
              </a:tr>
              <a:tr h="40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Weighted-average cost per unit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12.00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6011928"/>
                  </a:ext>
                </a:extLst>
              </a:tr>
              <a:tr h="401464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8092682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Value of ending inventory (EI):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9257348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# of units left x weighted-average cost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 $    12.00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9914034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Cost of goods sold (COGS):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6545093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# of units sold x weighted-average cost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48.00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6150753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2305534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Gross margin (income):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3103029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Sales revenue (# of units sold x selling price)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128.00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800940"/>
                  </a:ext>
                </a:extLst>
              </a:tr>
              <a:tr h="38234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Less cost of goods sold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sng" strike="noStrike" dirty="0">
                          <a:effectLst/>
                        </a:rPr>
                        <a:t>        48.00 </a:t>
                      </a:r>
                      <a:endParaRPr lang="en-US" sz="24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4177022"/>
                  </a:ext>
                </a:extLst>
              </a:tr>
              <a:tr h="40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Gross margin using weighted-average cost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 $    80.00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1850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765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1" r="19754"/>
          <a:stretch/>
        </p:blipFill>
        <p:spPr>
          <a:xfrm rot="10800000">
            <a:off x="4567960" y="10"/>
            <a:ext cx="4576040" cy="6857990"/>
          </a:xfrm>
          <a:prstGeom prst="rect">
            <a:avLst/>
          </a:prstGeom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6697" y="629267"/>
            <a:ext cx="3761223" cy="167660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100"/>
              <a:t>Hypothetical Example: </a:t>
            </a:r>
            <a:br>
              <a:rPr lang="en-US" sz="3100"/>
            </a:br>
            <a:r>
              <a:rPr lang="en-US" sz="3100"/>
              <a:t>Best Buy, Amazon, and Target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4833" y="3192905"/>
            <a:ext cx="3993087" cy="3030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Amazon: FIFO</a:t>
            </a:r>
          </a:p>
        </p:txBody>
      </p:sp>
    </p:spTree>
    <p:extLst>
      <p:ext uri="{BB962C8B-B14F-4D97-AF65-F5344CB8AC3E}">
        <p14:creationId xmlns:p14="http://schemas.microsoft.com/office/powerpoint/2010/main" val="404121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FIFO: Amazon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219200"/>
          <a:ext cx="8839200" cy="5562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30110">
                  <a:extLst>
                    <a:ext uri="{9D8B030D-6E8A-4147-A177-3AD203B41FA5}">
                      <a16:colId xmlns:a16="http://schemas.microsoft.com/office/drawing/2014/main" val="359042264"/>
                    </a:ext>
                  </a:extLst>
                </a:gridCol>
                <a:gridCol w="1709090">
                  <a:extLst>
                    <a:ext uri="{9D8B030D-6E8A-4147-A177-3AD203B41FA5}">
                      <a16:colId xmlns:a16="http://schemas.microsoft.com/office/drawing/2014/main" val="3520637333"/>
                    </a:ext>
                  </a:extLst>
                </a:gridCol>
              </a:tblGrid>
              <a:tr h="84893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i="1" u="none" strike="noStrike" dirty="0">
                          <a:effectLst/>
                        </a:rPr>
                        <a:t>Oldest units sold first, so units in EI were from purchases</a:t>
                      </a:r>
                      <a:endParaRPr lang="en-US" sz="2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60310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Value of ending inventory: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2312858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Cost per unit of purchases x units in EI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  15.00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6937973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3164211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COGS: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90617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Total cost of units available less EI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  45.00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5336246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7512590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Gross margin (income):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8237297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Sales revenue (# of units sold x selling price)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128.00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5792235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Less cost of goods sold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sng" strike="noStrike" dirty="0">
                          <a:effectLst/>
                        </a:rPr>
                        <a:t>        45.00 </a:t>
                      </a:r>
                      <a:endParaRPr lang="en-US" sz="2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7165761"/>
                  </a:ext>
                </a:extLst>
              </a:tr>
              <a:tr h="49247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Gross margin using FIFO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 $    83.00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8588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231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1" r="18101"/>
          <a:stretch/>
        </p:blipFill>
        <p:spPr>
          <a:xfrm>
            <a:off x="20" y="10"/>
            <a:ext cx="3492988" cy="6857990"/>
          </a:xfrm>
          <a:prstGeom prst="rect">
            <a:avLst/>
          </a:prstGeom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8798" y="629267"/>
            <a:ext cx="4860570" cy="16766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Hypothetical Example: </a:t>
            </a:r>
            <a:br>
              <a:rPr lang="en-US" sz="3700"/>
            </a:br>
            <a:r>
              <a:rPr lang="en-US" sz="3700"/>
              <a:t>Best Buy, Amazon, and Target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98799" y="3275351"/>
            <a:ext cx="4860569" cy="29484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Target: LIFO</a:t>
            </a:r>
          </a:p>
        </p:txBody>
      </p:sp>
    </p:spTree>
    <p:extLst>
      <p:ext uri="{BB962C8B-B14F-4D97-AF65-F5344CB8AC3E}">
        <p14:creationId xmlns:p14="http://schemas.microsoft.com/office/powerpoint/2010/main" val="333958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LIFO: Target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1295400"/>
          <a:ext cx="8839200" cy="5486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30110">
                  <a:extLst>
                    <a:ext uri="{9D8B030D-6E8A-4147-A177-3AD203B41FA5}">
                      <a16:colId xmlns:a16="http://schemas.microsoft.com/office/drawing/2014/main" val="2039630661"/>
                    </a:ext>
                  </a:extLst>
                </a:gridCol>
                <a:gridCol w="1709090">
                  <a:extLst>
                    <a:ext uri="{9D8B030D-6E8A-4147-A177-3AD203B41FA5}">
                      <a16:colId xmlns:a16="http://schemas.microsoft.com/office/drawing/2014/main" val="4014342468"/>
                    </a:ext>
                  </a:extLst>
                </a:gridCol>
              </a:tblGrid>
              <a:tr h="49650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i="1" u="none" strike="noStrike" dirty="0">
                          <a:effectLst/>
                        </a:rPr>
                        <a:t>Newest units sold first, so units in EI were from BI</a:t>
                      </a:r>
                      <a:endParaRPr lang="en-US" sz="2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23243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Value of ending inventory: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5685928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Cost per unit in BI x units in EI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  10.00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1934686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6473452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COGS: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5307281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Total cost of units available less EI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  50.00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7590169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4280906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Gross margin (income):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3690944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Sales revenue (# of units sold x selling price)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128.00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39475"/>
                  </a:ext>
                </a:extLst>
              </a:tr>
              <a:tr h="49650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Less cost of goods sold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sng" strike="noStrike" dirty="0">
                          <a:effectLst/>
                        </a:rPr>
                        <a:t>        50.00 </a:t>
                      </a:r>
                      <a:endParaRPr lang="en-US" sz="2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1867606"/>
                  </a:ext>
                </a:extLst>
              </a:tr>
              <a:tr h="52133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Gross margin using LIFO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 $    78.00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8394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06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number of units sold.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cost of goods sold, cost of ending inventory, and gross margin for Best Buy using the weighted-average inventory costing method.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cost of goods sold, cost of ending inventory, and gross margin for Amazon using the FIFO inventory costing method.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2307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cost of goods sold, cost of ending inventory, and gross margin for Target using the LIFO inventory costing method.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46944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prices are decreasing, would FIFO or LIFO produce the highest income? Explain.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38979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FIFO or LIFO produce the highest inventory cost on the balance sheet if prices are rising? Explain.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24649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6191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238494"/>
            <a:ext cx="8577072" cy="534518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Calculate the number of units sold.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Calculate cost of goods sold, cost of ending inventory, and gross margin for Best Buy using the weighted-average inventory costing method.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Calculate cost of goods sold, cost of ending inventory, and gross margin for Amazon using the FIFO inventory costing method.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Calculate cost of goods sold, cost of ending inventory, and gross margin for Target using the LIFO inventory costing method.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If prices are decreasing, would FIFO or LIFO produce the highest income? Explain.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Would FIFO or LIFO produce the highest inventory cost on the balance sheet if prices are rising? Explain.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3450</TotalTime>
  <Words>664</Words>
  <Application>Microsoft Office PowerPoint</Application>
  <PresentationFormat>On-screen Show (4:3)</PresentationFormat>
  <Paragraphs>107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1_Office Theme</vt:lpstr>
      <vt:lpstr>2_Office Theme</vt:lpstr>
      <vt:lpstr>How could the different inventory costing methods used by Best Buy, Amazon, and Target impact their respective income statements and balance sheets?</vt:lpstr>
      <vt:lpstr>Hypothetical Example: Best Buy, Amazon, and Target</vt:lpstr>
      <vt:lpstr>Basic facts for example</vt:lpstr>
      <vt:lpstr>Hypothetical Example:  Best Buy, Amazon, and Target</vt:lpstr>
      <vt:lpstr>Weighted-average: Best Buy</vt:lpstr>
      <vt:lpstr>Hypothetical Example:  Best Buy, Amazon, and Target</vt:lpstr>
      <vt:lpstr>FIFO: Amazon</vt:lpstr>
      <vt:lpstr>Hypothetical Example:  Best Buy, Amazon, and Target</vt:lpstr>
      <vt:lpstr>LIFO: Target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151</cp:revision>
  <cp:lastPrinted>2015-01-07T02:07:23Z</cp:lastPrinted>
  <dcterms:created xsi:type="dcterms:W3CDTF">2014-03-26T16:56:49Z</dcterms:created>
  <dcterms:modified xsi:type="dcterms:W3CDTF">2016-09-09T18:03:42Z</dcterms:modified>
</cp:coreProperties>
</file>