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16"/>
  </p:notesMasterIdLst>
  <p:sldIdLst>
    <p:sldId id="256" r:id="rId3"/>
    <p:sldId id="276" r:id="rId4"/>
    <p:sldId id="308" r:id="rId5"/>
    <p:sldId id="259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258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1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60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8/30/2016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F003-087A-FD42-9A8D-CB2EDBCC1D5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2208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13F9-1FF3-6C48-9668-4FC56B2195D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258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FAA76-0E26-214F-ACED-CDE7C0B0010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7531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56FBB-C994-F54D-9B94-BD0448D06D8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2026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40AF0-EAB3-0749-BB75-04AB52D3356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2315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96700-1519-F64E-95B7-2E7B0B4FD37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2064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E4E65-C2E2-3948-90F9-ED231B1A489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238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219B-9B98-1644-8F14-78384FD37B2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6262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87D7-4C07-2945-A8B3-931FA8C51CB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602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533F9-82DF-5444-ACBC-06F6B46BE3A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7689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6B6A2-FAA3-9D44-BF35-CCF1C27D5D2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692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BA8E4F9-AD8F-4843-926E-B9423DAE7F0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8/30/2016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0E8BB8A-6BAE-4A73-9324-C0DB1C79A87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130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uj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information can be calculated from Facebook’s</a:t>
            </a:r>
            <a:b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trial balance?</a:t>
            </a:r>
            <a:endParaRPr lang="en-US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(September 1,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150" y="1831488"/>
            <a:ext cx="3805553" cy="380555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Facebook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968" y="1849417"/>
            <a:ext cx="4535170" cy="380555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3200" dirty="0"/>
              <a:t>Publicly held corporation</a:t>
            </a:r>
          </a:p>
          <a:p>
            <a:pPr>
              <a:spcBef>
                <a:spcPts val="600"/>
              </a:spcBef>
            </a:pPr>
            <a:r>
              <a:rPr lang="en-US" sz="3200" dirty="0"/>
              <a:t>Facebook’s trial balance is on the next slide</a:t>
            </a:r>
          </a:p>
          <a:p>
            <a:pPr>
              <a:spcBef>
                <a:spcPts val="600"/>
              </a:spcBef>
            </a:pPr>
            <a:r>
              <a:rPr lang="en-US" sz="3200" dirty="0"/>
              <a:t>Constructed and adapted from Facebook’s 2015 financial statements</a:t>
            </a:r>
          </a:p>
        </p:txBody>
      </p:sp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Facebook Trial Balance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522055"/>
              </p:ext>
            </p:extLst>
          </p:nvPr>
        </p:nvGraphicFramePr>
        <p:xfrm>
          <a:off x="1219201" y="7"/>
          <a:ext cx="6629399" cy="65532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1003">
                  <a:extLst>
                    <a:ext uri="{9D8B030D-6E8A-4147-A177-3AD203B41FA5}">
                      <a16:colId xmlns:a16="http://schemas.microsoft.com/office/drawing/2014/main" val="1912069514"/>
                    </a:ext>
                  </a:extLst>
                </a:gridCol>
                <a:gridCol w="1349198">
                  <a:extLst>
                    <a:ext uri="{9D8B030D-6E8A-4147-A177-3AD203B41FA5}">
                      <a16:colId xmlns:a16="http://schemas.microsoft.com/office/drawing/2014/main" val="464293698"/>
                    </a:ext>
                  </a:extLst>
                </a:gridCol>
                <a:gridCol w="1349198">
                  <a:extLst>
                    <a:ext uri="{9D8B030D-6E8A-4147-A177-3AD203B41FA5}">
                      <a16:colId xmlns:a16="http://schemas.microsoft.com/office/drawing/2014/main" val="2733827449"/>
                    </a:ext>
                  </a:extLst>
                </a:gridCol>
              </a:tblGrid>
              <a:tr h="25719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Facebook, Inc.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87159"/>
                  </a:ext>
                </a:extLst>
              </a:tr>
              <a:tr h="25719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Consolidated trial balance </a:t>
                      </a:r>
                      <a:r>
                        <a:rPr lang="en-US" sz="1600" u="none" strike="noStrike" dirty="0">
                          <a:effectLst/>
                        </a:rPr>
                        <a:t>(adapted for classroom use)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831991"/>
                  </a:ext>
                </a:extLst>
              </a:tr>
              <a:tr h="25719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As of December 31, 2015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579306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1779170959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(in millions)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98564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Debit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Credit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937178706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Cash and cash equivalents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$          4,907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1202352076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Marketable securities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13,527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658943337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Accounts receivable, net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2,559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1886861003"/>
                  </a:ext>
                </a:extLst>
              </a:tr>
              <a:tr h="4655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Prepaid and other expenses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    659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111016501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Property and equipment, net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5,687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1712440997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Intangible assets, net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3,246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71280823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Other long-term assets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18,822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495260769"/>
                  </a:ext>
                </a:extLst>
              </a:tr>
              <a:tr h="4655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Accounts payable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$              196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210053576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Other current liabilities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1,729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902454979"/>
                  </a:ext>
                </a:extLst>
              </a:tr>
              <a:tr h="4655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Capital lease obligations, long-term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    107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3159100645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Other long-term liabilities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3,157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560847074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Common stock and other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34,431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3935333950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Beginning retained earnings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6,099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4189595507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Net revenues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17,928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261579193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Expenses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11,703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24077046"/>
                  </a:ext>
                </a:extLst>
              </a:tr>
              <a:tr h="2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Other expenses and adjustments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        2,537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3626248535"/>
                  </a:ext>
                </a:extLst>
              </a:tr>
              <a:tr h="270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    Totals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 $        63,647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$        63,647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1" marR="8881" marT="8881" marB="0" anchor="b"/>
                </a:tc>
                <a:extLst>
                  <a:ext uri="{0D108BD9-81ED-4DB2-BD59-A6C34878D82A}">
                    <a16:rowId xmlns:a16="http://schemas.microsoft.com/office/drawing/2014/main" val="211135321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876800" y="6248400"/>
            <a:ext cx="289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876800" y="6629400"/>
            <a:ext cx="289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76800" y="6572782"/>
            <a:ext cx="289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s://www.facebookbrand.com/img/fb-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518" y="1"/>
            <a:ext cx="1274164" cy="127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40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assets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Facebook’s trial balance.</a:t>
            </a:r>
          </a:p>
          <a:p>
            <a:pPr marL="27432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assets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Facebook’s trial balance.</a:t>
            </a:r>
          </a:p>
        </p:txBody>
      </p:sp>
    </p:spTree>
    <p:extLst>
      <p:ext uri="{BB962C8B-B14F-4D97-AF65-F5344CB8AC3E}">
        <p14:creationId xmlns:p14="http://schemas.microsoft.com/office/powerpoint/2010/main" val="4129249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liabilities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Facebook’s trial balance.</a:t>
            </a:r>
          </a:p>
        </p:txBody>
      </p:sp>
    </p:spTree>
    <p:extLst>
      <p:ext uri="{BB962C8B-B14F-4D97-AF65-F5344CB8AC3E}">
        <p14:creationId xmlns:p14="http://schemas.microsoft.com/office/powerpoint/2010/main" val="315472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liabilities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Facebook’s trial balance.</a:t>
            </a:r>
          </a:p>
        </p:txBody>
      </p:sp>
    </p:spTree>
    <p:extLst>
      <p:ext uri="{BB962C8B-B14F-4D97-AF65-F5344CB8AC3E}">
        <p14:creationId xmlns:p14="http://schemas.microsoft.com/office/powerpoint/2010/main" val="2070201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 income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Facebook’s trial balance.</a:t>
            </a:r>
          </a:p>
        </p:txBody>
      </p:sp>
    </p:spTree>
    <p:extLst>
      <p:ext uri="{BB962C8B-B14F-4D97-AF65-F5344CB8AC3E}">
        <p14:creationId xmlns:p14="http://schemas.microsoft.com/office/powerpoint/2010/main" val="1273793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Ending retained earnings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Facebook’s trial balance.</a:t>
            </a:r>
          </a:p>
        </p:txBody>
      </p:sp>
    </p:spTree>
    <p:extLst>
      <p:ext uri="{BB962C8B-B14F-4D97-AF65-F5344CB8AC3E}">
        <p14:creationId xmlns:p14="http://schemas.microsoft.com/office/powerpoint/2010/main" val="975392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stockholders’ equity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Facebook’s trial balance.</a:t>
            </a:r>
          </a:p>
        </p:txBody>
      </p:sp>
    </p:spTree>
    <p:extLst>
      <p:ext uri="{BB962C8B-B14F-4D97-AF65-F5344CB8AC3E}">
        <p14:creationId xmlns:p14="http://schemas.microsoft.com/office/powerpoint/2010/main" val="45050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Facebook’s accounting equation as of December 31, 2015.</a:t>
            </a:r>
          </a:p>
        </p:txBody>
      </p:sp>
    </p:spTree>
    <p:extLst>
      <p:ext uri="{BB962C8B-B14F-4D97-AF65-F5344CB8AC3E}">
        <p14:creationId xmlns:p14="http://schemas.microsoft.com/office/powerpoint/2010/main" val="2545017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84" y="181936"/>
            <a:ext cx="8893147" cy="63493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623" y="816866"/>
            <a:ext cx="8516471" cy="5870805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each of the following totals using Facebook’s trial balance</a:t>
            </a:r>
          </a:p>
          <a:p>
            <a:pPr marL="6858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assets</a:t>
            </a:r>
          </a:p>
          <a:p>
            <a:pPr marL="6858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assets</a:t>
            </a:r>
          </a:p>
          <a:p>
            <a:pPr marL="6858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liabilities</a:t>
            </a:r>
          </a:p>
          <a:p>
            <a:pPr marL="6858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liabilities</a:t>
            </a:r>
          </a:p>
          <a:p>
            <a:pPr marL="6858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 income</a:t>
            </a:r>
          </a:p>
          <a:p>
            <a:pPr marL="6858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Ending retained earnings</a:t>
            </a:r>
          </a:p>
          <a:p>
            <a:pPr marL="685800" marR="0" lvl="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stockholders’ equity</a:t>
            </a:r>
          </a:p>
          <a:p>
            <a:pPr marL="6858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Facebook’s accounting equation as of December 31, 2015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3525</TotalTime>
  <Words>308</Words>
  <Application>Microsoft Office PowerPoint</Application>
  <PresentationFormat>On-screen Show (4:3)</PresentationFormat>
  <Paragraphs>76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4_Office Theme</vt:lpstr>
      <vt:lpstr>What information can be calculated from Facebook’s trial balance?</vt:lpstr>
      <vt:lpstr>Facebook</vt:lpstr>
      <vt:lpstr>Facebook Trial Balance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162</cp:revision>
  <cp:lastPrinted>2015-01-07T02:07:23Z</cp:lastPrinted>
  <dcterms:created xsi:type="dcterms:W3CDTF">2014-03-26T16:56:49Z</dcterms:created>
  <dcterms:modified xsi:type="dcterms:W3CDTF">2016-08-30T19:10:01Z</dcterms:modified>
</cp:coreProperties>
</file>