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76" r:id="rId3"/>
    <p:sldId id="259" r:id="rId4"/>
    <p:sldId id="260" r:id="rId5"/>
    <p:sldId id="279" r:id="rId6"/>
    <p:sldId id="277" r:id="rId7"/>
    <p:sldId id="278" r:id="rId8"/>
    <p:sldId id="258"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12" autoAdjust="0"/>
    <p:restoredTop sz="94660"/>
  </p:normalViewPr>
  <p:slideViewPr>
    <p:cSldViewPr snapToGrid="0">
      <p:cViewPr varScale="1">
        <p:scale>
          <a:sx n="118" d="100"/>
          <a:sy n="118" d="100"/>
        </p:scale>
        <p:origin x="84" y="27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8/14/2016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7886700"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3812721"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a:latin typeface="+mj-lt"/>
                <a:cs typeface="Avenir Next Condensed Regular"/>
              </a:rPr>
              <a:t>Copyright © 2016 by Dr. Wendy Tietz. </a:t>
            </a:r>
            <a:br>
              <a:rPr lang="en-US" sz="1200" b="1" i="1" dirty="0">
                <a:latin typeface="+mj-lt"/>
                <a:cs typeface="Avenir Next Condensed Regular"/>
              </a:rPr>
            </a:br>
            <a:r>
              <a:rPr lang="en-US" sz="1200" i="1" dirty="0">
                <a:latin typeface="+mj-lt"/>
                <a:cs typeface="Avenir Next Condensed Regular"/>
              </a:rPr>
              <a:t>This work is licensed under a Creative Commons Attribution-NonCommercial 3.0 Unported License.</a:t>
            </a:r>
            <a:r>
              <a:rPr lang="en-US" sz="1200" i="1" dirty="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accountingintheheadlines.com/2016/08/16/how-many-snow-cones-need-to-be-sold-for-a-snowie-snow-cone-cart-to-break-even/"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6783" y="1731194"/>
            <a:ext cx="8666049" cy="4001520"/>
          </a:xfrm>
        </p:spPr>
        <p:txBody>
          <a:bodyPr>
            <a:noAutofit/>
          </a:bodyPr>
          <a:lstStyle/>
          <a:p>
            <a:pPr marL="0" marR="0" algn="ctr">
              <a:lnSpc>
                <a:spcPct val="107000"/>
              </a:lnSpc>
              <a:spcBef>
                <a:spcPts val="0"/>
              </a:spcBef>
              <a:spcAft>
                <a:spcPts val="800"/>
              </a:spcAft>
            </a:pPr>
            <a:r>
              <a:rPr lang="en-US" sz="4800" b="1" dirty="0">
                <a:latin typeface="Courier New" panose="02070309020205020404" pitchFamily="49" charset="0"/>
                <a:ea typeface="Calibri" panose="020F0502020204030204" pitchFamily="34" charset="0"/>
                <a:cs typeface="Times New Roman" panose="02020603050405020304" pitchFamily="18" charset="0"/>
              </a:rPr>
              <a:t>How many snow cones need to be sold for a Snowie™ snow cone cart to break even?</a:t>
            </a:r>
            <a:endParaRPr lang="en-US" sz="48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a:solidFill>
                  <a:schemeClr val="tx1">
                    <a:lumMod val="50000"/>
                    <a:lumOff val="50000"/>
                  </a:schemeClr>
                </a:solidFill>
                <a:hlinkClick r:id="rId3"/>
              </a:rPr>
              <a:t>Original blog posting (August 16, 2016)</a:t>
            </a:r>
            <a:endParaRPr lang="en-US" dirty="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097280"/>
          </a:xfrm>
        </p:spPr>
        <p:txBody>
          <a:bodyPr>
            <a:noAutofit/>
          </a:bodyPr>
          <a:lstStyle/>
          <a:p>
            <a:pPr algn="ctr"/>
            <a:r>
              <a:rPr lang="en-US" sz="4800" dirty="0"/>
              <a:t>Snowie™ snow cones</a:t>
            </a:r>
          </a:p>
        </p:txBody>
      </p:sp>
      <p:sp>
        <p:nvSpPr>
          <p:cNvPr id="3" name="Content Placeholder 2"/>
          <p:cNvSpPr>
            <a:spLocks noGrp="1"/>
          </p:cNvSpPr>
          <p:nvPr>
            <p:ph idx="1"/>
          </p:nvPr>
        </p:nvSpPr>
        <p:spPr>
          <a:xfrm>
            <a:off x="169258" y="1243251"/>
            <a:ext cx="4786790" cy="5340429"/>
          </a:xfrm>
        </p:spPr>
        <p:txBody>
          <a:bodyPr>
            <a:noAutofit/>
          </a:bodyPr>
          <a:lstStyle/>
          <a:p>
            <a:pPr>
              <a:lnSpc>
                <a:spcPct val="100000"/>
              </a:lnSpc>
              <a:spcBef>
                <a:spcPts val="400"/>
              </a:spcBef>
            </a:pPr>
            <a:r>
              <a:rPr lang="en-US" dirty="0"/>
              <a:t>Sold at a variety of events and locations across the U.S.</a:t>
            </a:r>
          </a:p>
          <a:p>
            <a:pPr>
              <a:lnSpc>
                <a:spcPct val="100000"/>
              </a:lnSpc>
              <a:spcBef>
                <a:spcPts val="400"/>
              </a:spcBef>
            </a:pPr>
            <a:r>
              <a:rPr lang="en-US" dirty="0"/>
              <a:t>Each 20-ounce snow cone is sold for $4.00</a:t>
            </a:r>
          </a:p>
          <a:p>
            <a:pPr>
              <a:lnSpc>
                <a:spcPct val="100000"/>
              </a:lnSpc>
              <a:spcBef>
                <a:spcPts val="400"/>
              </a:spcBef>
            </a:pPr>
            <a:r>
              <a:rPr lang="en-US" dirty="0"/>
              <a:t>Assumptions:</a:t>
            </a:r>
          </a:p>
          <a:p>
            <a:pPr lvl="1">
              <a:lnSpc>
                <a:spcPct val="100000"/>
              </a:lnSpc>
              <a:spcBef>
                <a:spcPts val="400"/>
              </a:spcBef>
            </a:pPr>
            <a:r>
              <a:rPr lang="en-US" dirty="0"/>
              <a:t>Variable cost of each snow cone is $1.00</a:t>
            </a:r>
          </a:p>
          <a:p>
            <a:pPr lvl="1">
              <a:lnSpc>
                <a:spcPct val="100000"/>
              </a:lnSpc>
              <a:spcBef>
                <a:spcPts val="400"/>
              </a:spcBef>
            </a:pPr>
            <a:r>
              <a:rPr lang="en-US" dirty="0"/>
              <a:t>Fixed costs per month of operating Snowie™ cart total $1,500</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9220" t="16332" r="8909" b="11298"/>
          <a:stretch/>
        </p:blipFill>
        <p:spPr>
          <a:xfrm rot="5400000">
            <a:off x="4362167" y="2116629"/>
            <a:ext cx="5614749" cy="3722337"/>
          </a:xfrm>
          <a:prstGeom prst="rect">
            <a:avLst/>
          </a:prstGeom>
        </p:spPr>
      </p:pic>
    </p:spTree>
    <p:extLst>
      <p:ext uri="{BB962C8B-B14F-4D97-AF65-F5344CB8AC3E}">
        <p14:creationId xmlns:p14="http://schemas.microsoft.com/office/powerpoint/2010/main" val="324516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628649" y="1517905"/>
            <a:ext cx="8141863" cy="4901184"/>
          </a:xfrm>
        </p:spPr>
        <p:txBody>
          <a:bodyPr>
            <a:normAutofit/>
          </a:bodyPr>
          <a:lstStyle/>
          <a:p>
            <a:pPr marL="0" marR="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What costs are likely to be included as variable costs for each snow cone?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577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628650" y="1367627"/>
            <a:ext cx="8112394" cy="5147473"/>
          </a:xfrm>
        </p:spPr>
        <p:txBody>
          <a:bodyPr>
            <a:noAutofit/>
          </a:bodyPr>
          <a:lstStyle/>
          <a:p>
            <a:pPr marL="0" marR="0" lvl="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What costs are likely to be included as the fixed costs of operating the Snowie™ snow cone cart?</a:t>
            </a:r>
            <a:endParaRPr lang="en-US" sz="4000" dirty="0"/>
          </a:p>
        </p:txBody>
      </p:sp>
    </p:spTree>
    <p:extLst>
      <p:ext uri="{BB962C8B-B14F-4D97-AF65-F5344CB8AC3E}">
        <p14:creationId xmlns:p14="http://schemas.microsoft.com/office/powerpoint/2010/main" val="799483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628650" y="1367627"/>
            <a:ext cx="8112394" cy="5147473"/>
          </a:xfrm>
        </p:spPr>
        <p:txBody>
          <a:bodyPr>
            <a:noAutofit/>
          </a:bodyPr>
          <a:lstStyle/>
          <a:p>
            <a:pPr marL="0" marR="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Using the hypothetical example given, calculate the number of snow cones that the operator of the Snowie™ snow cone cart has to sell each month to break even.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0949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4</a:t>
            </a:r>
          </a:p>
        </p:txBody>
      </p:sp>
      <p:sp>
        <p:nvSpPr>
          <p:cNvPr id="3" name="Content Placeholder 2"/>
          <p:cNvSpPr>
            <a:spLocks noGrp="1"/>
          </p:cNvSpPr>
          <p:nvPr>
            <p:ph idx="1"/>
          </p:nvPr>
        </p:nvSpPr>
        <p:spPr>
          <a:xfrm>
            <a:off x="628649" y="1517905"/>
            <a:ext cx="8141863" cy="4901184"/>
          </a:xfrm>
        </p:spPr>
        <p:txBody>
          <a:bodyPr>
            <a:normAutofit/>
          </a:bodyPr>
          <a:lstStyle/>
          <a:p>
            <a:pPr marL="0" marR="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Assume that the operator of the Snowie™ snow cone cart wants to make an operating profit of $1,200 per month (before taxes.) How many snow cones must be sold to achieve this operating profit?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547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037" y="365126"/>
            <a:ext cx="8248313" cy="832303"/>
          </a:xfrm>
        </p:spPr>
        <p:txBody>
          <a:bodyPr/>
          <a:lstStyle/>
          <a:p>
            <a:r>
              <a:rPr lang="en-US" dirty="0"/>
              <a:t>Question 5</a:t>
            </a:r>
          </a:p>
        </p:txBody>
      </p:sp>
      <p:sp>
        <p:nvSpPr>
          <p:cNvPr id="3" name="Content Placeholder 2"/>
          <p:cNvSpPr>
            <a:spLocks noGrp="1"/>
          </p:cNvSpPr>
          <p:nvPr>
            <p:ph idx="1"/>
          </p:nvPr>
        </p:nvSpPr>
        <p:spPr>
          <a:xfrm>
            <a:off x="267037" y="1367627"/>
            <a:ext cx="8690845" cy="5147473"/>
          </a:xfrm>
        </p:spPr>
        <p:txBody>
          <a:bodyPr>
            <a:noAutofit/>
          </a:bodyPr>
          <a:lstStyle/>
          <a:p>
            <a:pPr marL="0" marR="0" lvl="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Now think about the break even and target profit quantities you just calculated. Do you think these quantities are realistic? Support your answer. </a:t>
            </a:r>
            <a:r>
              <a:rPr lang="en-US" sz="4000" i="1" dirty="0">
                <a:latin typeface="Calibri" panose="020F0502020204030204" pitchFamily="34" charset="0"/>
                <a:ea typeface="Calibri" panose="020F0502020204030204" pitchFamily="34" charset="0"/>
                <a:cs typeface="Times New Roman" panose="02020603050405020304" pitchFamily="18" charset="0"/>
              </a:rPr>
              <a:t>Think, for example, about number of days the cart is likely to be operated during a given month and the number of hours the cart is open for business.</a:t>
            </a:r>
            <a:endParaRPr lang="en-US" sz="4000" i="1" dirty="0"/>
          </a:p>
        </p:txBody>
      </p:sp>
    </p:spTree>
    <p:extLst>
      <p:ext uri="{BB962C8B-B14F-4D97-AF65-F5344CB8AC3E}">
        <p14:creationId xmlns:p14="http://schemas.microsoft.com/office/powerpoint/2010/main" val="1730224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87" y="114878"/>
            <a:ext cx="7886700" cy="832303"/>
          </a:xfrm>
        </p:spPr>
        <p:txBody>
          <a:bodyPr>
            <a:normAutofit/>
          </a:bodyPr>
          <a:lstStyle/>
          <a:p>
            <a:r>
              <a:rPr lang="en-US" sz="4800" dirty="0"/>
              <a:t>Question Recap</a:t>
            </a:r>
          </a:p>
        </p:txBody>
      </p:sp>
      <p:sp>
        <p:nvSpPr>
          <p:cNvPr id="3" name="Content Placeholder 2"/>
          <p:cNvSpPr>
            <a:spLocks noGrp="1"/>
          </p:cNvSpPr>
          <p:nvPr>
            <p:ph idx="1"/>
          </p:nvPr>
        </p:nvSpPr>
        <p:spPr>
          <a:xfrm>
            <a:off x="113287" y="947181"/>
            <a:ext cx="8893147" cy="5545059"/>
          </a:xfrm>
        </p:spPr>
        <p:txBody>
          <a:bodyPr>
            <a:noAutofit/>
          </a:bodyPr>
          <a:lstStyle/>
          <a:p>
            <a:pPr marL="114300" marR="0" indent="-342900">
              <a:lnSpc>
                <a:spcPct val="107000"/>
              </a:lnSpc>
              <a:spcBef>
                <a:spcPts val="0"/>
              </a:spcBef>
              <a:spcAft>
                <a:spcPts val="80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What costs are likely to be included as variable costs for each snow cone?</a:t>
            </a:r>
          </a:p>
          <a:p>
            <a:pPr marL="114300" marR="0" indent="-342900">
              <a:lnSpc>
                <a:spcPct val="107000"/>
              </a:lnSpc>
              <a:spcBef>
                <a:spcPts val="0"/>
              </a:spcBef>
              <a:spcAft>
                <a:spcPts val="80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What costs are likely to be included as the fixed costs of operating the Snowie™ snow cone cart?</a:t>
            </a:r>
          </a:p>
          <a:p>
            <a:pPr marL="114300" marR="0" indent="-342900">
              <a:lnSpc>
                <a:spcPct val="107000"/>
              </a:lnSpc>
              <a:spcBef>
                <a:spcPts val="0"/>
              </a:spcBef>
              <a:spcAft>
                <a:spcPts val="80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Using the hypothetical example given, calculate the number of snow cones that the operator of the Snowie™ snow cone cart has to sell each month to break even.</a:t>
            </a:r>
          </a:p>
          <a:p>
            <a:pPr marL="114300" marR="0" indent="-342900">
              <a:lnSpc>
                <a:spcPct val="107000"/>
              </a:lnSpc>
              <a:spcBef>
                <a:spcPts val="0"/>
              </a:spcBef>
              <a:spcAft>
                <a:spcPts val="80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Assume that the operator of the Snowie™ snow cone cart wants to make an operating profit of $1,200 per month (before taxes.) How many snow cones must be sold to achieve this operating profit?</a:t>
            </a:r>
          </a:p>
          <a:p>
            <a:pPr marL="114300" marR="0" indent="-342900">
              <a:lnSpc>
                <a:spcPct val="107000"/>
              </a:lnSpc>
              <a:spcBef>
                <a:spcPts val="0"/>
              </a:spcBef>
              <a:spcAft>
                <a:spcPts val="80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Now think about the break even and target profit quantities you just calculated. Do you think these quantities are realistic? Support your answer. Think, for example, about number of days the cart is likely to be operated during a given month and the number of hours the cart is open for business.</a:t>
            </a:r>
          </a:p>
          <a:p>
            <a:pPr marL="342900" marR="0" lvl="0" indent="-342900">
              <a:lnSpc>
                <a:spcPct val="107000"/>
              </a:lnSpc>
              <a:spcBef>
                <a:spcPts val="0"/>
              </a:spcBef>
              <a:spcAft>
                <a:spcPts val="0"/>
              </a:spcAft>
              <a:buFont typeface="+mj-lt"/>
              <a:buAutoNum type="arabicPeriod"/>
            </a:pP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a:latin typeface="Courier"/>
                <a:cs typeface="Courier"/>
              </a:rPr>
              <a:t>For additional news stories to use in the accounting classroom, see the Accounting in the Headlines blog at </a:t>
            </a:r>
            <a:r>
              <a:rPr lang="en-US" sz="2000" dirty="0">
                <a:latin typeface="Courier"/>
                <a:cs typeface="Courier"/>
                <a:hlinkClick r:id="rId2"/>
              </a:rPr>
              <a:t>http://accountingintheheadlines.com/</a:t>
            </a:r>
            <a:r>
              <a:rPr lang="en-US" sz="2000" dirty="0">
                <a:latin typeface="Courier"/>
                <a:cs typeface="Courier"/>
              </a:rPr>
              <a:t> </a:t>
            </a:r>
            <a:br>
              <a:rPr lang="en-US" sz="2400" dirty="0">
                <a:latin typeface="Courier"/>
                <a:cs typeface="Courier"/>
              </a:rPr>
            </a:br>
            <a:br>
              <a:rPr lang="en-US" sz="2400" dirty="0">
                <a:latin typeface="Courier"/>
                <a:cs typeface="Courier"/>
              </a:rPr>
            </a:br>
            <a:br>
              <a:rPr lang="en-US" sz="2400" dirty="0">
                <a:latin typeface="Courier"/>
                <a:cs typeface="Courier"/>
              </a:rPr>
            </a:br>
            <a:r>
              <a:rPr lang="en-US" sz="2400" dirty="0">
                <a:latin typeface="Courier"/>
                <a:cs typeface="Courier"/>
              </a:rPr>
              <a:t>Questions or comments? </a:t>
            </a:r>
            <a:r>
              <a:rPr lang="en-US" sz="2000" dirty="0">
                <a:latin typeface="Courier"/>
                <a:cs typeface="Courier"/>
              </a:rPr>
              <a:t>Contact Dr. Wendy Tietz at </a:t>
            </a:r>
            <a:r>
              <a:rPr lang="en-US" sz="2000" dirty="0">
                <a:latin typeface="Courier"/>
                <a:cs typeface="Courier"/>
                <a:hlinkClick r:id="rId3"/>
              </a:rPr>
              <a:t>wtietz@kent.edu</a:t>
            </a:r>
            <a:r>
              <a:rPr lang="en-US" sz="2000" dirty="0">
                <a:latin typeface="Courier"/>
                <a:cs typeface="Courier"/>
              </a:rPr>
              <a:t>  </a:t>
            </a: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3414</TotalTime>
  <Words>438</Words>
  <Application>Microsoft Office PowerPoint</Application>
  <PresentationFormat>On-screen Show (4:3)</PresentationFormat>
  <Paragraphs>26</Paragraphs>
  <Slides>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Avenir Next Condensed Regular</vt:lpstr>
      <vt:lpstr>Calibri</vt:lpstr>
      <vt:lpstr>Calibri Light</vt:lpstr>
      <vt:lpstr>Courier</vt:lpstr>
      <vt:lpstr>Courier New</vt:lpstr>
      <vt:lpstr>Times New Roman</vt:lpstr>
      <vt:lpstr>Office Theme</vt:lpstr>
      <vt:lpstr>How many snow cones need to be sold for a Snowie™ snow cone cart to break even?</vt:lpstr>
      <vt:lpstr>Snowie™ snow cones</vt:lpstr>
      <vt:lpstr>Question 1</vt:lpstr>
      <vt:lpstr>Question 2</vt:lpstr>
      <vt:lpstr>Question 3</vt:lpstr>
      <vt:lpstr>Question 4</vt:lpstr>
      <vt:lpstr>Question 5</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146</cp:revision>
  <cp:lastPrinted>2015-01-07T02:07:23Z</cp:lastPrinted>
  <dcterms:created xsi:type="dcterms:W3CDTF">2014-03-26T16:56:49Z</dcterms:created>
  <dcterms:modified xsi:type="dcterms:W3CDTF">2016-08-14T19:45:57Z</dcterms:modified>
</cp:coreProperties>
</file>