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1" r:id="rId1"/>
  </p:sldMasterIdLst>
  <p:notesMasterIdLst>
    <p:notesMasterId r:id="rId39"/>
  </p:notesMasterIdLst>
  <p:sldIdLst>
    <p:sldId id="256" r:id="rId2"/>
    <p:sldId id="257" r:id="rId3"/>
    <p:sldId id="258" r:id="rId4"/>
    <p:sldId id="293" r:id="rId5"/>
    <p:sldId id="259" r:id="rId6"/>
    <p:sldId id="260" r:id="rId7"/>
    <p:sldId id="266" r:id="rId8"/>
    <p:sldId id="265" r:id="rId9"/>
    <p:sldId id="264" r:id="rId10"/>
    <p:sldId id="263" r:id="rId11"/>
    <p:sldId id="262" r:id="rId12"/>
    <p:sldId id="267" r:id="rId13"/>
    <p:sldId id="268" r:id="rId14"/>
    <p:sldId id="269" r:id="rId15"/>
    <p:sldId id="270" r:id="rId16"/>
    <p:sldId id="317" r:id="rId17"/>
    <p:sldId id="318" r:id="rId18"/>
    <p:sldId id="319" r:id="rId19"/>
    <p:sldId id="274" r:id="rId20"/>
    <p:sldId id="275" r:id="rId21"/>
    <p:sldId id="276" r:id="rId22"/>
    <p:sldId id="330" r:id="rId23"/>
    <p:sldId id="331" r:id="rId24"/>
    <p:sldId id="332" r:id="rId25"/>
    <p:sldId id="333" r:id="rId26"/>
    <p:sldId id="334" r:id="rId27"/>
    <p:sldId id="335" r:id="rId28"/>
    <p:sldId id="283" r:id="rId29"/>
    <p:sldId id="284" r:id="rId30"/>
    <p:sldId id="285" r:id="rId31"/>
    <p:sldId id="286" r:id="rId32"/>
    <p:sldId id="287" r:id="rId33"/>
    <p:sldId id="288" r:id="rId34"/>
    <p:sldId id="289" r:id="rId35"/>
    <p:sldId id="290" r:id="rId36"/>
    <p:sldId id="291" r:id="rId37"/>
    <p:sldId id="328"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1" autoAdjust="0"/>
    <p:restoredTop sz="64159" autoAdjust="0"/>
  </p:normalViewPr>
  <p:slideViewPr>
    <p:cSldViewPr snapToGrid="0">
      <p:cViewPr varScale="1">
        <p:scale>
          <a:sx n="82" d="100"/>
          <a:sy n="82" d="100"/>
        </p:scale>
        <p:origin x="146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1D107A-85C7-42FD-A8D0-93B67D7EBE66}" type="datetimeFigureOut">
              <a:rPr lang="en-US" smtClean="0"/>
              <a:t>8/3/2016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68127D-C924-447F-94AC-50665A2EF4F4}" type="slidenum">
              <a:rPr lang="en-US" smtClean="0"/>
              <a:t>‹#›</a:t>
            </a:fld>
            <a:endParaRPr lang="en-US"/>
          </a:p>
        </p:txBody>
      </p:sp>
    </p:spTree>
    <p:extLst>
      <p:ext uri="{BB962C8B-B14F-4D97-AF65-F5344CB8AC3E}">
        <p14:creationId xmlns:p14="http://schemas.microsoft.com/office/powerpoint/2010/main" val="3262665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pPr/>
              <a:t>8/3/2016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8733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8/3/2016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770663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7DE6118-2437-4B30-8E3C-4D2BE6020583}" type="datetimeFigureOut">
              <a:rPr lang="en-US" smtClean="0"/>
              <a:pPr/>
              <a:t>8/3/2016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1210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lvl1pPr>
              <a:defRPr>
                <a:latin typeface="+mn-lt"/>
              </a:defRPr>
            </a:lvl1pPr>
          </a:lstStyle>
          <a:p>
            <a:r>
              <a:rPr lang="en-US" dirty="0"/>
              <a:t>Click to edit Master title style</a:t>
            </a:r>
          </a:p>
        </p:txBody>
      </p:sp>
      <p:sp>
        <p:nvSpPr>
          <p:cNvPr id="3" name="Content Placeholder 2"/>
          <p:cNvSpPr>
            <a:spLocks noGrp="1"/>
          </p:cNvSpPr>
          <p:nvPr>
            <p:ph sz="half" idx="1"/>
          </p:nvPr>
        </p:nvSpPr>
        <p:spPr>
          <a:xfrm>
            <a:off x="822960" y="1845734"/>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t>8/3/2016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119692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t>8/3/2016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547253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dirty="0"/>
              <a:t>Click to edit Master title style</a:t>
            </a:r>
          </a:p>
        </p:txBody>
      </p:sp>
      <p:sp>
        <p:nvSpPr>
          <p:cNvPr id="3" name="Date Placeholder 2"/>
          <p:cNvSpPr>
            <a:spLocks noGrp="1"/>
          </p:cNvSpPr>
          <p:nvPr>
            <p:ph type="dt" sz="half" idx="10"/>
          </p:nvPr>
        </p:nvSpPr>
        <p:spPr/>
        <p:txBody>
          <a:bodyPr/>
          <a:lstStyle/>
          <a:p>
            <a:fld id="{87DE6118-2437-4B30-8E3C-4D2BE6020583}" type="datetimeFigureOut">
              <a:rPr lang="en-US" smtClean="0"/>
              <a:t>8/3/2016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884943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7DE6118-2437-4B30-8E3C-4D2BE6020583}" type="datetimeFigureOut">
              <a:rPr lang="en-US" smtClean="0"/>
              <a:t>8/3/2016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196645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87DE6118-2437-4B30-8E3C-4D2BE6020583}" type="datetimeFigureOut">
              <a:rPr lang="en-US" smtClean="0"/>
              <a:pPr/>
              <a:t>8/3/2016</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595204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7DE6118-2437-4B30-8E3C-4D2BE6020583}" type="datetimeFigureOut">
              <a:rPr lang="en-US" smtClean="0"/>
              <a:pPr/>
              <a:t>8/3/2016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000821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8/3/2016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982466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8/3/2016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823800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87DE6118-2437-4B30-8E3C-4D2BE6020583}" type="datetimeFigureOut">
              <a:rPr lang="en-US" smtClean="0"/>
              <a:pPr/>
              <a:t>8/3/2016</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69E57DC2-970A-4B3E-BB1C-7A09969E49DF}"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7218842"/>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userDrawn="1">
          <p15:clr>
            <a:srgbClr val="F26B43"/>
          </p15:clr>
        </p15:guide>
        <p15:guide id="2" orient="horz" pos="1440" userDrawn="1">
          <p15:clr>
            <a:srgbClr val="F26B43"/>
          </p15:clr>
        </p15:guide>
        <p15:guide id="3" orient="horz" pos="3696" userDrawn="1">
          <p15:clr>
            <a:srgbClr val="F26B43"/>
          </p15:clr>
        </p15:guide>
        <p15:guide id="4" orient="horz" pos="432" userDrawn="1">
          <p15:clr>
            <a:srgbClr val="F26B43"/>
          </p15:clr>
        </p15:guide>
        <p15:guide id="5" orient="horz" pos="1512" userDrawn="1">
          <p15:clr>
            <a:srgbClr val="F26B43"/>
          </p15:clr>
        </p15:guide>
        <p15:guide id="6" pos="5184" userDrawn="1">
          <p15:clr>
            <a:srgbClr val="F26B43"/>
          </p15:clr>
        </p15:guide>
        <p15:guide id="7" pos="702" userDrawn="1">
          <p15:clr>
            <a:srgbClr val="F26B43"/>
          </p15:clr>
        </p15:guide>
        <p15:guide id="8" pos="6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accountingintheheadlin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1976" y="1788454"/>
            <a:ext cx="6685292" cy="2098226"/>
          </a:xfrm>
        </p:spPr>
        <p:txBody>
          <a:bodyPr>
            <a:normAutofit/>
          </a:bodyPr>
          <a:lstStyle/>
          <a:p>
            <a:pPr algn="ctr"/>
            <a:r>
              <a:rPr lang="en-US" sz="4400" b="1" dirty="0"/>
              <a:t>Revenue Recognition Principles for Introductory Financial Accounting</a:t>
            </a:r>
            <a:endParaRPr lang="en-US" sz="4400" dirty="0"/>
          </a:p>
        </p:txBody>
      </p:sp>
      <p:sp>
        <p:nvSpPr>
          <p:cNvPr id="3" name="Subtitle 2"/>
          <p:cNvSpPr>
            <a:spLocks noGrp="1"/>
          </p:cNvSpPr>
          <p:nvPr>
            <p:ph type="subTitle" idx="1"/>
          </p:nvPr>
        </p:nvSpPr>
        <p:spPr>
          <a:xfrm>
            <a:off x="422031" y="5017477"/>
            <a:ext cx="8335107" cy="1090245"/>
          </a:xfrm>
        </p:spPr>
        <p:txBody>
          <a:bodyPr>
            <a:normAutofit/>
          </a:bodyPr>
          <a:lstStyle/>
          <a:p>
            <a:pPr algn="ctr"/>
            <a:r>
              <a:rPr lang="en-US" sz="3200" b="1" dirty="0"/>
              <a:t>Wendy TIETZ</a:t>
            </a:r>
            <a:r>
              <a:rPr lang="en-US" sz="3200" dirty="0"/>
              <a:t>, PhD, CPA, CMA, Kent State</a:t>
            </a:r>
          </a:p>
        </p:txBody>
      </p:sp>
    </p:spTree>
    <p:extLst>
      <p:ext uri="{BB962C8B-B14F-4D97-AF65-F5344CB8AC3E}">
        <p14:creationId xmlns:p14="http://schemas.microsoft.com/office/powerpoint/2010/main" val="15780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946" y="286605"/>
            <a:ext cx="8699383" cy="1324082"/>
          </a:xfrm>
        </p:spPr>
        <p:txBody>
          <a:bodyPr>
            <a:noAutofit/>
          </a:bodyPr>
          <a:lstStyle/>
          <a:p>
            <a:r>
              <a:rPr lang="en-US" sz="4000" b="1" dirty="0">
                <a:latin typeface="+mn-lt"/>
              </a:rPr>
              <a:t>Summary of revenue recognition changes</a:t>
            </a:r>
            <a:endParaRPr lang="en-US" sz="4000" dirty="0">
              <a:latin typeface="+mn-lt"/>
            </a:endParaRPr>
          </a:p>
        </p:txBody>
      </p:sp>
      <p:sp>
        <p:nvSpPr>
          <p:cNvPr id="3" name="Content Placeholder 2"/>
          <p:cNvSpPr>
            <a:spLocks noGrp="1"/>
          </p:cNvSpPr>
          <p:nvPr>
            <p:ph idx="1"/>
          </p:nvPr>
        </p:nvSpPr>
        <p:spPr>
          <a:xfrm>
            <a:off x="427839" y="1845734"/>
            <a:ext cx="8288322" cy="4023360"/>
          </a:xfrm>
        </p:spPr>
        <p:txBody>
          <a:bodyPr>
            <a:normAutofit/>
          </a:bodyPr>
          <a:lstStyle/>
          <a:p>
            <a:r>
              <a:rPr lang="en-US" sz="3200" b="1" dirty="0"/>
              <a:t>Item 1</a:t>
            </a:r>
            <a:r>
              <a:rPr lang="en-US" sz="3200" dirty="0"/>
              <a:t>: Five step process </a:t>
            </a:r>
          </a:p>
          <a:p>
            <a:r>
              <a:rPr lang="en-US" sz="3200" b="1" dirty="0"/>
              <a:t>Item 2: </a:t>
            </a:r>
            <a:r>
              <a:rPr lang="en-US" sz="3200" dirty="0"/>
              <a:t>New accounts are included in sales returns accrual</a:t>
            </a:r>
          </a:p>
          <a:p>
            <a:r>
              <a:rPr lang="en-US" sz="3200" b="1" dirty="0"/>
              <a:t>Item 3: </a:t>
            </a:r>
            <a:r>
              <a:rPr lang="en-US" sz="3200" dirty="0"/>
              <a:t>Sales are recorded net </a:t>
            </a:r>
          </a:p>
          <a:p>
            <a:r>
              <a:rPr lang="en-US" sz="3200" b="1" dirty="0"/>
              <a:t>Item 4</a:t>
            </a:r>
            <a:r>
              <a:rPr lang="en-US" sz="3200" dirty="0"/>
              <a:t>: Performance obligations are recorded separately</a:t>
            </a:r>
          </a:p>
        </p:txBody>
      </p:sp>
      <p:sp>
        <p:nvSpPr>
          <p:cNvPr id="5" name="TextBox 4"/>
          <p:cNvSpPr txBox="1"/>
          <p:nvPr/>
        </p:nvSpPr>
        <p:spPr>
          <a:xfrm>
            <a:off x="7248085" y="5712767"/>
            <a:ext cx="1761687" cy="461665"/>
          </a:xfrm>
          <a:prstGeom prst="rect">
            <a:avLst/>
          </a:prstGeom>
          <a:noFill/>
        </p:spPr>
        <p:txBody>
          <a:bodyPr wrap="square" rtlCol="0">
            <a:spAutoFit/>
          </a:bodyPr>
          <a:lstStyle/>
          <a:p>
            <a:pPr algn="ctr"/>
            <a:r>
              <a:rPr lang="en-US" sz="2400" b="1" dirty="0">
                <a:solidFill>
                  <a:schemeClr val="bg1"/>
                </a:solidFill>
              </a:rPr>
              <a:t>See page 2</a:t>
            </a:r>
          </a:p>
        </p:txBody>
      </p:sp>
    </p:spTree>
    <p:extLst>
      <p:ext uri="{BB962C8B-B14F-4D97-AF65-F5344CB8AC3E}">
        <p14:creationId xmlns:p14="http://schemas.microsoft.com/office/powerpoint/2010/main" val="3557746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503" y="286604"/>
            <a:ext cx="8640659" cy="1370074"/>
          </a:xfrm>
        </p:spPr>
        <p:txBody>
          <a:bodyPr>
            <a:noAutofit/>
          </a:bodyPr>
          <a:lstStyle/>
          <a:p>
            <a:r>
              <a:rPr lang="en-US" sz="4400" b="1" dirty="0">
                <a:latin typeface="+mn-lt"/>
              </a:rPr>
              <a:t>Item 1 Overview: Five step process</a:t>
            </a:r>
            <a:endParaRPr lang="en-US" sz="4400" dirty="0">
              <a:latin typeface="+mn-lt"/>
            </a:endParaRPr>
          </a:p>
        </p:txBody>
      </p:sp>
      <p:sp>
        <p:nvSpPr>
          <p:cNvPr id="3" name="Content Placeholder 2"/>
          <p:cNvSpPr>
            <a:spLocks noGrp="1"/>
          </p:cNvSpPr>
          <p:nvPr>
            <p:ph idx="1"/>
          </p:nvPr>
        </p:nvSpPr>
        <p:spPr>
          <a:xfrm>
            <a:off x="226503" y="1882588"/>
            <a:ext cx="8640659" cy="3984811"/>
          </a:xfrm>
        </p:spPr>
        <p:txBody>
          <a:bodyPr>
            <a:normAutofit/>
          </a:bodyPr>
          <a:lstStyle/>
          <a:p>
            <a:pPr lvl="1"/>
            <a:r>
              <a:rPr lang="en-US" sz="2800" b="1" dirty="0"/>
              <a:t>Step 1</a:t>
            </a:r>
            <a:r>
              <a:rPr lang="en-US" sz="2800" dirty="0"/>
              <a:t>: Identify the contract(s) with a customer.</a:t>
            </a:r>
          </a:p>
          <a:p>
            <a:pPr lvl="1"/>
            <a:r>
              <a:rPr lang="en-US" sz="2800" b="1" dirty="0"/>
              <a:t>Step 2</a:t>
            </a:r>
            <a:r>
              <a:rPr lang="en-US" sz="2800" dirty="0"/>
              <a:t>: Identify the performance obligations in the contract.</a:t>
            </a:r>
          </a:p>
          <a:p>
            <a:pPr lvl="1"/>
            <a:r>
              <a:rPr lang="en-US" sz="2800" b="1" dirty="0"/>
              <a:t>Step 3</a:t>
            </a:r>
            <a:r>
              <a:rPr lang="en-US" sz="2800" dirty="0"/>
              <a:t>: Determine the transaction price.</a:t>
            </a:r>
          </a:p>
          <a:p>
            <a:pPr lvl="1"/>
            <a:r>
              <a:rPr lang="en-US" sz="2800" b="1" dirty="0"/>
              <a:t>Step 4</a:t>
            </a:r>
            <a:r>
              <a:rPr lang="en-US" sz="2800" dirty="0"/>
              <a:t>: Allocate the transaction price to the performance obligations.</a:t>
            </a:r>
          </a:p>
          <a:p>
            <a:pPr lvl="1"/>
            <a:r>
              <a:rPr lang="en-US" sz="2800" b="1" dirty="0"/>
              <a:t>Step 5</a:t>
            </a:r>
            <a:r>
              <a:rPr lang="en-US" sz="2800" dirty="0"/>
              <a:t>: Recognize revenue when, or as, it satisfies each performance obligation.</a:t>
            </a:r>
            <a:endParaRPr lang="en-US" sz="3200" dirty="0"/>
          </a:p>
        </p:txBody>
      </p:sp>
    </p:spTree>
    <p:extLst>
      <p:ext uri="{BB962C8B-B14F-4D97-AF65-F5344CB8AC3E}">
        <p14:creationId xmlns:p14="http://schemas.microsoft.com/office/powerpoint/2010/main" val="414780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79592"/>
            <a:ext cx="9144000" cy="7724442"/>
          </a:xfrm>
          <a:prstGeom prst="rect">
            <a:avLst/>
          </a:prstGeom>
        </p:spPr>
      </p:pic>
    </p:spTree>
    <p:extLst>
      <p:ext uri="{BB962C8B-B14F-4D97-AF65-F5344CB8AC3E}">
        <p14:creationId xmlns:p14="http://schemas.microsoft.com/office/powerpoint/2010/main" val="3338798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059" y="286604"/>
            <a:ext cx="8514825" cy="1450757"/>
          </a:xfrm>
        </p:spPr>
        <p:txBody>
          <a:bodyPr>
            <a:normAutofit/>
          </a:bodyPr>
          <a:lstStyle/>
          <a:p>
            <a:r>
              <a:rPr lang="en-US" sz="3600" b="1" dirty="0">
                <a:solidFill>
                  <a:srgbClr val="0070C0"/>
                </a:solidFill>
                <a:latin typeface="+mn-lt"/>
              </a:rPr>
              <a:t>Item 1 Example A: </a:t>
            </a:r>
            <a:r>
              <a:rPr lang="en-US" sz="3600" b="1" dirty="0">
                <a:solidFill>
                  <a:schemeClr val="tx1"/>
                </a:solidFill>
                <a:latin typeface="+mn-lt"/>
              </a:rPr>
              <a:t>Record individual sale and cost of goods sold</a:t>
            </a:r>
            <a:endParaRPr lang="en-US" sz="3600" dirty="0">
              <a:solidFill>
                <a:schemeClr val="tx1"/>
              </a:solidFill>
              <a:latin typeface="+mn-lt"/>
            </a:endParaRPr>
          </a:p>
        </p:txBody>
      </p:sp>
      <p:sp>
        <p:nvSpPr>
          <p:cNvPr id="3" name="Content Placeholder 2"/>
          <p:cNvSpPr>
            <a:spLocks noGrp="1"/>
          </p:cNvSpPr>
          <p:nvPr>
            <p:ph idx="1"/>
          </p:nvPr>
        </p:nvSpPr>
        <p:spPr>
          <a:xfrm>
            <a:off x="260058" y="1845734"/>
            <a:ext cx="8514825" cy="4337352"/>
          </a:xfrm>
        </p:spPr>
        <p:txBody>
          <a:bodyPr>
            <a:noAutofit/>
          </a:bodyPr>
          <a:lstStyle/>
          <a:p>
            <a:r>
              <a:rPr lang="en-US" sz="3000" dirty="0"/>
              <a:t>On November 1, 2015, L.L. Bean received an order from Michelle Sylvester for one pair of L.L. Bean 8” boots (aka “duck boots.”)  The selling price of the boots is $109.  These boots are on backorder; L.L. Bean actually ships the boots to Sylvester on January 2, 2016.  Sylvester’s credit card is charged when the boots ship; L.L. Bean treats the credit card sale as cash since it can deposit the credit card receipts into its bank account immediately. Assume that L.L. Bean’s cost of these boots is $44.</a:t>
            </a:r>
          </a:p>
        </p:txBody>
      </p:sp>
    </p:spTree>
    <p:extLst>
      <p:ext uri="{BB962C8B-B14F-4D97-AF65-F5344CB8AC3E}">
        <p14:creationId xmlns:p14="http://schemas.microsoft.com/office/powerpoint/2010/main" val="1545025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l" defTabSz="685800" rtl="0">
              <a:lnSpc>
                <a:spcPct val="89000"/>
              </a:lnSpc>
              <a:spcBef>
                <a:spcPct val="0"/>
              </a:spcBef>
            </a:pPr>
            <a:r>
              <a:rPr lang="en-US" sz="4000" b="1" dirty="0">
                <a:latin typeface="+mn-lt"/>
              </a:rPr>
              <a:t>Step 1: Identify the contract(s) with a customer. </a:t>
            </a:r>
          </a:p>
        </p:txBody>
      </p:sp>
      <p:sp>
        <p:nvSpPr>
          <p:cNvPr id="3" name="Content Placeholder 2"/>
          <p:cNvSpPr>
            <a:spLocks noGrp="1"/>
          </p:cNvSpPr>
          <p:nvPr>
            <p:ph idx="1"/>
          </p:nvPr>
        </p:nvSpPr>
        <p:spPr/>
        <p:txBody>
          <a:bodyPr>
            <a:normAutofit/>
          </a:bodyPr>
          <a:lstStyle/>
          <a:p>
            <a:pPr marL="384048" lvl="2">
              <a:spcBef>
                <a:spcPts val="1000"/>
              </a:spcBef>
            </a:pPr>
            <a:r>
              <a:rPr lang="en-US" sz="4400" b="1" i="1" dirty="0">
                <a:solidFill>
                  <a:srgbClr val="C00000"/>
                </a:solidFill>
              </a:rPr>
              <a:t>Analysis</a:t>
            </a:r>
            <a:r>
              <a:rPr lang="en-US" sz="4400" i="1" dirty="0"/>
              <a:t>: Contract is between L.L. Bean and Michelle Sylvester.</a:t>
            </a:r>
            <a:endParaRPr lang="en-US" sz="4400" dirty="0"/>
          </a:p>
        </p:txBody>
      </p:sp>
    </p:spTree>
    <p:extLst>
      <p:ext uri="{BB962C8B-B14F-4D97-AF65-F5344CB8AC3E}">
        <p14:creationId xmlns:p14="http://schemas.microsoft.com/office/powerpoint/2010/main" val="415731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l" defTabSz="685800" rtl="0">
              <a:lnSpc>
                <a:spcPct val="89000"/>
              </a:lnSpc>
              <a:spcBef>
                <a:spcPct val="0"/>
              </a:spcBef>
            </a:pPr>
            <a:r>
              <a:rPr lang="en-US" sz="4000" b="1" dirty="0">
                <a:latin typeface="+mn-lt"/>
              </a:rPr>
              <a:t>Step 2: Identify the performance obligations in the contract.</a:t>
            </a:r>
          </a:p>
        </p:txBody>
      </p:sp>
      <p:sp>
        <p:nvSpPr>
          <p:cNvPr id="3" name="Content Placeholder 2"/>
          <p:cNvSpPr>
            <a:spLocks noGrp="1"/>
          </p:cNvSpPr>
          <p:nvPr>
            <p:ph idx="1"/>
          </p:nvPr>
        </p:nvSpPr>
        <p:spPr>
          <a:xfrm>
            <a:off x="822960" y="1845734"/>
            <a:ext cx="7543800" cy="4023360"/>
          </a:xfrm>
        </p:spPr>
        <p:txBody>
          <a:bodyPr>
            <a:normAutofit/>
          </a:bodyPr>
          <a:lstStyle/>
          <a:p>
            <a:pPr marL="384048" lvl="2">
              <a:spcBef>
                <a:spcPts val="1000"/>
              </a:spcBef>
            </a:pPr>
            <a:r>
              <a:rPr lang="en-US" sz="4400" b="1" i="1" dirty="0">
                <a:solidFill>
                  <a:srgbClr val="C00000"/>
                </a:solidFill>
              </a:rPr>
              <a:t>Analysis</a:t>
            </a:r>
            <a:r>
              <a:rPr lang="en-US" sz="4400" i="1" dirty="0"/>
              <a:t>: L.L. Bean is obligated to deliver boots and Michelle Sylvester is obligated to pay for the boots. </a:t>
            </a:r>
            <a:endParaRPr lang="en-US" sz="4400" dirty="0"/>
          </a:p>
        </p:txBody>
      </p:sp>
    </p:spTree>
    <p:extLst>
      <p:ext uri="{BB962C8B-B14F-4D97-AF65-F5344CB8AC3E}">
        <p14:creationId xmlns:p14="http://schemas.microsoft.com/office/powerpoint/2010/main" val="1048058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l" defTabSz="685800" rtl="0">
              <a:lnSpc>
                <a:spcPct val="89000"/>
              </a:lnSpc>
              <a:spcBef>
                <a:spcPct val="0"/>
              </a:spcBef>
            </a:pPr>
            <a:r>
              <a:rPr lang="en-US" sz="4000" b="1" dirty="0">
                <a:latin typeface="+mn-lt"/>
              </a:rPr>
              <a:t>Step 3: Determine the transaction price. </a:t>
            </a:r>
          </a:p>
        </p:txBody>
      </p:sp>
      <p:sp>
        <p:nvSpPr>
          <p:cNvPr id="3" name="Content Placeholder 2"/>
          <p:cNvSpPr>
            <a:spLocks noGrp="1"/>
          </p:cNvSpPr>
          <p:nvPr>
            <p:ph idx="1"/>
          </p:nvPr>
        </p:nvSpPr>
        <p:spPr/>
        <p:txBody>
          <a:bodyPr>
            <a:normAutofit/>
          </a:bodyPr>
          <a:lstStyle/>
          <a:p>
            <a:pPr marL="384048" lvl="2">
              <a:spcBef>
                <a:spcPts val="1000"/>
              </a:spcBef>
            </a:pPr>
            <a:r>
              <a:rPr lang="en-US" sz="4400" b="1" i="1" dirty="0">
                <a:solidFill>
                  <a:srgbClr val="C00000"/>
                </a:solidFill>
              </a:rPr>
              <a:t>Analysis</a:t>
            </a:r>
            <a:r>
              <a:rPr lang="en-US" sz="4400" i="1" dirty="0"/>
              <a:t>: The selling price is $109.</a:t>
            </a:r>
            <a:endParaRPr lang="en-US" sz="4400" dirty="0"/>
          </a:p>
        </p:txBody>
      </p:sp>
    </p:spTree>
    <p:extLst>
      <p:ext uri="{BB962C8B-B14F-4D97-AF65-F5344CB8AC3E}">
        <p14:creationId xmlns:p14="http://schemas.microsoft.com/office/powerpoint/2010/main" val="3713983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396" y="286604"/>
            <a:ext cx="7902430" cy="1450757"/>
          </a:xfrm>
        </p:spPr>
        <p:txBody>
          <a:bodyPr>
            <a:normAutofit fontScale="90000"/>
          </a:bodyPr>
          <a:lstStyle/>
          <a:p>
            <a:pPr lvl="1" algn="l" defTabSz="685800" rtl="0">
              <a:lnSpc>
                <a:spcPct val="89000"/>
              </a:lnSpc>
              <a:spcBef>
                <a:spcPct val="0"/>
              </a:spcBef>
            </a:pPr>
            <a:r>
              <a:rPr lang="en-US" sz="4000" b="1" dirty="0">
                <a:latin typeface="+mn-lt"/>
              </a:rPr>
              <a:t>Step 4: Allocate the transaction price to the performance obligations. </a:t>
            </a:r>
          </a:p>
        </p:txBody>
      </p:sp>
      <p:sp>
        <p:nvSpPr>
          <p:cNvPr id="3" name="Content Placeholder 2"/>
          <p:cNvSpPr>
            <a:spLocks noGrp="1"/>
          </p:cNvSpPr>
          <p:nvPr>
            <p:ph idx="1"/>
          </p:nvPr>
        </p:nvSpPr>
        <p:spPr>
          <a:xfrm>
            <a:off x="612397" y="1845734"/>
            <a:ext cx="7754364" cy="4023360"/>
          </a:xfrm>
        </p:spPr>
        <p:txBody>
          <a:bodyPr>
            <a:normAutofit/>
          </a:bodyPr>
          <a:lstStyle/>
          <a:p>
            <a:pPr marL="384048" lvl="2">
              <a:spcBef>
                <a:spcPts val="1000"/>
              </a:spcBef>
            </a:pPr>
            <a:r>
              <a:rPr lang="en-US" sz="4400" b="1" i="1" dirty="0">
                <a:solidFill>
                  <a:srgbClr val="C00000"/>
                </a:solidFill>
              </a:rPr>
              <a:t>Analysis</a:t>
            </a:r>
            <a:r>
              <a:rPr lang="en-US" sz="4400" i="1" dirty="0"/>
              <a:t>: There is one performance obligation – to ship the boots.</a:t>
            </a:r>
            <a:endParaRPr lang="en-US" sz="4400" dirty="0"/>
          </a:p>
        </p:txBody>
      </p:sp>
    </p:spTree>
    <p:extLst>
      <p:ext uri="{BB962C8B-B14F-4D97-AF65-F5344CB8AC3E}">
        <p14:creationId xmlns:p14="http://schemas.microsoft.com/office/powerpoint/2010/main" val="3984055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393" y="286604"/>
            <a:ext cx="8363824" cy="1450757"/>
          </a:xfrm>
        </p:spPr>
        <p:txBody>
          <a:bodyPr>
            <a:normAutofit fontScale="90000"/>
          </a:bodyPr>
          <a:lstStyle/>
          <a:p>
            <a:pPr lvl="1" algn="l" defTabSz="685800" rtl="0">
              <a:lnSpc>
                <a:spcPct val="89000"/>
              </a:lnSpc>
              <a:spcBef>
                <a:spcPct val="0"/>
              </a:spcBef>
            </a:pPr>
            <a:r>
              <a:rPr lang="en-US" sz="4000" b="1" dirty="0">
                <a:latin typeface="+mn-lt"/>
              </a:rPr>
              <a:t>Step 5: Recognize revenue when, or as, it satisfies each performance obligation. </a:t>
            </a:r>
          </a:p>
        </p:txBody>
      </p:sp>
      <p:sp>
        <p:nvSpPr>
          <p:cNvPr id="3" name="Content Placeholder 2"/>
          <p:cNvSpPr>
            <a:spLocks noGrp="1"/>
          </p:cNvSpPr>
          <p:nvPr>
            <p:ph idx="1"/>
          </p:nvPr>
        </p:nvSpPr>
        <p:spPr>
          <a:xfrm>
            <a:off x="310393" y="1845734"/>
            <a:ext cx="8056367" cy="4023360"/>
          </a:xfrm>
        </p:spPr>
        <p:txBody>
          <a:bodyPr>
            <a:normAutofit/>
          </a:bodyPr>
          <a:lstStyle/>
          <a:p>
            <a:pPr marL="384048" lvl="2">
              <a:spcBef>
                <a:spcPts val="1000"/>
              </a:spcBef>
            </a:pPr>
            <a:r>
              <a:rPr lang="en-US" sz="4400" b="1" i="1" dirty="0">
                <a:solidFill>
                  <a:srgbClr val="C00000"/>
                </a:solidFill>
              </a:rPr>
              <a:t>Analysis</a:t>
            </a:r>
            <a:r>
              <a:rPr lang="en-US" sz="4400" i="1" dirty="0"/>
              <a:t>: When L.L. Bean ships the boots on January 2, 2016, its performance obligation is satisfied.</a:t>
            </a:r>
            <a:endParaRPr lang="en-US" sz="4400" dirty="0"/>
          </a:p>
        </p:txBody>
      </p:sp>
    </p:spTree>
    <p:extLst>
      <p:ext uri="{BB962C8B-B14F-4D97-AF65-F5344CB8AC3E}">
        <p14:creationId xmlns:p14="http://schemas.microsoft.com/office/powerpoint/2010/main" val="1918729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79" y="286604"/>
            <a:ext cx="8701062" cy="1450757"/>
          </a:xfrm>
        </p:spPr>
        <p:txBody>
          <a:bodyPr>
            <a:noAutofit/>
          </a:bodyPr>
          <a:lstStyle/>
          <a:p>
            <a:r>
              <a:rPr lang="en-US" sz="3600" b="1" dirty="0">
                <a:solidFill>
                  <a:srgbClr val="0070C0"/>
                </a:solidFill>
              </a:rPr>
              <a:t>Journal entry 1</a:t>
            </a:r>
            <a:r>
              <a:rPr lang="en-US" sz="3600" dirty="0"/>
              <a:t>: Journalize the sale of these boots.  Include the date on the journal entry. </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82879" y="2024058"/>
            <a:ext cx="8799756" cy="2655515"/>
          </a:xfrm>
          <a:prstGeom prst="rect">
            <a:avLst/>
          </a:prstGeom>
          <a:noFill/>
          <a:ln>
            <a:noFill/>
          </a:ln>
        </p:spPr>
      </p:pic>
    </p:spTree>
    <p:extLst>
      <p:ext uri="{BB962C8B-B14F-4D97-AF65-F5344CB8AC3E}">
        <p14:creationId xmlns:p14="http://schemas.microsoft.com/office/powerpoint/2010/main" val="2875660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781" y="286604"/>
            <a:ext cx="8621575" cy="1450757"/>
          </a:xfrm>
        </p:spPr>
        <p:txBody>
          <a:bodyPr>
            <a:noAutofit/>
          </a:bodyPr>
          <a:lstStyle/>
          <a:p>
            <a:r>
              <a:rPr lang="en-US" sz="3600" b="1" dirty="0">
                <a:solidFill>
                  <a:srgbClr val="0070C0"/>
                </a:solidFill>
              </a:rPr>
              <a:t>Journal entry 2</a:t>
            </a:r>
            <a:r>
              <a:rPr lang="en-US" sz="3600" dirty="0"/>
              <a:t>: Journalize the cost of the boots sold. </a:t>
            </a: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249363" y="1971413"/>
            <a:ext cx="8690994" cy="2573935"/>
          </a:xfrm>
          <a:prstGeom prst="rect">
            <a:avLst/>
          </a:prstGeom>
          <a:noFill/>
          <a:ln>
            <a:noFill/>
          </a:ln>
        </p:spPr>
      </p:pic>
    </p:spTree>
    <p:extLst>
      <p:ext uri="{BB962C8B-B14F-4D97-AF65-F5344CB8AC3E}">
        <p14:creationId xmlns:p14="http://schemas.microsoft.com/office/powerpoint/2010/main" val="69681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0070C0"/>
                </a:solidFill>
              </a:rPr>
              <a:t>Item 1 Example B: </a:t>
            </a:r>
            <a:r>
              <a:rPr lang="en-US" sz="3600" b="1" dirty="0">
                <a:solidFill>
                  <a:schemeClr val="tx1"/>
                </a:solidFill>
              </a:rPr>
              <a:t>Record monthly sales and cost of goods sold</a:t>
            </a:r>
          </a:p>
        </p:txBody>
      </p:sp>
      <p:sp>
        <p:nvSpPr>
          <p:cNvPr id="3" name="Content Placeholder 2"/>
          <p:cNvSpPr>
            <a:spLocks noGrp="1"/>
          </p:cNvSpPr>
          <p:nvPr>
            <p:ph idx="1"/>
          </p:nvPr>
        </p:nvSpPr>
        <p:spPr>
          <a:xfrm>
            <a:off x="822959" y="1845734"/>
            <a:ext cx="7763692" cy="4337352"/>
          </a:xfrm>
        </p:spPr>
        <p:txBody>
          <a:bodyPr>
            <a:noAutofit/>
          </a:bodyPr>
          <a:lstStyle/>
          <a:p>
            <a:r>
              <a:rPr lang="en-US" sz="3600" dirty="0"/>
              <a:t>During the month of January 2016, assume that L.L. Bean’s total boot sales are $140,000.  All sales are cash sales. The cost of the boots sold was $56,000.</a:t>
            </a:r>
          </a:p>
        </p:txBody>
      </p:sp>
    </p:spTree>
    <p:extLst>
      <p:ext uri="{BB962C8B-B14F-4D97-AF65-F5344CB8AC3E}">
        <p14:creationId xmlns:p14="http://schemas.microsoft.com/office/powerpoint/2010/main" val="3508214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997" y="286604"/>
            <a:ext cx="8533832" cy="1450757"/>
          </a:xfrm>
        </p:spPr>
        <p:txBody>
          <a:bodyPr>
            <a:noAutofit/>
          </a:bodyPr>
          <a:lstStyle/>
          <a:p>
            <a:r>
              <a:rPr lang="en-US" sz="3600" b="1" dirty="0">
                <a:solidFill>
                  <a:srgbClr val="0070C0"/>
                </a:solidFill>
              </a:rPr>
              <a:t>Journal entry 1</a:t>
            </a:r>
            <a:r>
              <a:rPr lang="en-US" sz="3600" dirty="0"/>
              <a:t>: Record the January sales of the boots on January 31. </a:t>
            </a: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282997" y="2057618"/>
            <a:ext cx="8600944" cy="2061376"/>
          </a:xfrm>
          <a:prstGeom prst="rect">
            <a:avLst/>
          </a:prstGeom>
          <a:noFill/>
          <a:ln>
            <a:noFill/>
          </a:ln>
        </p:spPr>
      </p:pic>
    </p:spTree>
    <p:extLst>
      <p:ext uri="{BB962C8B-B14F-4D97-AF65-F5344CB8AC3E}">
        <p14:creationId xmlns:p14="http://schemas.microsoft.com/office/powerpoint/2010/main" val="4062094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834" y="286604"/>
            <a:ext cx="8366052" cy="1450757"/>
          </a:xfrm>
        </p:spPr>
        <p:txBody>
          <a:bodyPr>
            <a:noAutofit/>
          </a:bodyPr>
          <a:lstStyle/>
          <a:p>
            <a:r>
              <a:rPr lang="en-US" sz="3600" b="1" dirty="0">
                <a:solidFill>
                  <a:srgbClr val="0070C0"/>
                </a:solidFill>
              </a:rPr>
              <a:t>Journal entry 2</a:t>
            </a:r>
            <a:r>
              <a:rPr lang="en-US" sz="3600" dirty="0"/>
              <a:t>: Record the January cost of the boots sold on January 31. </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411834" y="2066006"/>
            <a:ext cx="8366052" cy="1910375"/>
          </a:xfrm>
          <a:prstGeom prst="rect">
            <a:avLst/>
          </a:prstGeom>
          <a:noFill/>
          <a:ln>
            <a:noFill/>
          </a:ln>
        </p:spPr>
      </p:pic>
    </p:spTree>
    <p:extLst>
      <p:ext uri="{BB962C8B-B14F-4D97-AF65-F5344CB8AC3E}">
        <p14:creationId xmlns:p14="http://schemas.microsoft.com/office/powerpoint/2010/main" val="1530456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0070C0"/>
                </a:solidFill>
              </a:rPr>
              <a:t>Item 2 Example C: </a:t>
            </a:r>
            <a:r>
              <a:rPr lang="en-US" sz="3600" b="1" dirty="0">
                <a:solidFill>
                  <a:schemeClr val="tx1"/>
                </a:solidFill>
              </a:rPr>
              <a:t>Adjusting entry for sales returns estimate</a:t>
            </a:r>
            <a:endParaRPr lang="en-US" sz="3600" dirty="0">
              <a:solidFill>
                <a:schemeClr val="tx1"/>
              </a:solidFill>
            </a:endParaRPr>
          </a:p>
        </p:txBody>
      </p:sp>
      <p:sp>
        <p:nvSpPr>
          <p:cNvPr id="3" name="Content Placeholder 2"/>
          <p:cNvSpPr>
            <a:spLocks noGrp="1"/>
          </p:cNvSpPr>
          <p:nvPr>
            <p:ph idx="1"/>
          </p:nvPr>
        </p:nvSpPr>
        <p:spPr>
          <a:xfrm>
            <a:off x="822959" y="1845734"/>
            <a:ext cx="7763692" cy="4337352"/>
          </a:xfrm>
        </p:spPr>
        <p:txBody>
          <a:bodyPr>
            <a:noAutofit/>
          </a:bodyPr>
          <a:lstStyle/>
          <a:p>
            <a:r>
              <a:rPr lang="en-US" sz="3600" dirty="0"/>
              <a:t>L.L. Bean offers a 100% satisfaction guarantee. Assume that L.L. Bean experiences a 10% return rate.</a:t>
            </a:r>
          </a:p>
        </p:txBody>
      </p:sp>
    </p:spTree>
    <p:extLst>
      <p:ext uri="{BB962C8B-B14F-4D97-AF65-F5344CB8AC3E}">
        <p14:creationId xmlns:p14="http://schemas.microsoft.com/office/powerpoint/2010/main" val="1963484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338" y="286604"/>
            <a:ext cx="8355434" cy="1508640"/>
          </a:xfrm>
        </p:spPr>
        <p:txBody>
          <a:bodyPr>
            <a:noAutofit/>
          </a:bodyPr>
          <a:lstStyle/>
          <a:p>
            <a:r>
              <a:rPr lang="en-US" sz="3600" b="1" dirty="0">
                <a:solidFill>
                  <a:srgbClr val="0070C0"/>
                </a:solidFill>
              </a:rPr>
              <a:t>Journal entry 1</a:t>
            </a:r>
            <a:r>
              <a:rPr lang="en-US" sz="3600" dirty="0"/>
              <a:t>: Make the adjusting entry for January to reflect the estimated refunds for the January boots sales of $140,000.</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52338" y="2197259"/>
            <a:ext cx="8355434" cy="1871401"/>
          </a:xfrm>
          <a:prstGeom prst="rect">
            <a:avLst/>
          </a:prstGeom>
          <a:noFill/>
          <a:ln>
            <a:noFill/>
          </a:ln>
        </p:spPr>
      </p:pic>
    </p:spTree>
    <p:extLst>
      <p:ext uri="{BB962C8B-B14F-4D97-AF65-F5344CB8AC3E}">
        <p14:creationId xmlns:p14="http://schemas.microsoft.com/office/powerpoint/2010/main" val="3407412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338" y="286604"/>
            <a:ext cx="8355434" cy="1508640"/>
          </a:xfrm>
        </p:spPr>
        <p:txBody>
          <a:bodyPr>
            <a:noAutofit/>
          </a:bodyPr>
          <a:lstStyle/>
          <a:p>
            <a:r>
              <a:rPr lang="en-US" sz="3600" b="1" dirty="0">
                <a:solidFill>
                  <a:srgbClr val="0070C0"/>
                </a:solidFill>
              </a:rPr>
              <a:t>Journal entry 2</a:t>
            </a:r>
            <a:r>
              <a:rPr lang="en-US" sz="3600" dirty="0"/>
              <a:t>: Make the adjusting entry to record the cost of estimated returns for January. Use a COGS of 40% of sales.</a:t>
            </a: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352338" y="2121759"/>
            <a:ext cx="8229600" cy="1921735"/>
          </a:xfrm>
          <a:prstGeom prst="rect">
            <a:avLst/>
          </a:prstGeom>
          <a:noFill/>
          <a:ln>
            <a:noFill/>
          </a:ln>
        </p:spPr>
      </p:pic>
    </p:spTree>
    <p:extLst>
      <p:ext uri="{BB962C8B-B14F-4D97-AF65-F5344CB8AC3E}">
        <p14:creationId xmlns:p14="http://schemas.microsoft.com/office/powerpoint/2010/main" val="2539953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506" y="286605"/>
            <a:ext cx="7838254" cy="1273748"/>
          </a:xfrm>
        </p:spPr>
        <p:txBody>
          <a:bodyPr>
            <a:normAutofit/>
          </a:bodyPr>
          <a:lstStyle/>
          <a:p>
            <a:r>
              <a:rPr lang="en-US" sz="3600" b="1" dirty="0">
                <a:solidFill>
                  <a:srgbClr val="0070C0"/>
                </a:solidFill>
              </a:rPr>
              <a:t>Item 2 Example D: </a:t>
            </a:r>
            <a:r>
              <a:rPr lang="en-US" sz="3600" b="1" dirty="0">
                <a:solidFill>
                  <a:schemeClr val="tx1"/>
                </a:solidFill>
              </a:rPr>
              <a:t>Return of merchandise</a:t>
            </a:r>
            <a:endParaRPr lang="en-US" sz="3600" dirty="0">
              <a:solidFill>
                <a:schemeClr val="tx1"/>
              </a:solidFill>
            </a:endParaRPr>
          </a:p>
        </p:txBody>
      </p:sp>
      <p:sp>
        <p:nvSpPr>
          <p:cNvPr id="3" name="Content Placeholder 2"/>
          <p:cNvSpPr>
            <a:spLocks noGrp="1"/>
          </p:cNvSpPr>
          <p:nvPr>
            <p:ph idx="1"/>
          </p:nvPr>
        </p:nvSpPr>
        <p:spPr>
          <a:xfrm>
            <a:off x="822959" y="1845734"/>
            <a:ext cx="7763692" cy="4337352"/>
          </a:xfrm>
        </p:spPr>
        <p:txBody>
          <a:bodyPr>
            <a:noAutofit/>
          </a:bodyPr>
          <a:lstStyle/>
          <a:p>
            <a:r>
              <a:rPr lang="en-US" sz="3600" dirty="0"/>
              <a:t>Now assume that Michelle Sylvester returns the L.L. Bean boots on January 10, 2016 (she had received the boots in early January) for a full refund of $109. </a:t>
            </a:r>
          </a:p>
        </p:txBody>
      </p:sp>
    </p:spTree>
    <p:extLst>
      <p:ext uri="{BB962C8B-B14F-4D97-AF65-F5344CB8AC3E}">
        <p14:creationId xmlns:p14="http://schemas.microsoft.com/office/powerpoint/2010/main" val="16691294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338" y="286604"/>
            <a:ext cx="8355434" cy="1508640"/>
          </a:xfrm>
        </p:spPr>
        <p:txBody>
          <a:bodyPr>
            <a:noAutofit/>
          </a:bodyPr>
          <a:lstStyle/>
          <a:p>
            <a:r>
              <a:rPr lang="en-US" sz="3600" b="1" dirty="0">
                <a:solidFill>
                  <a:srgbClr val="0070C0"/>
                </a:solidFill>
              </a:rPr>
              <a:t>Journal entry 1</a:t>
            </a:r>
            <a:r>
              <a:rPr lang="en-US" sz="3600" dirty="0"/>
              <a:t>: Record the return of the boots by Sylvester.</a:t>
            </a: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352338" y="2275731"/>
            <a:ext cx="8112154" cy="1851652"/>
          </a:xfrm>
          <a:prstGeom prst="rect">
            <a:avLst/>
          </a:prstGeom>
          <a:noFill/>
          <a:ln>
            <a:noFill/>
          </a:ln>
        </p:spPr>
      </p:pic>
    </p:spTree>
    <p:extLst>
      <p:ext uri="{BB962C8B-B14F-4D97-AF65-F5344CB8AC3E}">
        <p14:creationId xmlns:p14="http://schemas.microsoft.com/office/powerpoint/2010/main" val="3706534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338" y="286604"/>
            <a:ext cx="8355434" cy="1508640"/>
          </a:xfrm>
        </p:spPr>
        <p:txBody>
          <a:bodyPr>
            <a:noAutofit/>
          </a:bodyPr>
          <a:lstStyle/>
          <a:p>
            <a:r>
              <a:rPr lang="en-US" sz="3600" b="1" dirty="0">
                <a:solidFill>
                  <a:srgbClr val="0070C0"/>
                </a:solidFill>
              </a:rPr>
              <a:t>Journal entry 2</a:t>
            </a:r>
            <a:r>
              <a:rPr lang="en-US" sz="3600" dirty="0"/>
              <a:t>: Record the cost of the boots returned by Sylvester.</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52338" y="2233787"/>
            <a:ext cx="8263156" cy="1750984"/>
          </a:xfrm>
          <a:prstGeom prst="rect">
            <a:avLst/>
          </a:prstGeom>
          <a:noFill/>
          <a:ln>
            <a:noFill/>
          </a:ln>
        </p:spPr>
      </p:pic>
    </p:spTree>
    <p:extLst>
      <p:ext uri="{BB962C8B-B14F-4D97-AF65-F5344CB8AC3E}">
        <p14:creationId xmlns:p14="http://schemas.microsoft.com/office/powerpoint/2010/main" val="69686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894" y="286604"/>
            <a:ext cx="8305100" cy="1450757"/>
          </a:xfrm>
        </p:spPr>
        <p:txBody>
          <a:bodyPr>
            <a:normAutofit fontScale="90000"/>
          </a:bodyPr>
          <a:lstStyle/>
          <a:p>
            <a:r>
              <a:rPr lang="en-US" sz="3600" b="1" dirty="0">
                <a:solidFill>
                  <a:srgbClr val="0070C0"/>
                </a:solidFill>
              </a:rPr>
              <a:t>Item 3 Example E: </a:t>
            </a:r>
            <a:r>
              <a:rPr lang="en-US" sz="3600" b="1" dirty="0">
                <a:solidFill>
                  <a:schemeClr val="tx1"/>
                </a:solidFill>
              </a:rPr>
              <a:t>Sell merchandise with sales discount and expect customer to take the discount; payment in discount period</a:t>
            </a:r>
            <a:endParaRPr lang="en-US" sz="3600" dirty="0">
              <a:solidFill>
                <a:schemeClr val="tx1"/>
              </a:solidFill>
            </a:endParaRPr>
          </a:p>
        </p:txBody>
      </p:sp>
      <p:sp>
        <p:nvSpPr>
          <p:cNvPr id="3" name="Content Placeholder 2"/>
          <p:cNvSpPr>
            <a:spLocks noGrp="1"/>
          </p:cNvSpPr>
          <p:nvPr>
            <p:ph idx="1"/>
          </p:nvPr>
        </p:nvSpPr>
        <p:spPr>
          <a:xfrm>
            <a:off x="822959" y="1845734"/>
            <a:ext cx="7763692" cy="4337352"/>
          </a:xfrm>
        </p:spPr>
        <p:txBody>
          <a:bodyPr>
            <a:noAutofit/>
          </a:bodyPr>
          <a:lstStyle/>
          <a:p>
            <a:r>
              <a:rPr lang="en-US" sz="3600" dirty="0"/>
              <a:t>Now assume that Stonecreek Outfitters is an authorized reseller of L.L. Bean boots. </a:t>
            </a:r>
          </a:p>
        </p:txBody>
      </p:sp>
    </p:spTree>
    <p:extLst>
      <p:ext uri="{BB962C8B-B14F-4D97-AF65-F5344CB8AC3E}">
        <p14:creationId xmlns:p14="http://schemas.microsoft.com/office/powerpoint/2010/main" val="743914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279" y="286604"/>
            <a:ext cx="8976219" cy="1508640"/>
          </a:xfrm>
        </p:spPr>
        <p:txBody>
          <a:bodyPr>
            <a:noAutofit/>
          </a:bodyPr>
          <a:lstStyle/>
          <a:p>
            <a:r>
              <a:rPr lang="en-US" sz="3600" b="1" dirty="0">
                <a:solidFill>
                  <a:srgbClr val="0070C0"/>
                </a:solidFill>
              </a:rPr>
              <a:t>Journal entry 1</a:t>
            </a:r>
            <a:r>
              <a:rPr lang="en-US" sz="3600" dirty="0"/>
              <a:t>: On January 4, 2016, L.L. Bean receives an order from Stonecreek for $2,500 and ships same day.  Terms are 2/10, net 30. </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92279" y="1895256"/>
            <a:ext cx="8909108" cy="2005625"/>
          </a:xfrm>
          <a:prstGeom prst="rect">
            <a:avLst/>
          </a:prstGeom>
          <a:noFill/>
          <a:ln>
            <a:noFill/>
          </a:ln>
        </p:spPr>
      </p:pic>
    </p:spTree>
    <p:extLst>
      <p:ext uri="{BB962C8B-B14F-4D97-AF65-F5344CB8AC3E}">
        <p14:creationId xmlns:p14="http://schemas.microsoft.com/office/powerpoint/2010/main" val="3914846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338" y="286604"/>
            <a:ext cx="8355434" cy="1508640"/>
          </a:xfrm>
        </p:spPr>
        <p:txBody>
          <a:bodyPr>
            <a:noAutofit/>
          </a:bodyPr>
          <a:lstStyle/>
          <a:p>
            <a:r>
              <a:rPr lang="en-US" sz="3600" b="1" dirty="0">
                <a:solidFill>
                  <a:srgbClr val="0070C0"/>
                </a:solidFill>
              </a:rPr>
              <a:t>Journal entry 2</a:t>
            </a:r>
            <a:r>
              <a:rPr lang="en-US" sz="3600" dirty="0"/>
              <a:t>: On January 12, 2016, Stonecreek pays its invoice to L.L. Bean. </a:t>
            </a: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352338" y="2040840"/>
            <a:ext cx="8355434" cy="1750984"/>
          </a:xfrm>
          <a:prstGeom prst="rect">
            <a:avLst/>
          </a:prstGeom>
          <a:noFill/>
          <a:ln>
            <a:noFill/>
          </a:ln>
        </p:spPr>
      </p:pic>
    </p:spTree>
    <p:extLst>
      <p:ext uri="{BB962C8B-B14F-4D97-AF65-F5344CB8AC3E}">
        <p14:creationId xmlns:p14="http://schemas.microsoft.com/office/powerpoint/2010/main" val="1239537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894" y="286604"/>
            <a:ext cx="8305100" cy="1450757"/>
          </a:xfrm>
        </p:spPr>
        <p:txBody>
          <a:bodyPr>
            <a:normAutofit fontScale="90000"/>
          </a:bodyPr>
          <a:lstStyle/>
          <a:p>
            <a:r>
              <a:rPr lang="en-US" sz="3600" b="1" dirty="0">
                <a:solidFill>
                  <a:srgbClr val="0070C0"/>
                </a:solidFill>
              </a:rPr>
              <a:t>Item 3 Example F: </a:t>
            </a:r>
            <a:r>
              <a:rPr lang="en-US" sz="3600" b="1" dirty="0">
                <a:solidFill>
                  <a:schemeClr val="tx1"/>
                </a:solidFill>
              </a:rPr>
              <a:t>Sell merchandise with sales discount and expect the customer to take the discount; payment NOT in discount period</a:t>
            </a:r>
            <a:endParaRPr lang="en-US" sz="3600" dirty="0">
              <a:solidFill>
                <a:schemeClr val="tx1"/>
              </a:solidFill>
            </a:endParaRPr>
          </a:p>
        </p:txBody>
      </p:sp>
      <p:sp>
        <p:nvSpPr>
          <p:cNvPr id="3" name="Content Placeholder 2"/>
          <p:cNvSpPr>
            <a:spLocks noGrp="1"/>
          </p:cNvSpPr>
          <p:nvPr>
            <p:ph idx="1"/>
          </p:nvPr>
        </p:nvSpPr>
        <p:spPr>
          <a:xfrm>
            <a:off x="385894" y="1845734"/>
            <a:ext cx="8200757" cy="4337352"/>
          </a:xfrm>
        </p:spPr>
        <p:txBody>
          <a:bodyPr>
            <a:noAutofit/>
          </a:bodyPr>
          <a:lstStyle/>
          <a:p>
            <a:r>
              <a:rPr lang="en-US" sz="3600" dirty="0"/>
              <a:t>Now assume that Wild Mountain Sports is an authorized reseller of L.L. Bean boots. </a:t>
            </a:r>
          </a:p>
        </p:txBody>
      </p:sp>
    </p:spTree>
    <p:extLst>
      <p:ext uri="{BB962C8B-B14F-4D97-AF65-F5344CB8AC3E}">
        <p14:creationId xmlns:p14="http://schemas.microsoft.com/office/powerpoint/2010/main" val="647388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279" y="286604"/>
            <a:ext cx="8976219" cy="1508640"/>
          </a:xfrm>
        </p:spPr>
        <p:txBody>
          <a:bodyPr>
            <a:noAutofit/>
          </a:bodyPr>
          <a:lstStyle/>
          <a:p>
            <a:r>
              <a:rPr lang="en-US" sz="3600" b="1" dirty="0">
                <a:solidFill>
                  <a:srgbClr val="0070C0"/>
                </a:solidFill>
              </a:rPr>
              <a:t>Journal entry 1</a:t>
            </a:r>
            <a:r>
              <a:rPr lang="en-US" sz="3600" dirty="0"/>
              <a:t>: On February 6, 2016, L.L. Bean receives an order from Wild Mountain for $4,000 and ships same day.  Terms are 2/10, net 30. </a:t>
            </a: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92279" y="2096591"/>
            <a:ext cx="8900719" cy="2206961"/>
          </a:xfrm>
          <a:prstGeom prst="rect">
            <a:avLst/>
          </a:prstGeom>
          <a:noFill/>
          <a:ln>
            <a:noFill/>
          </a:ln>
        </p:spPr>
      </p:pic>
    </p:spTree>
    <p:extLst>
      <p:ext uri="{BB962C8B-B14F-4D97-AF65-F5344CB8AC3E}">
        <p14:creationId xmlns:p14="http://schemas.microsoft.com/office/powerpoint/2010/main" val="12979383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338" y="286604"/>
            <a:ext cx="8355434" cy="1508640"/>
          </a:xfrm>
        </p:spPr>
        <p:txBody>
          <a:bodyPr>
            <a:noAutofit/>
          </a:bodyPr>
          <a:lstStyle/>
          <a:p>
            <a:r>
              <a:rPr lang="en-US" sz="3600" b="1" dirty="0">
                <a:solidFill>
                  <a:srgbClr val="0070C0"/>
                </a:solidFill>
              </a:rPr>
              <a:t>Journal entry 2</a:t>
            </a:r>
            <a:r>
              <a:rPr lang="en-US" sz="3600" dirty="0"/>
              <a:t>: On February 20, 2016, Wild Mountain pays its invoice to L.L. Bean. </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52338" y="2130148"/>
            <a:ext cx="8355434" cy="2148237"/>
          </a:xfrm>
          <a:prstGeom prst="rect">
            <a:avLst/>
          </a:prstGeom>
          <a:noFill/>
          <a:ln>
            <a:noFill/>
          </a:ln>
        </p:spPr>
      </p:pic>
    </p:spTree>
    <p:extLst>
      <p:ext uri="{BB962C8B-B14F-4D97-AF65-F5344CB8AC3E}">
        <p14:creationId xmlns:p14="http://schemas.microsoft.com/office/powerpoint/2010/main" val="21794343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0070C0"/>
                </a:solidFill>
              </a:rPr>
              <a:t>Item 4 Example G: </a:t>
            </a:r>
            <a:r>
              <a:rPr lang="en-US" sz="3600" b="1" dirty="0">
                <a:solidFill>
                  <a:schemeClr val="tx1"/>
                </a:solidFill>
              </a:rPr>
              <a:t>Sell items that include two performance obligations</a:t>
            </a:r>
            <a:endParaRPr lang="en-US" sz="3600" dirty="0">
              <a:solidFill>
                <a:schemeClr val="tx1"/>
              </a:solidFill>
            </a:endParaRPr>
          </a:p>
        </p:txBody>
      </p:sp>
      <p:sp>
        <p:nvSpPr>
          <p:cNvPr id="3" name="Content Placeholder 2"/>
          <p:cNvSpPr>
            <a:spLocks noGrp="1"/>
          </p:cNvSpPr>
          <p:nvPr>
            <p:ph idx="1"/>
          </p:nvPr>
        </p:nvSpPr>
        <p:spPr>
          <a:xfrm>
            <a:off x="822959" y="1845734"/>
            <a:ext cx="7763692" cy="4337352"/>
          </a:xfrm>
        </p:spPr>
        <p:txBody>
          <a:bodyPr>
            <a:noAutofit/>
          </a:bodyPr>
          <a:lstStyle/>
          <a:p>
            <a:r>
              <a:rPr lang="en-US" sz="2800" dirty="0"/>
              <a:t>On March 10, 2016, L.L. Bean sells one pair of L.L. Bean 8” boots (aka “duck boots”) to Dana Smith in its Lyndhurst, Ohio, store.  The selling price of the boots is $109; Smith pays cash at the time of sale. During the month of March, L.L. Bean is running a promotion that awards $20 in L.L. Bean Dollars for every $100 spent in its stores.  Accordingly, Smith receives $20 in L.L. Bean Dollars at the time of purchase.  These L.L. Bean Dollars can be used the same as cash at any future date at any L.L. Bean store or its Website. </a:t>
            </a:r>
            <a:endParaRPr lang="en-US" sz="3600" dirty="0"/>
          </a:p>
        </p:txBody>
      </p:sp>
    </p:spTree>
    <p:extLst>
      <p:ext uri="{BB962C8B-B14F-4D97-AF65-F5344CB8AC3E}">
        <p14:creationId xmlns:p14="http://schemas.microsoft.com/office/powerpoint/2010/main" val="18911106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l" defTabSz="685800" rtl="0">
              <a:lnSpc>
                <a:spcPct val="89000"/>
              </a:lnSpc>
              <a:spcBef>
                <a:spcPct val="0"/>
              </a:spcBef>
            </a:pPr>
            <a:r>
              <a:rPr lang="en-US" sz="4000" b="1" dirty="0"/>
              <a:t>Step 1: Identify the contract(s) with a customer. </a:t>
            </a:r>
          </a:p>
        </p:txBody>
      </p:sp>
      <p:sp>
        <p:nvSpPr>
          <p:cNvPr id="3" name="Content Placeholder 2"/>
          <p:cNvSpPr>
            <a:spLocks noGrp="1"/>
          </p:cNvSpPr>
          <p:nvPr>
            <p:ph idx="1"/>
          </p:nvPr>
        </p:nvSpPr>
        <p:spPr/>
        <p:txBody>
          <a:bodyPr>
            <a:normAutofit/>
          </a:bodyPr>
          <a:lstStyle/>
          <a:p>
            <a:pPr marL="384048" lvl="2">
              <a:spcBef>
                <a:spcPts val="1000"/>
              </a:spcBef>
            </a:pPr>
            <a:r>
              <a:rPr lang="en-US" sz="4400" b="1" i="1" dirty="0">
                <a:solidFill>
                  <a:srgbClr val="C00000"/>
                </a:solidFill>
              </a:rPr>
              <a:t>Analysis</a:t>
            </a:r>
            <a:r>
              <a:rPr lang="en-US" sz="4400" i="1" dirty="0"/>
              <a:t>: Contract is between L.L. Bean and Dana Smith.</a:t>
            </a:r>
            <a:endParaRPr lang="en-US" sz="4400" dirty="0"/>
          </a:p>
        </p:txBody>
      </p:sp>
    </p:spTree>
    <p:extLst>
      <p:ext uri="{BB962C8B-B14F-4D97-AF65-F5344CB8AC3E}">
        <p14:creationId xmlns:p14="http://schemas.microsoft.com/office/powerpoint/2010/main" val="2384312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1" algn="l" defTabSz="685800" rtl="0">
              <a:lnSpc>
                <a:spcPct val="89000"/>
              </a:lnSpc>
              <a:spcBef>
                <a:spcPct val="0"/>
              </a:spcBef>
            </a:pPr>
            <a:r>
              <a:rPr lang="en-US" sz="4000" b="1" dirty="0"/>
              <a:t>Step 2: Identify the performance obligations in the contract.</a:t>
            </a:r>
          </a:p>
        </p:txBody>
      </p:sp>
      <p:sp>
        <p:nvSpPr>
          <p:cNvPr id="3" name="Content Placeholder 2"/>
          <p:cNvSpPr>
            <a:spLocks noGrp="1"/>
          </p:cNvSpPr>
          <p:nvPr>
            <p:ph idx="1"/>
          </p:nvPr>
        </p:nvSpPr>
        <p:spPr/>
        <p:txBody>
          <a:bodyPr>
            <a:normAutofit/>
          </a:bodyPr>
          <a:lstStyle/>
          <a:p>
            <a:pPr marL="384048" lvl="2">
              <a:spcBef>
                <a:spcPts val="1000"/>
              </a:spcBef>
            </a:pPr>
            <a:r>
              <a:rPr lang="en-US" sz="4400" b="1" i="1" dirty="0">
                <a:solidFill>
                  <a:srgbClr val="C00000"/>
                </a:solidFill>
              </a:rPr>
              <a:t>Analysis</a:t>
            </a:r>
            <a:r>
              <a:rPr lang="en-US" sz="4400" i="1" dirty="0"/>
              <a:t>: L.L. Bean is obligated to hand over the boots now and $20 of merchandise in the future. Dana Smith is obligated to pay for the boots at the point of purchase. </a:t>
            </a:r>
            <a:endParaRPr lang="en-US" sz="4400" dirty="0"/>
          </a:p>
        </p:txBody>
      </p:sp>
    </p:spTree>
    <p:extLst>
      <p:ext uri="{BB962C8B-B14F-4D97-AF65-F5344CB8AC3E}">
        <p14:creationId xmlns:p14="http://schemas.microsoft.com/office/powerpoint/2010/main" val="1166474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l" defTabSz="685800" rtl="0">
              <a:lnSpc>
                <a:spcPct val="89000"/>
              </a:lnSpc>
              <a:spcBef>
                <a:spcPct val="0"/>
              </a:spcBef>
            </a:pPr>
            <a:r>
              <a:rPr lang="en-US" sz="4000" b="1" dirty="0"/>
              <a:t>Step 3: Determine the transaction price. </a:t>
            </a:r>
          </a:p>
        </p:txBody>
      </p:sp>
      <p:sp>
        <p:nvSpPr>
          <p:cNvPr id="3" name="Content Placeholder 2"/>
          <p:cNvSpPr>
            <a:spLocks noGrp="1"/>
          </p:cNvSpPr>
          <p:nvPr>
            <p:ph idx="1"/>
          </p:nvPr>
        </p:nvSpPr>
        <p:spPr/>
        <p:txBody>
          <a:bodyPr>
            <a:normAutofit/>
          </a:bodyPr>
          <a:lstStyle/>
          <a:p>
            <a:pPr marL="384048" lvl="2">
              <a:spcBef>
                <a:spcPts val="1000"/>
              </a:spcBef>
            </a:pPr>
            <a:r>
              <a:rPr lang="en-US" sz="4400" b="1" i="1" dirty="0">
                <a:solidFill>
                  <a:srgbClr val="C00000"/>
                </a:solidFill>
              </a:rPr>
              <a:t>Analysis</a:t>
            </a:r>
            <a:r>
              <a:rPr lang="en-US" sz="4400" i="1" dirty="0"/>
              <a:t>: The selling price is $109.</a:t>
            </a:r>
            <a:endParaRPr lang="en-US" sz="4400" dirty="0"/>
          </a:p>
        </p:txBody>
      </p:sp>
    </p:spTree>
    <p:extLst>
      <p:ext uri="{BB962C8B-B14F-4D97-AF65-F5344CB8AC3E}">
        <p14:creationId xmlns:p14="http://schemas.microsoft.com/office/powerpoint/2010/main" val="3351897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396" y="286604"/>
            <a:ext cx="7902430" cy="1450757"/>
          </a:xfrm>
        </p:spPr>
        <p:txBody>
          <a:bodyPr>
            <a:normAutofit fontScale="90000"/>
          </a:bodyPr>
          <a:lstStyle/>
          <a:p>
            <a:pPr lvl="1" algn="l" defTabSz="685800" rtl="0">
              <a:lnSpc>
                <a:spcPct val="89000"/>
              </a:lnSpc>
              <a:spcBef>
                <a:spcPct val="0"/>
              </a:spcBef>
            </a:pPr>
            <a:r>
              <a:rPr lang="en-US" sz="4000" b="1" dirty="0"/>
              <a:t>Step 4: Allocate the transaction price to the performance obligations. </a:t>
            </a:r>
          </a:p>
        </p:txBody>
      </p:sp>
      <p:sp>
        <p:nvSpPr>
          <p:cNvPr id="3" name="Content Placeholder 2"/>
          <p:cNvSpPr>
            <a:spLocks noGrp="1"/>
          </p:cNvSpPr>
          <p:nvPr>
            <p:ph idx="1"/>
          </p:nvPr>
        </p:nvSpPr>
        <p:spPr/>
        <p:txBody>
          <a:bodyPr>
            <a:normAutofit fontScale="92500" lnSpcReduction="20000"/>
          </a:bodyPr>
          <a:lstStyle/>
          <a:p>
            <a:pPr marL="384048" lvl="2">
              <a:spcBef>
                <a:spcPts val="1000"/>
              </a:spcBef>
            </a:pPr>
            <a:r>
              <a:rPr lang="en-US" sz="4400" b="1" i="1" dirty="0">
                <a:solidFill>
                  <a:srgbClr val="C00000"/>
                </a:solidFill>
              </a:rPr>
              <a:t>Analysis</a:t>
            </a:r>
            <a:r>
              <a:rPr lang="en-US" sz="4400" i="1" dirty="0"/>
              <a:t>: The purchase price of $109 needs to be allocated between the boots and the $20 L.L. Bean Dollars. $89 will be allocated to the purchase price of the boots and $20 will be allocated to the L.L. Bean Dollars (unearned revenue.)</a:t>
            </a:r>
            <a:endParaRPr lang="en-US" sz="4400" dirty="0"/>
          </a:p>
        </p:txBody>
      </p:sp>
    </p:spTree>
    <p:extLst>
      <p:ext uri="{BB962C8B-B14F-4D97-AF65-F5344CB8AC3E}">
        <p14:creationId xmlns:p14="http://schemas.microsoft.com/office/powerpoint/2010/main" val="1679811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393" y="286604"/>
            <a:ext cx="8363824" cy="1450757"/>
          </a:xfrm>
        </p:spPr>
        <p:txBody>
          <a:bodyPr>
            <a:normAutofit fontScale="90000"/>
          </a:bodyPr>
          <a:lstStyle/>
          <a:p>
            <a:pPr lvl="1" algn="l" defTabSz="685800" rtl="0">
              <a:lnSpc>
                <a:spcPct val="89000"/>
              </a:lnSpc>
              <a:spcBef>
                <a:spcPct val="0"/>
              </a:spcBef>
            </a:pPr>
            <a:r>
              <a:rPr lang="en-US" sz="4000" b="1" dirty="0"/>
              <a:t>Step 5: Recognize revenue when, or as, it satisfies each performance obligation. </a:t>
            </a:r>
          </a:p>
        </p:txBody>
      </p:sp>
      <p:sp>
        <p:nvSpPr>
          <p:cNvPr id="3" name="Content Placeholder 2"/>
          <p:cNvSpPr>
            <a:spLocks noGrp="1"/>
          </p:cNvSpPr>
          <p:nvPr>
            <p:ph idx="1"/>
          </p:nvPr>
        </p:nvSpPr>
        <p:spPr>
          <a:xfrm>
            <a:off x="310393" y="1845734"/>
            <a:ext cx="8263156" cy="4023360"/>
          </a:xfrm>
        </p:spPr>
        <p:txBody>
          <a:bodyPr>
            <a:normAutofit lnSpcReduction="10000"/>
          </a:bodyPr>
          <a:lstStyle/>
          <a:p>
            <a:pPr marL="384048" lvl="2">
              <a:spcBef>
                <a:spcPts val="1000"/>
              </a:spcBef>
            </a:pPr>
            <a:r>
              <a:rPr lang="en-US" sz="4400" b="1" i="1" dirty="0">
                <a:solidFill>
                  <a:srgbClr val="C00000"/>
                </a:solidFill>
              </a:rPr>
              <a:t>Analysis</a:t>
            </a:r>
            <a:r>
              <a:rPr lang="en-US" sz="4400" i="1" dirty="0"/>
              <a:t>: Analysis: $89 is recognized at the point of sale.  The $20 L.L. Bean Dollars (unearned revenue) will be recognized when Smith uses the $20 L.L. Bean Dollars to purchase something in the future.</a:t>
            </a:r>
            <a:endParaRPr lang="en-US" sz="4400" dirty="0"/>
          </a:p>
        </p:txBody>
      </p:sp>
    </p:spTree>
    <p:extLst>
      <p:ext uri="{BB962C8B-B14F-4D97-AF65-F5344CB8AC3E}">
        <p14:creationId xmlns:p14="http://schemas.microsoft.com/office/powerpoint/2010/main" val="177738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164" y="286604"/>
            <a:ext cx="8483498" cy="1450757"/>
          </a:xfrm>
        </p:spPr>
        <p:txBody>
          <a:bodyPr>
            <a:noAutofit/>
          </a:bodyPr>
          <a:lstStyle/>
          <a:p>
            <a:r>
              <a:rPr lang="en-US" sz="3600" b="1" dirty="0">
                <a:solidFill>
                  <a:srgbClr val="0070C0"/>
                </a:solidFill>
              </a:rPr>
              <a:t>Journal entry</a:t>
            </a:r>
            <a:r>
              <a:rPr lang="en-US" sz="3600" dirty="0"/>
              <a:t>: Journalize the sale of these boots. (Do not make the COGS entry.)</a:t>
            </a: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308164" y="2029480"/>
            <a:ext cx="8483498" cy="2123070"/>
          </a:xfrm>
          <a:prstGeom prst="rect">
            <a:avLst/>
          </a:prstGeom>
          <a:noFill/>
          <a:ln>
            <a:noFill/>
          </a:ln>
        </p:spPr>
      </p:pic>
    </p:spTree>
    <p:extLst>
      <p:ext uri="{BB962C8B-B14F-4D97-AF65-F5344CB8AC3E}">
        <p14:creationId xmlns:p14="http://schemas.microsoft.com/office/powerpoint/2010/main" val="23925140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58" y="286604"/>
            <a:ext cx="7868035" cy="1450757"/>
          </a:xfrm>
        </p:spPr>
        <p:txBody>
          <a:bodyPr>
            <a:normAutofit/>
          </a:bodyPr>
          <a:lstStyle/>
          <a:p>
            <a:r>
              <a:rPr lang="en-US" sz="3600" b="1" dirty="0">
                <a:solidFill>
                  <a:srgbClr val="0070C0"/>
                </a:solidFill>
              </a:rPr>
              <a:t>Item 4 Example H: </a:t>
            </a:r>
            <a:r>
              <a:rPr lang="en-US" sz="3600" b="1" dirty="0">
                <a:solidFill>
                  <a:schemeClr val="tx1"/>
                </a:solidFill>
              </a:rPr>
              <a:t>Recognize use of L.L. Bean Dollars</a:t>
            </a:r>
            <a:endParaRPr lang="en-US" sz="3600" dirty="0">
              <a:solidFill>
                <a:schemeClr val="tx1"/>
              </a:solidFill>
            </a:endParaRPr>
          </a:p>
        </p:txBody>
      </p:sp>
      <p:sp>
        <p:nvSpPr>
          <p:cNvPr id="3" name="Content Placeholder 2"/>
          <p:cNvSpPr>
            <a:spLocks noGrp="1"/>
          </p:cNvSpPr>
          <p:nvPr>
            <p:ph idx="1"/>
          </p:nvPr>
        </p:nvSpPr>
        <p:spPr>
          <a:xfrm>
            <a:off x="822959" y="1845734"/>
            <a:ext cx="7763692" cy="4337352"/>
          </a:xfrm>
        </p:spPr>
        <p:txBody>
          <a:bodyPr>
            <a:noAutofit/>
          </a:bodyPr>
          <a:lstStyle/>
          <a:p>
            <a:r>
              <a:rPr lang="en-US" sz="3600" dirty="0"/>
              <a:t>Now let’s say that Smith uses the $20 in L.L. Bean Dollars on June 5, 2016, when she purchases a shirt at the L.L. Bean Store in Lyndhurst for a selling price of $43. She pays cash of $23 at the point of purchase. </a:t>
            </a:r>
          </a:p>
        </p:txBody>
      </p:sp>
    </p:spTree>
    <p:extLst>
      <p:ext uri="{BB962C8B-B14F-4D97-AF65-F5344CB8AC3E}">
        <p14:creationId xmlns:p14="http://schemas.microsoft.com/office/powerpoint/2010/main" val="35884212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837" y="286604"/>
            <a:ext cx="8649049" cy="1508640"/>
          </a:xfrm>
        </p:spPr>
        <p:txBody>
          <a:bodyPr>
            <a:noAutofit/>
          </a:bodyPr>
          <a:lstStyle/>
          <a:p>
            <a:r>
              <a:rPr lang="en-US" sz="3600" b="1" dirty="0">
                <a:solidFill>
                  <a:srgbClr val="0070C0"/>
                </a:solidFill>
              </a:rPr>
              <a:t>Journal entry</a:t>
            </a:r>
            <a:r>
              <a:rPr lang="en-US" sz="3600" dirty="0"/>
              <a:t>: Journalize the sale of the shirt and the use of the L.L. Bean Dollars by Smith.  (Do not make the COGS entry.)</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07496" y="1962368"/>
            <a:ext cx="8718390" cy="1779122"/>
          </a:xfrm>
          <a:prstGeom prst="rect">
            <a:avLst/>
          </a:prstGeom>
          <a:noFill/>
          <a:ln>
            <a:noFill/>
          </a:ln>
        </p:spPr>
      </p:pic>
    </p:spTree>
    <p:extLst>
      <p:ext uri="{BB962C8B-B14F-4D97-AF65-F5344CB8AC3E}">
        <p14:creationId xmlns:p14="http://schemas.microsoft.com/office/powerpoint/2010/main" val="37403705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946" y="286605"/>
            <a:ext cx="8699383" cy="1324082"/>
          </a:xfrm>
        </p:spPr>
        <p:txBody>
          <a:bodyPr>
            <a:noAutofit/>
          </a:bodyPr>
          <a:lstStyle/>
          <a:p>
            <a:pPr algn="ctr"/>
            <a:r>
              <a:rPr lang="en-US" sz="6600" b="1" dirty="0">
                <a:latin typeface="+mn-lt"/>
              </a:rPr>
              <a:t>Class materials</a:t>
            </a:r>
            <a:endParaRPr lang="en-US" sz="6600" dirty="0">
              <a:latin typeface="+mn-lt"/>
            </a:endParaRPr>
          </a:p>
        </p:txBody>
      </p:sp>
      <p:sp>
        <p:nvSpPr>
          <p:cNvPr id="3" name="TextBox 2"/>
          <p:cNvSpPr txBox="1"/>
          <p:nvPr/>
        </p:nvSpPr>
        <p:spPr>
          <a:xfrm>
            <a:off x="293077" y="2485292"/>
            <a:ext cx="8599252"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sysClr val="windowText" lastClr="000000"/>
                </a:solidFill>
                <a:effectLst/>
                <a:uLnTx/>
                <a:uFillTx/>
              </a:rPr>
              <a:t>Go to </a:t>
            </a:r>
            <a:r>
              <a:rPr kumimoji="0" lang="en-US" sz="4000" b="1" i="0" u="none" strike="noStrike" kern="0" cap="none" spc="0" normalizeH="0" baseline="0" noProof="0" dirty="0">
                <a:ln>
                  <a:noFill/>
                </a:ln>
                <a:solidFill>
                  <a:sysClr val="windowText" lastClr="000000"/>
                </a:solidFill>
                <a:effectLst/>
                <a:uLnTx/>
                <a:uFillTx/>
              </a:rPr>
              <a:t>Accounting in the Headlines </a:t>
            </a:r>
            <a:r>
              <a:rPr kumimoji="0" lang="en-US" sz="4000" b="0" i="0" u="none" strike="noStrike" kern="0" cap="none" spc="0" normalizeH="0" baseline="0" noProof="0" dirty="0">
                <a:ln>
                  <a:noFill/>
                </a:ln>
                <a:solidFill>
                  <a:sysClr val="windowText" lastClr="000000"/>
                </a:solidFill>
                <a:effectLst/>
                <a:uLnTx/>
                <a:uFillTx/>
              </a:rPr>
              <a:t>blog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sysClr val="windowText" lastClr="000000"/>
                </a:solidFill>
                <a:effectLst/>
                <a:uLnTx/>
                <a:uFillTx/>
                <a:hlinkClick r:id="rId2"/>
              </a:rPr>
              <a:t>https://accountingintheheadlines.com/</a:t>
            </a:r>
            <a:endParaRPr kumimoji="0" lang="en-US" sz="4000" b="0" i="0" u="none" strike="noStrike" kern="0" cap="none" spc="0" normalizeH="0" baseline="0" noProof="0" dirty="0">
              <a:ln>
                <a:noFill/>
              </a:ln>
              <a:solidFill>
                <a:sysClr val="windowText" lastClr="000000"/>
              </a:solidFill>
              <a:effectLst/>
              <a:uLnTx/>
              <a:uFillTx/>
            </a:endParaRPr>
          </a:p>
        </p:txBody>
      </p:sp>
      <p:sp>
        <p:nvSpPr>
          <p:cNvPr id="11" name="TextBox 10"/>
          <p:cNvSpPr txBox="1"/>
          <p:nvPr/>
        </p:nvSpPr>
        <p:spPr>
          <a:xfrm>
            <a:off x="293077" y="4160116"/>
            <a:ext cx="8599252"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rPr>
              <a:t>Includes student handouts and solutions</a:t>
            </a:r>
            <a:r>
              <a:rPr kumimoji="0" lang="en-US" sz="2800" b="0" i="0" u="none" strike="noStrike" kern="0" cap="none" spc="0" normalizeH="0" noProof="0" dirty="0">
                <a:ln>
                  <a:noFill/>
                </a:ln>
                <a:solidFill>
                  <a:sysClr val="windowText" lastClr="000000"/>
                </a:solidFill>
                <a:effectLst/>
                <a:uLnTx/>
                <a:uFillTx/>
              </a:rPr>
              <a:t> from today</a:t>
            </a:r>
            <a:endParaRPr kumimoji="0" lang="en-US" sz="2800" b="0" i="0" u="none" strike="noStrike" kern="0" cap="none" spc="0" normalizeH="0" baseline="0" noProof="0" dirty="0">
              <a:ln>
                <a:noFill/>
              </a:ln>
              <a:solidFill>
                <a:sysClr val="windowText" lastClr="000000"/>
              </a:solidFill>
              <a:effectLst/>
              <a:uLnTx/>
              <a:uFillTx/>
            </a:endParaRPr>
          </a:p>
        </p:txBody>
      </p:sp>
      <p:sp>
        <p:nvSpPr>
          <p:cNvPr id="4" name="Rectangle 3"/>
          <p:cNvSpPr/>
          <p:nvPr/>
        </p:nvSpPr>
        <p:spPr>
          <a:xfrm>
            <a:off x="1062421" y="5357299"/>
            <a:ext cx="6960432" cy="646331"/>
          </a:xfrm>
          <a:prstGeom prst="rect">
            <a:avLst/>
          </a:prstGeom>
        </p:spPr>
        <p:txBody>
          <a:bodyPr wrap="none">
            <a:spAutoFit/>
          </a:bodyPr>
          <a:lstStyle/>
          <a:p>
            <a:pPr algn="ctr"/>
            <a:r>
              <a:rPr lang="en-US" sz="3600" dirty="0">
                <a:solidFill>
                  <a:schemeClr val="tx2">
                    <a:lumMod val="75000"/>
                  </a:schemeClr>
                </a:solidFill>
              </a:rPr>
              <a:t>wtietz@kent.edu</a:t>
            </a:r>
            <a:r>
              <a:rPr lang="en-US" sz="3600" dirty="0"/>
              <a:t> |      </a:t>
            </a:r>
            <a:r>
              <a:rPr lang="en-US" sz="3600" dirty="0">
                <a:solidFill>
                  <a:schemeClr val="tx2">
                    <a:lumMod val="75000"/>
                  </a:schemeClr>
                </a:solidFill>
              </a:rPr>
              <a:t>@WendyTietz</a:t>
            </a:r>
          </a:p>
        </p:txBody>
      </p:sp>
      <p:pic>
        <p:nvPicPr>
          <p:cNvPr id="6" name="Picture 6" descr="http://orig01.deviantart.net/dac8/f/2013/023/b/c/twitter_button___logo_by_pixxiepaynee-d5sfq9u.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8848" y="5389167"/>
            <a:ext cx="620958" cy="620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9943968"/>
      </p:ext>
    </p:extLst>
  </p:cSld>
  <p:clrMapOvr>
    <a:masterClrMapping/>
  </p:clrMapOvr>
</p:sld>
</file>

<file path=ppt/theme/theme1.xml><?xml version="1.0" encoding="utf-8"?>
<a:theme xmlns:a="http://schemas.openxmlformats.org/drawingml/2006/main" name="Themeblog">
  <a:themeElements>
    <a:clrScheme name="Custom 7">
      <a:dk1>
        <a:srgbClr val="000000"/>
      </a:dk1>
      <a:lt1>
        <a:sysClr val="window" lastClr="FFFFFF"/>
      </a:lt1>
      <a:dk2>
        <a:srgbClr val="657354"/>
      </a:dk2>
      <a:lt2>
        <a:srgbClr val="FFFFFF"/>
      </a:lt2>
      <a:accent1>
        <a:srgbClr val="000000"/>
      </a:accent1>
      <a:accent2>
        <a:srgbClr val="454F3A"/>
      </a:accent2>
      <a:accent3>
        <a:srgbClr val="865640"/>
      </a:accent3>
      <a:accent4>
        <a:srgbClr val="9B8357"/>
      </a:accent4>
      <a:accent5>
        <a:srgbClr val="C2BC80"/>
      </a:accent5>
      <a:accent6>
        <a:srgbClr val="94A088"/>
      </a:accent6>
      <a:hlink>
        <a:srgbClr val="2998E3"/>
      </a:hlink>
      <a:folHlink>
        <a:srgbClr val="00000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blog" id="{B14B3FC5-A67E-4E5C-9567-A80A347B1A04}" vid="{450C6967-FF8E-4448-8D94-FEC159F87A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Themeblog</Template>
  <TotalTime>578</TotalTime>
  <Words>1315</Words>
  <Application>Microsoft Office PowerPoint</Application>
  <PresentationFormat>On-screen Show (4:3)</PresentationFormat>
  <Paragraphs>69</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Calibri Light</vt:lpstr>
      <vt:lpstr>Themeblog</vt:lpstr>
      <vt:lpstr>Revenue Recognition Principles for Introductory Financial Accounting</vt:lpstr>
      <vt:lpstr>Summary of revenue recognition changes</vt:lpstr>
      <vt:lpstr>Item 1 Overview: Five step process</vt:lpstr>
      <vt:lpstr>PowerPoint Presentation</vt:lpstr>
      <vt:lpstr>Item 1 Example A: Record individual sale and cost of goods sold</vt:lpstr>
      <vt:lpstr>Step 1: Identify the contract(s) with a customer. </vt:lpstr>
      <vt:lpstr>Step 2: Identify the performance obligations in the contract.</vt:lpstr>
      <vt:lpstr>Step 3: Determine the transaction price. </vt:lpstr>
      <vt:lpstr>Step 4: Allocate the transaction price to the performance obligations. </vt:lpstr>
      <vt:lpstr>Step 5: Recognize revenue when, or as, it satisfies each performance obligation. </vt:lpstr>
      <vt:lpstr>Journal entry 1: Journalize the sale of these boots.  Include the date on the journal entry. </vt:lpstr>
      <vt:lpstr>Journal entry 2: Journalize the cost of the boots sold. </vt:lpstr>
      <vt:lpstr>Item 1 Example B: Record monthly sales and cost of goods sold</vt:lpstr>
      <vt:lpstr>Journal entry 1: Record the January sales of the boots on January 31. </vt:lpstr>
      <vt:lpstr>Journal entry 2: Record the January cost of the boots sold on January 31. </vt:lpstr>
      <vt:lpstr>Item 2 Example C: Adjusting entry for sales returns estimate</vt:lpstr>
      <vt:lpstr>Journal entry 1: Make the adjusting entry for January to reflect the estimated refunds for the January boots sales of $140,000.</vt:lpstr>
      <vt:lpstr>Journal entry 2: Make the adjusting entry to record the cost of estimated returns for January. Use a COGS of 40% of sales.</vt:lpstr>
      <vt:lpstr>Item 2 Example D: Return of merchandise</vt:lpstr>
      <vt:lpstr>Journal entry 1: Record the return of the boots by Sylvester.</vt:lpstr>
      <vt:lpstr>Journal entry 2: Record the cost of the boots returned by Sylvester.</vt:lpstr>
      <vt:lpstr>Item 3 Example E: Sell merchandise with sales discount and expect customer to take the discount; payment in discount period</vt:lpstr>
      <vt:lpstr>Journal entry 1: On January 4, 2016, L.L. Bean receives an order from Stonecreek for $2,500 and ships same day.  Terms are 2/10, net 30. </vt:lpstr>
      <vt:lpstr>Journal entry 2: On January 12, 2016, Stonecreek pays its invoice to L.L. Bean. </vt:lpstr>
      <vt:lpstr>Item 3 Example F: Sell merchandise with sales discount and expect the customer to take the discount; payment NOT in discount period</vt:lpstr>
      <vt:lpstr>Journal entry 1: On February 6, 2016, L.L. Bean receives an order from Wild Mountain for $4,000 and ships same day.  Terms are 2/10, net 30. </vt:lpstr>
      <vt:lpstr>Journal entry 2: On February 20, 2016, Wild Mountain pays its invoice to L.L. Bean. </vt:lpstr>
      <vt:lpstr>Item 4 Example G: Sell items that include two performance obligations</vt:lpstr>
      <vt:lpstr>Step 1: Identify the contract(s) with a customer. </vt:lpstr>
      <vt:lpstr>Step 2: Identify the performance obligations in the contract.</vt:lpstr>
      <vt:lpstr>Step 3: Determine the transaction price. </vt:lpstr>
      <vt:lpstr>Step 4: Allocate the transaction price to the performance obligations. </vt:lpstr>
      <vt:lpstr>Step 5: Recognize revenue when, or as, it satisfies each performance obligation. </vt:lpstr>
      <vt:lpstr>Journal entry: Journalize the sale of these boots. (Do not make the COGS entry.)</vt:lpstr>
      <vt:lpstr>Item 4 Example H: Recognize use of L.L. Bean Dollars</vt:lpstr>
      <vt:lpstr>Journal entry: Journalize the sale of the shirt and the use of the L.L. Bean Dollars by Smith.  (Do not make the COGS entry.)</vt:lpstr>
      <vt:lpstr>Class materials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Revenue Recognition Update: Impact on Introductory Accounting</dc:title>
  <dc:creator>Wendy Tietz</dc:creator>
  <cp:lastModifiedBy>Wendy Tietz</cp:lastModifiedBy>
  <cp:revision>43</cp:revision>
  <dcterms:created xsi:type="dcterms:W3CDTF">2016-01-06T21:39:28Z</dcterms:created>
  <dcterms:modified xsi:type="dcterms:W3CDTF">2016-08-04T02:00:24Z</dcterms:modified>
</cp:coreProperties>
</file>