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9"/>
  </p:notesMasterIdLst>
  <p:sldIdLst>
    <p:sldId id="256" r:id="rId3"/>
    <p:sldId id="276" r:id="rId4"/>
    <p:sldId id="280" r:id="rId5"/>
    <p:sldId id="298" r:id="rId6"/>
    <p:sldId id="299" r:id="rId7"/>
    <p:sldId id="300" r:id="rId8"/>
    <p:sldId id="301" r:id="rId9"/>
    <p:sldId id="259" r:id="rId10"/>
    <p:sldId id="302" r:id="rId11"/>
    <p:sldId id="303" r:id="rId12"/>
    <p:sldId id="304" r:id="rId13"/>
    <p:sldId id="305" r:id="rId14"/>
    <p:sldId id="306" r:id="rId15"/>
    <p:sldId id="307" r:id="rId16"/>
    <p:sldId id="258" r:id="rId17"/>
    <p:sldId id="26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19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330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306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79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35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07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065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949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314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757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616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62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192357A-D50F-4ECB-BA42-966938FF11E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8/22/2016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DB5C0A9E-30E1-40F2-BA5F-C04B937F042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594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ccountingintheheadlines.com/2016/08/23/what-information-is-provided-in-facebooks-basic-financial-statement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information is provided in Facebook’s basic financial statements?</a:t>
            </a:r>
            <a:endParaRPr lang="en-US" sz="4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(August 23,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150" y="1831488"/>
            <a:ext cx="3805553" cy="380555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Facebook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968" y="1849417"/>
            <a:ext cx="4535170" cy="380555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3200" dirty="0"/>
              <a:t>Publicly held corporation</a:t>
            </a:r>
          </a:p>
          <a:p>
            <a:pPr>
              <a:spcBef>
                <a:spcPts val="600"/>
              </a:spcBef>
            </a:pPr>
            <a:r>
              <a:rPr lang="en-US" sz="3200" dirty="0"/>
              <a:t>Routinely in the headlines and continues to experience growth</a:t>
            </a:r>
          </a:p>
          <a:p>
            <a:pPr>
              <a:spcBef>
                <a:spcPts val="600"/>
              </a:spcBef>
            </a:pPr>
            <a:r>
              <a:rPr lang="en-US" sz="3200" dirty="0"/>
              <a:t>Facebook’s four basic financial statements for 2015 are on the following slides</a:t>
            </a:r>
          </a:p>
        </p:txBody>
      </p:sp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Income statement here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477996"/>
              </p:ext>
            </p:extLst>
          </p:nvPr>
        </p:nvGraphicFramePr>
        <p:xfrm>
          <a:off x="76200" y="381001"/>
          <a:ext cx="8991600" cy="60388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04455">
                  <a:extLst>
                    <a:ext uri="{9D8B030D-6E8A-4147-A177-3AD203B41FA5}">
                      <a16:colId xmlns:a16="http://schemas.microsoft.com/office/drawing/2014/main" val="247006015"/>
                    </a:ext>
                  </a:extLst>
                </a:gridCol>
                <a:gridCol w="2187145">
                  <a:extLst>
                    <a:ext uri="{9D8B030D-6E8A-4147-A177-3AD203B41FA5}">
                      <a16:colId xmlns:a16="http://schemas.microsoft.com/office/drawing/2014/main" val="822347608"/>
                    </a:ext>
                  </a:extLst>
                </a:gridCol>
              </a:tblGrid>
              <a:tr h="64296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Facebook, Inc.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184759"/>
                  </a:ext>
                </a:extLst>
              </a:tr>
              <a:tr h="84396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Income Statement </a:t>
                      </a:r>
                    </a:p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(adapted for classroom use)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55491"/>
                  </a:ext>
                </a:extLst>
              </a:tr>
              <a:tr h="64296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For Year Ended December 31, 2015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485592"/>
                  </a:ext>
                </a:extLst>
              </a:tr>
              <a:tr h="642961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i="1" u="none" strike="noStrike" dirty="0">
                          <a:effectLst/>
                        </a:rPr>
                        <a:t>In millions</a:t>
                      </a:r>
                      <a:endParaRPr lang="en-US" sz="2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7370857"/>
                  </a:ext>
                </a:extLst>
              </a:tr>
              <a:tr h="64296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Net revenues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 $        17,928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2396715"/>
                  </a:ext>
                </a:extLst>
              </a:tr>
              <a:tr h="64296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Expenses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sng" strike="noStrike" dirty="0">
                          <a:effectLst/>
                        </a:rPr>
                        <a:t>           11,703 </a:t>
                      </a:r>
                      <a:endParaRPr lang="en-US" sz="2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16422027"/>
                  </a:ext>
                </a:extLst>
              </a:tr>
              <a:tr h="64296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Operating income (loss)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 $          6,225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64764"/>
                  </a:ext>
                </a:extLst>
              </a:tr>
              <a:tr h="64296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Other expenses and adjustments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sng" strike="noStrike" dirty="0">
                          <a:effectLst/>
                        </a:rPr>
                        <a:t>             2,537 </a:t>
                      </a:r>
                      <a:endParaRPr lang="en-US" sz="2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280698"/>
                  </a:ext>
                </a:extLst>
              </a:tr>
              <a:tr h="67510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Net income (loss)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 </a:t>
                      </a:r>
                      <a:r>
                        <a:rPr lang="en-US" sz="2800" u="sng" strike="noStrike" dirty="0">
                          <a:effectLst/>
                        </a:rPr>
                        <a:t>$          3,688 </a:t>
                      </a:r>
                      <a:endParaRPr lang="en-US" sz="2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50476141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6974323" y="6418727"/>
            <a:ext cx="18288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https://www.facebookbrand.com/img/fb-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327" y="0"/>
            <a:ext cx="1347355" cy="134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265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Statement of Retained Earnings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698404"/>
              </p:ext>
            </p:extLst>
          </p:nvPr>
        </p:nvGraphicFramePr>
        <p:xfrm>
          <a:off x="310654" y="274638"/>
          <a:ext cx="8522693" cy="52989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35425">
                  <a:extLst>
                    <a:ext uri="{9D8B030D-6E8A-4147-A177-3AD203B41FA5}">
                      <a16:colId xmlns:a16="http://schemas.microsoft.com/office/drawing/2014/main" val="3552093584"/>
                    </a:ext>
                  </a:extLst>
                </a:gridCol>
                <a:gridCol w="2387268">
                  <a:extLst>
                    <a:ext uri="{9D8B030D-6E8A-4147-A177-3AD203B41FA5}">
                      <a16:colId xmlns:a16="http://schemas.microsoft.com/office/drawing/2014/main" val="755413965"/>
                    </a:ext>
                  </a:extLst>
                </a:gridCol>
              </a:tblGrid>
              <a:tr h="72493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Facebook, Inc.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597325"/>
                  </a:ext>
                </a:extLst>
              </a:tr>
              <a:tr h="72493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Statement of Retained Earnings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(adapted for classroom use)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861530"/>
                  </a:ext>
                </a:extLst>
              </a:tr>
              <a:tr h="72493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For Year Ended December 31, 2015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109351"/>
                  </a:ext>
                </a:extLst>
              </a:tr>
              <a:tr h="7249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In millions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20850559"/>
                  </a:ext>
                </a:extLst>
              </a:tr>
              <a:tr h="7249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Beginning retained earnings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 $             6,099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35149091"/>
                  </a:ext>
                </a:extLst>
              </a:tr>
              <a:tr h="7249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Add net income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                3,688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7167791"/>
                  </a:ext>
                </a:extLst>
              </a:tr>
              <a:tr h="7611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Ending retained earnings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 $             9,787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2161343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6455460" y="5645316"/>
            <a:ext cx="2383897" cy="42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https://www.facebookbrand.com/img/fb-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327" y="0"/>
            <a:ext cx="1347355" cy="134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844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Balance Sheet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86726"/>
              </p:ext>
            </p:extLst>
          </p:nvPr>
        </p:nvGraphicFramePr>
        <p:xfrm>
          <a:off x="419431" y="39757"/>
          <a:ext cx="8267369" cy="65009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31114">
                  <a:extLst>
                    <a:ext uri="{9D8B030D-6E8A-4147-A177-3AD203B41FA5}">
                      <a16:colId xmlns:a16="http://schemas.microsoft.com/office/drawing/2014/main" val="668428809"/>
                    </a:ext>
                  </a:extLst>
                </a:gridCol>
                <a:gridCol w="2236255">
                  <a:extLst>
                    <a:ext uri="{9D8B030D-6E8A-4147-A177-3AD203B41FA5}">
                      <a16:colId xmlns:a16="http://schemas.microsoft.com/office/drawing/2014/main" val="2051882012"/>
                    </a:ext>
                  </a:extLst>
                </a:gridCol>
              </a:tblGrid>
              <a:tr h="9144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Facebook, Inc.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489889"/>
                  </a:ext>
                </a:extLst>
              </a:tr>
              <a:tr h="9144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Consolidated balance sheet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(adapted for classroom use)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149722"/>
                  </a:ext>
                </a:extLst>
              </a:tr>
              <a:tr h="9144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As of December 31, 2015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456050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In millions</a:t>
                      </a:r>
                      <a:endParaRPr lang="en-U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1290155707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Assets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2939211415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Current assets: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2378434351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Cash and cash equivalents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 $          4,907 </a:t>
                      </a:r>
                      <a:endParaRPr lang="en-U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1446660060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Marketable securities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           13,527 </a:t>
                      </a:r>
                      <a:endParaRPr lang="en-U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615495206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Accounts receivable, net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  2,559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62933199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Prepaid and other expenses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      659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2399549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Total current assets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$        21,652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84006024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Property and equipment, net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  5,687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2525342040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Intangible assets, net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  3,246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311886809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Other long-term assets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18,822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69746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Total assets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$        49,407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1011762"/>
                  </a:ext>
                </a:extLst>
              </a:tr>
            </a:tbl>
          </a:graphicData>
        </a:graphic>
      </p:graphicFrame>
      <p:pic>
        <p:nvPicPr>
          <p:cNvPr id="6146" name="Picture 2" descr="https://www.facebookbrand.com/img/fb-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327" y="0"/>
            <a:ext cx="1347355" cy="134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6457412" y="6599584"/>
            <a:ext cx="223148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0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Balance Sheet cont.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342768"/>
              </p:ext>
            </p:extLst>
          </p:nvPr>
        </p:nvGraphicFramePr>
        <p:xfrm>
          <a:off x="457200" y="132522"/>
          <a:ext cx="8267369" cy="60827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31114">
                  <a:extLst>
                    <a:ext uri="{9D8B030D-6E8A-4147-A177-3AD203B41FA5}">
                      <a16:colId xmlns:a16="http://schemas.microsoft.com/office/drawing/2014/main" val="668428809"/>
                    </a:ext>
                  </a:extLst>
                </a:gridCol>
                <a:gridCol w="2236255">
                  <a:extLst>
                    <a:ext uri="{9D8B030D-6E8A-4147-A177-3AD203B41FA5}">
                      <a16:colId xmlns:a16="http://schemas.microsoft.com/office/drawing/2014/main" val="2051882012"/>
                    </a:ext>
                  </a:extLst>
                </a:gridCol>
              </a:tblGrid>
              <a:tr h="434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1923654272"/>
                  </a:ext>
                </a:extLst>
              </a:tr>
              <a:tr h="434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Liabilities and stockholders' equity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2934933262"/>
                  </a:ext>
                </a:extLst>
              </a:tr>
              <a:tr h="4344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Current liabilities: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2888080825"/>
                  </a:ext>
                </a:extLst>
              </a:tr>
              <a:tr h="4344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Accounts payable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$             196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3873882782"/>
                  </a:ext>
                </a:extLst>
              </a:tr>
              <a:tr h="4344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Other current liabilities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  1,729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763951"/>
                  </a:ext>
                </a:extLst>
              </a:tr>
              <a:tr h="4344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Total current liabilities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$          1,925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2733873"/>
                  </a:ext>
                </a:extLst>
              </a:tr>
              <a:tr h="4344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Capital lease obligations, long-term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      107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2595276250"/>
                  </a:ext>
                </a:extLst>
              </a:tr>
              <a:tr h="4344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Other long-term liabilities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  3,157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5516759"/>
                  </a:ext>
                </a:extLst>
              </a:tr>
              <a:tr h="4344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Total liabilities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$          5,189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83073353"/>
                  </a:ext>
                </a:extLst>
              </a:tr>
              <a:tr h="4344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Stockholders' equity: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3220947225"/>
                  </a:ext>
                </a:extLst>
              </a:tr>
              <a:tr h="4344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Common stock and other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34,431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extLst>
                  <a:ext uri="{0D108BD9-81ED-4DB2-BD59-A6C34878D82A}">
                    <a16:rowId xmlns:a16="http://schemas.microsoft.com/office/drawing/2014/main" val="4088267151"/>
                  </a:ext>
                </a:extLst>
              </a:tr>
              <a:tr h="4344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Retained earnings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  9,787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82543"/>
                  </a:ext>
                </a:extLst>
              </a:tr>
              <a:tr h="4344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      Total stockholders' equity</a:t>
                      </a:r>
                      <a:endParaRPr lang="en-U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$        44,218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0026845"/>
                  </a:ext>
                </a:extLst>
              </a:tr>
              <a:tr h="4344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Total liabilities and stockholders' equity</a:t>
                      </a:r>
                      <a:endParaRPr lang="en-U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49,407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37" marR="51237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4443287"/>
                  </a:ext>
                </a:extLst>
              </a:tr>
            </a:tbl>
          </a:graphicData>
        </a:graphic>
      </p:graphicFrame>
      <p:pic>
        <p:nvPicPr>
          <p:cNvPr id="6146" name="Picture 2" descr="https://www.facebookbrand.com/img/fb-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327" y="0"/>
            <a:ext cx="1347355" cy="134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6478849" y="6294782"/>
            <a:ext cx="225379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18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Statement of Cash Flows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182401"/>
              </p:ext>
            </p:extLst>
          </p:nvPr>
        </p:nvGraphicFramePr>
        <p:xfrm>
          <a:off x="271670" y="371065"/>
          <a:ext cx="8600660" cy="57655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54417">
                  <a:extLst>
                    <a:ext uri="{9D8B030D-6E8A-4147-A177-3AD203B41FA5}">
                      <a16:colId xmlns:a16="http://schemas.microsoft.com/office/drawing/2014/main" val="2966275548"/>
                    </a:ext>
                  </a:extLst>
                </a:gridCol>
                <a:gridCol w="2246243">
                  <a:extLst>
                    <a:ext uri="{9D8B030D-6E8A-4147-A177-3AD203B41FA5}">
                      <a16:colId xmlns:a16="http://schemas.microsoft.com/office/drawing/2014/main" val="2709554246"/>
                    </a:ext>
                  </a:extLst>
                </a:gridCol>
              </a:tblGrid>
              <a:tr h="48931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Facebook, Inc.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863641"/>
                  </a:ext>
                </a:extLst>
              </a:tr>
              <a:tr h="48931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Statement of Cash Flows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(adapted for classroom use)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196416"/>
                  </a:ext>
                </a:extLst>
              </a:tr>
              <a:tr h="48931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For Year Ended December 31, 2015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228805"/>
                  </a:ext>
                </a:extLst>
              </a:tr>
              <a:tr h="489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In millions</a:t>
                      </a:r>
                      <a:endParaRPr lang="en-U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70986048"/>
                  </a:ext>
                </a:extLst>
              </a:tr>
              <a:tr h="4893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Cash flows provided by operating activities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$        8,599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25416775"/>
                  </a:ext>
                </a:extLst>
              </a:tr>
              <a:tr h="4893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Cash flows used in investing activities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(9,434)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96168734"/>
                  </a:ext>
                </a:extLst>
              </a:tr>
              <a:tr h="4893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Cash flows provided by financing activities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1,582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72980371"/>
                  </a:ext>
                </a:extLst>
              </a:tr>
              <a:tr h="4893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Adjustment to reconcile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 (155)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5099969"/>
                  </a:ext>
                </a:extLst>
              </a:tr>
              <a:tr h="4893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Net increase in cash and cash equivalents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$           592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24114178"/>
                  </a:ext>
                </a:extLst>
              </a:tr>
              <a:tr h="4893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Cash and equivalents at beginning of period</a:t>
                      </a:r>
                      <a:endParaRPr lang="en-U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          4,315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5158291"/>
                  </a:ext>
                </a:extLst>
              </a:tr>
              <a:tr h="5137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Cash and equivalents at end of period</a:t>
                      </a:r>
                      <a:endParaRPr lang="en-US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 $        4,907 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36017"/>
                  </a:ext>
                </a:extLst>
              </a:tr>
            </a:tbl>
          </a:graphicData>
        </a:graphic>
      </p:graphicFrame>
      <p:pic>
        <p:nvPicPr>
          <p:cNvPr id="6146" name="Picture 2" descr="https://www.facebookbrand.com/img/fb-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823" y="26504"/>
            <a:ext cx="1347355" cy="134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6635785" y="6193439"/>
            <a:ext cx="223148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3231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+mj-lt"/>
              </a:rPr>
              <a:t>What form of business organization is Facebook? How do you know?</a:t>
            </a: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what line item flows from the income statement to the statement of retained earnings.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40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1172379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+mj-lt"/>
              </a:rPr>
              <a:t>Identify what line item flows from the statement of retained earnings to the balance sheet.</a:t>
            </a:r>
          </a:p>
        </p:txBody>
      </p:sp>
    </p:spTree>
    <p:extLst>
      <p:ext uri="{BB962C8B-B14F-4D97-AF65-F5344CB8AC3E}">
        <p14:creationId xmlns:p14="http://schemas.microsoft.com/office/powerpoint/2010/main" val="2359024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what line item flows from the balance sheet to the statement of cash flows. </a:t>
            </a:r>
          </a:p>
        </p:txBody>
      </p:sp>
    </p:spTree>
    <p:extLst>
      <p:ext uri="{BB962C8B-B14F-4D97-AF65-F5344CB8AC3E}">
        <p14:creationId xmlns:p14="http://schemas.microsoft.com/office/powerpoint/2010/main" val="4251498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 Facebook have net income or net loss for 2015? Over what period of time was this amount earned?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722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Facebook’s accounting equation as of December 31, 2015.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85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much in total resources does Facebook have to work with? How much does Facebook owe to creditors?</a:t>
            </a: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0294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86" y="78303"/>
            <a:ext cx="8893147" cy="63493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287" y="640082"/>
            <a:ext cx="8893147" cy="6217918"/>
          </a:xfrm>
        </p:spPr>
        <p:txBody>
          <a:bodyPr>
            <a:noAutofit/>
          </a:bodyPr>
          <a:lstStyle/>
          <a:p>
            <a:pPr marL="0" marR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What form of business organization is Facebook? How do you know?</a:t>
            </a:r>
          </a:p>
          <a:p>
            <a:pPr marL="0" marR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Identify what line item flows from the income statement to the statement of retained earnings.</a:t>
            </a:r>
          </a:p>
          <a:p>
            <a:pPr marL="0" marR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Identify what line item flows from the statement of retained earnings to the balance sheet.</a:t>
            </a:r>
          </a:p>
          <a:p>
            <a:pPr marL="0" marR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Identify what line item flows from the balance sheet to the statement of cash flows. </a:t>
            </a:r>
          </a:p>
          <a:p>
            <a:pPr marL="0" marR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Did Facebook have net income or net loss for 2015? Over what period of time was this amount earned?</a:t>
            </a:r>
          </a:p>
          <a:p>
            <a:pPr marL="0" marR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Write Facebook’s accounting equation as of December 31, 2015.</a:t>
            </a:r>
          </a:p>
          <a:p>
            <a:pPr marL="0" marR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How much in total resources does Facebook have to work with? How much does Facebook owe to creditors?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3501</TotalTime>
  <Words>680</Words>
  <Application>Microsoft Office PowerPoint</Application>
  <PresentationFormat>On-screen Show (4:3)</PresentationFormat>
  <Paragraphs>128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Avenir Next Condensed Regular</vt:lpstr>
      <vt:lpstr>Calibri</vt:lpstr>
      <vt:lpstr>Calibri </vt:lpstr>
      <vt:lpstr>Calibri Light</vt:lpstr>
      <vt:lpstr>Courier</vt:lpstr>
      <vt:lpstr>Courier New</vt:lpstr>
      <vt:lpstr>Times New Roman</vt:lpstr>
      <vt:lpstr>Office Theme</vt:lpstr>
      <vt:lpstr>1_Office Theme</vt:lpstr>
      <vt:lpstr>What information is provided in Facebook’s basic financial statements?</vt:lpstr>
      <vt:lpstr>Facebook</vt:lpstr>
      <vt:lpstr>Income statement here</vt:lpstr>
      <vt:lpstr>Statement of Retained Earnings</vt:lpstr>
      <vt:lpstr>Balance Sheet</vt:lpstr>
      <vt:lpstr>Balance Sheet cont.</vt:lpstr>
      <vt:lpstr>Statement of Cash Flows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156</cp:revision>
  <cp:lastPrinted>2015-01-07T02:07:23Z</cp:lastPrinted>
  <dcterms:created xsi:type="dcterms:W3CDTF">2014-03-26T16:56:49Z</dcterms:created>
  <dcterms:modified xsi:type="dcterms:W3CDTF">2016-08-22T22:26:20Z</dcterms:modified>
</cp:coreProperties>
</file>