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6" r:id="rId3"/>
    <p:sldId id="259" r:id="rId4"/>
    <p:sldId id="260" r:id="rId5"/>
    <p:sldId id="277" r:id="rId6"/>
    <p:sldId id="258"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12" autoAdjust="0"/>
    <p:restoredTop sz="94660"/>
  </p:normalViewPr>
  <p:slideViewPr>
    <p:cSldViewPr snapToGrid="0">
      <p:cViewPr varScale="1">
        <p:scale>
          <a:sx n="130" d="100"/>
          <a:sy n="130" d="100"/>
        </p:scale>
        <p:origin x="858"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6/22/2016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7886700"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12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3812721"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a:latin typeface="+mj-lt"/>
                <a:cs typeface="Avenir Next Condensed Regular"/>
              </a:rPr>
              <a:t>Copyright © 2016 by Dr. Wendy Tietz. </a:t>
            </a:r>
            <a:br>
              <a:rPr lang="en-US" sz="1200" b="1" i="1" dirty="0">
                <a:latin typeface="+mj-lt"/>
                <a:cs typeface="Avenir Next Condensed Regular"/>
              </a:rPr>
            </a:br>
            <a:r>
              <a:rPr lang="en-US" sz="1200" i="1" dirty="0">
                <a:latin typeface="+mj-lt"/>
                <a:cs typeface="Avenir Next Condensed Regular"/>
              </a:rPr>
              <a:t>This work is licensed under a Creative Commons Attribution-NonCommercial 3.0 Unported License.</a:t>
            </a:r>
            <a:r>
              <a:rPr lang="en-US" sz="1200" i="1" dirty="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p.me/p3NlXE-sE"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6783" y="1731194"/>
            <a:ext cx="8666049" cy="4001520"/>
          </a:xfrm>
        </p:spPr>
        <p:txBody>
          <a:bodyPr>
            <a:noAutofit/>
          </a:bodyPr>
          <a:lstStyle/>
          <a:p>
            <a:pPr marL="0" marR="0" algn="ctr">
              <a:lnSpc>
                <a:spcPct val="107000"/>
              </a:lnSpc>
              <a:spcBef>
                <a:spcPts val="0"/>
              </a:spcBef>
              <a:spcAft>
                <a:spcPts val="800"/>
              </a:spcAft>
            </a:pPr>
            <a:r>
              <a:rPr lang="en-US" sz="4000" b="1" dirty="0">
                <a:latin typeface="Courier New" panose="02070309020205020404" pitchFamily="49" charset="0"/>
                <a:ea typeface="Calibri" panose="020F0502020204030204" pitchFamily="34" charset="0"/>
                <a:cs typeface="Times New Roman" panose="02020603050405020304" pitchFamily="18" charset="0"/>
              </a:rPr>
              <a:t>Would Yogurt Vi use job costing or process costing in calculating the cost of a customer's cup of frozen yogurt and toppings?</a:t>
            </a:r>
            <a:endParaRPr lang="en-US" sz="40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a:solidFill>
                  <a:schemeClr val="tx1">
                    <a:lumMod val="50000"/>
                    <a:lumOff val="50000"/>
                  </a:schemeClr>
                </a:solidFill>
                <a:hlinkClick r:id="rId3"/>
              </a:rPr>
              <a:t>Original blog posting (June 23, 2016)</a:t>
            </a:r>
            <a:endParaRPr lang="en-US" dirty="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06" y="192619"/>
            <a:ext cx="8857042" cy="1097280"/>
          </a:xfrm>
        </p:spPr>
        <p:txBody>
          <a:bodyPr>
            <a:noAutofit/>
          </a:bodyPr>
          <a:lstStyle/>
          <a:p>
            <a:pPr algn="ctr"/>
            <a:r>
              <a:rPr lang="en-US" sz="4800" dirty="0"/>
              <a:t>Yogurt Vi</a:t>
            </a:r>
          </a:p>
        </p:txBody>
      </p:sp>
      <p:sp>
        <p:nvSpPr>
          <p:cNvPr id="3" name="Content Placeholder 2"/>
          <p:cNvSpPr>
            <a:spLocks noGrp="1"/>
          </p:cNvSpPr>
          <p:nvPr>
            <p:ph idx="1"/>
          </p:nvPr>
        </p:nvSpPr>
        <p:spPr>
          <a:xfrm>
            <a:off x="169259" y="1248819"/>
            <a:ext cx="4336480" cy="4946310"/>
          </a:xfrm>
        </p:spPr>
        <p:txBody>
          <a:bodyPr>
            <a:noAutofit/>
          </a:bodyPr>
          <a:lstStyle/>
          <a:p>
            <a:pPr>
              <a:lnSpc>
                <a:spcPct val="100000"/>
              </a:lnSpc>
              <a:spcBef>
                <a:spcPts val="800"/>
              </a:spcBef>
            </a:pPr>
            <a:r>
              <a:rPr lang="en-US" sz="3200" dirty="0"/>
              <a:t>Frozen yogurt chain</a:t>
            </a:r>
          </a:p>
          <a:p>
            <a:pPr>
              <a:lnSpc>
                <a:spcPct val="100000"/>
              </a:lnSpc>
              <a:spcBef>
                <a:spcPts val="800"/>
              </a:spcBef>
            </a:pPr>
            <a:r>
              <a:rPr lang="en-US" sz="3200" dirty="0"/>
              <a:t>Self-serve frozen  yogurt machines and </a:t>
            </a:r>
            <a:r>
              <a:rPr lang="en-US" sz="3200"/>
              <a:t>toppings bars</a:t>
            </a:r>
            <a:endParaRPr lang="en-US" sz="3200" dirty="0"/>
          </a:p>
          <a:p>
            <a:pPr>
              <a:lnSpc>
                <a:spcPct val="100000"/>
              </a:lnSpc>
              <a:spcBef>
                <a:spcPts val="800"/>
              </a:spcBef>
            </a:pPr>
            <a:r>
              <a:rPr lang="en-US" sz="3200" dirty="0"/>
              <a:t>Cup of yogurt with toppings is weighed and customer is charged $0.48 per ounce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8188" y="1572435"/>
            <a:ext cx="4297680" cy="42976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4516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628649" y="1517905"/>
            <a:ext cx="8141863" cy="4901184"/>
          </a:xfrm>
        </p:spPr>
        <p:txBody>
          <a:bodyPr>
            <a:normAutofit fontScale="92500" lnSpcReduction="10000"/>
          </a:bodyPr>
          <a:lstStyle/>
          <a:p>
            <a:pPr marL="0" marR="0" lvl="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Do you think that Yogurt Vi pays the same amount to its suppliers for each of the toppings? For example, is it probable that fresh strawberries cost the exact same amount as M&amp;M candies? Do you think the toppings would cost the same amount as the frozen yogurt mix that is put into the soft-serve machines?</a:t>
            </a:r>
            <a:endParaRPr lang="en-US" sz="4000" dirty="0"/>
          </a:p>
        </p:txBody>
      </p:sp>
    </p:spTree>
    <p:extLst>
      <p:ext uri="{BB962C8B-B14F-4D97-AF65-F5344CB8AC3E}">
        <p14:creationId xmlns:p14="http://schemas.microsoft.com/office/powerpoint/2010/main" val="3355779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628650" y="1367627"/>
            <a:ext cx="8112394" cy="5147473"/>
          </a:xfrm>
        </p:spPr>
        <p:txBody>
          <a:bodyPr>
            <a:noAutofit/>
          </a:bodyPr>
          <a:lstStyle/>
          <a:p>
            <a:pPr marL="0" marR="0" lvl="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From a technical viewpoint, do you think Yogurt Vi would use a job costing system or a process costing system for calculating the cost of each customer’s order? Explain.</a:t>
            </a:r>
            <a:endParaRPr lang="en-US" sz="4000" dirty="0"/>
          </a:p>
        </p:txBody>
      </p:sp>
    </p:spTree>
    <p:extLst>
      <p:ext uri="{BB962C8B-B14F-4D97-AF65-F5344CB8AC3E}">
        <p14:creationId xmlns:p14="http://schemas.microsoft.com/office/powerpoint/2010/main" val="799483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628650" y="1367627"/>
            <a:ext cx="8112394" cy="5147473"/>
          </a:xfrm>
        </p:spPr>
        <p:txBody>
          <a:bodyPr>
            <a:noAutofit/>
          </a:bodyPr>
          <a:lstStyle/>
          <a:p>
            <a:pPr marL="0" marR="0" lvl="0" indent="0">
              <a:lnSpc>
                <a:spcPct val="107000"/>
              </a:lnSpc>
              <a:spcBef>
                <a:spcPts val="0"/>
              </a:spcBef>
              <a:spcAft>
                <a:spcPts val="800"/>
              </a:spcAft>
              <a:buNone/>
            </a:pPr>
            <a:r>
              <a:rPr lang="en-US" sz="4000" dirty="0">
                <a:latin typeface="Calibri" panose="020F0502020204030204" pitchFamily="34" charset="0"/>
                <a:ea typeface="Calibri" panose="020F0502020204030204" pitchFamily="34" charset="0"/>
                <a:cs typeface="Times New Roman" panose="02020603050405020304" pitchFamily="18" charset="0"/>
              </a:rPr>
              <a:t>From a practical standpoint, do you think Yogurt Vi would use a job costing system or a process costing system for calculating the cost of each customer’s order? Explain.</a:t>
            </a:r>
            <a:endParaRPr lang="en-US" sz="4000" dirty="0"/>
          </a:p>
        </p:txBody>
      </p:sp>
    </p:spTree>
    <p:extLst>
      <p:ext uri="{BB962C8B-B14F-4D97-AF65-F5344CB8AC3E}">
        <p14:creationId xmlns:p14="http://schemas.microsoft.com/office/powerpoint/2010/main" val="2827196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51327"/>
            <a:ext cx="7886700" cy="832303"/>
          </a:xfrm>
        </p:spPr>
        <p:txBody>
          <a:bodyPr>
            <a:normAutofit/>
          </a:bodyPr>
          <a:lstStyle/>
          <a:p>
            <a:r>
              <a:rPr lang="en-US" sz="4800" dirty="0"/>
              <a:t>Question Recap</a:t>
            </a:r>
          </a:p>
        </p:txBody>
      </p:sp>
      <p:sp>
        <p:nvSpPr>
          <p:cNvPr id="3" name="Content Placeholder 2"/>
          <p:cNvSpPr>
            <a:spLocks noGrp="1"/>
          </p:cNvSpPr>
          <p:nvPr>
            <p:ph idx="1"/>
          </p:nvPr>
        </p:nvSpPr>
        <p:spPr>
          <a:xfrm>
            <a:off x="628650" y="1183630"/>
            <a:ext cx="8236380" cy="5308610"/>
          </a:xfrm>
        </p:spPr>
        <p:txBody>
          <a:bodyPr>
            <a:noAutofit/>
          </a:bodyPr>
          <a:lstStyle/>
          <a:p>
            <a:pPr marL="342900" marR="0" lvl="0" indent="-342900">
              <a:lnSpc>
                <a:spcPct val="107000"/>
              </a:lnSpc>
              <a:spcBef>
                <a:spcPts val="0"/>
              </a:spcBef>
              <a:spcAft>
                <a:spcPts val="0"/>
              </a:spcAft>
              <a:buFont typeface="+mj-lt"/>
              <a:buAutoNum type="arabicPeriod"/>
            </a:pPr>
            <a:r>
              <a:rPr lang="en-US" sz="2600" dirty="0">
                <a:latin typeface="Calibri" panose="020F0502020204030204" pitchFamily="34" charset="0"/>
                <a:ea typeface="Calibri" panose="020F0502020204030204" pitchFamily="34" charset="0"/>
                <a:cs typeface="Times New Roman" panose="02020603050405020304" pitchFamily="18" charset="0"/>
              </a:rPr>
              <a:t>Do you think that Yogurt Vi pays the same amount to its suppliers for each of the toppings? For example, is it probable that fresh strawberries cost the exact same amount as M&amp;M candies? Do you think the toppings would cost the same amount as the frozen yogurt mix that is put into the soft-serve machines?</a:t>
            </a:r>
          </a:p>
          <a:p>
            <a:pPr marL="342900" marR="0" lvl="0" indent="-342900">
              <a:lnSpc>
                <a:spcPct val="107000"/>
              </a:lnSpc>
              <a:spcBef>
                <a:spcPts val="0"/>
              </a:spcBef>
              <a:spcAft>
                <a:spcPts val="0"/>
              </a:spcAft>
              <a:buFont typeface="+mj-lt"/>
              <a:buAutoNum type="arabicPeriod"/>
            </a:pPr>
            <a:r>
              <a:rPr lang="en-US" sz="2600" dirty="0">
                <a:latin typeface="Calibri" panose="020F0502020204030204" pitchFamily="34" charset="0"/>
                <a:ea typeface="Calibri" panose="020F0502020204030204" pitchFamily="34" charset="0"/>
                <a:cs typeface="Times New Roman" panose="02020603050405020304" pitchFamily="18" charset="0"/>
              </a:rPr>
              <a:t>From a technical viewpoint, do you think Yogurt Vi would use a job costing system or a process costing system for calculating the cost of each customer’s order? Explain.</a:t>
            </a:r>
          </a:p>
          <a:p>
            <a:pPr marL="342900" marR="0" lvl="0" indent="-342900">
              <a:lnSpc>
                <a:spcPct val="107000"/>
              </a:lnSpc>
              <a:spcBef>
                <a:spcPts val="0"/>
              </a:spcBef>
              <a:spcAft>
                <a:spcPts val="0"/>
              </a:spcAft>
              <a:buFont typeface="+mj-lt"/>
              <a:buAutoNum type="arabicPeriod"/>
            </a:pPr>
            <a:r>
              <a:rPr lang="en-US" sz="2600" dirty="0">
                <a:latin typeface="Calibri" panose="020F0502020204030204" pitchFamily="34" charset="0"/>
                <a:ea typeface="Calibri" panose="020F0502020204030204" pitchFamily="34" charset="0"/>
                <a:cs typeface="Times New Roman" panose="02020603050405020304" pitchFamily="18" charset="0"/>
              </a:rPr>
              <a:t>From a practical standpoint, do you think Yogurt Vi would use a job costing system or a process costing system for calculating the cost of each customer’s order? Explain.</a:t>
            </a:r>
          </a:p>
          <a:p>
            <a:pPr marL="342900" marR="0" lvl="0" indent="-342900">
              <a:lnSpc>
                <a:spcPct val="107000"/>
              </a:lnSpc>
              <a:spcBef>
                <a:spcPts val="0"/>
              </a:spcBef>
              <a:spcAft>
                <a:spcPts val="0"/>
              </a:spcAft>
              <a:buFont typeface="+mj-lt"/>
              <a:buAutoNum type="arabicPeriod"/>
            </a:pPr>
            <a:endParaRPr lang="en-US"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a:latin typeface="Courier"/>
                <a:cs typeface="Courier"/>
              </a:rPr>
              <a:t>For additional news stories to use in the accounting classroom, see the Accounting in the Headlines blog at </a:t>
            </a:r>
            <a:r>
              <a:rPr lang="en-US" sz="2000" dirty="0">
                <a:latin typeface="Courier"/>
                <a:cs typeface="Courier"/>
                <a:hlinkClick r:id="rId2"/>
              </a:rPr>
              <a:t>http://accountingintheheadlines.com/</a:t>
            </a:r>
            <a:r>
              <a:rPr lang="en-US" sz="2000" dirty="0">
                <a:latin typeface="Courier"/>
                <a:cs typeface="Courier"/>
              </a:rPr>
              <a:t> </a:t>
            </a:r>
            <a:br>
              <a:rPr lang="en-US" sz="2400" dirty="0">
                <a:latin typeface="Courier"/>
                <a:cs typeface="Courier"/>
              </a:rPr>
            </a:br>
            <a:br>
              <a:rPr lang="en-US" sz="2400" dirty="0">
                <a:latin typeface="Courier"/>
                <a:cs typeface="Courier"/>
              </a:rPr>
            </a:br>
            <a:br>
              <a:rPr lang="en-US" sz="2400" dirty="0">
                <a:latin typeface="Courier"/>
                <a:cs typeface="Courier"/>
              </a:rPr>
            </a:br>
            <a:r>
              <a:rPr lang="en-US" sz="2400" dirty="0">
                <a:latin typeface="Courier"/>
                <a:cs typeface="Courier"/>
              </a:rPr>
              <a:t>Questions or comments? </a:t>
            </a:r>
            <a:r>
              <a:rPr lang="en-US" sz="2000" dirty="0">
                <a:latin typeface="Courier"/>
                <a:cs typeface="Courier"/>
              </a:rPr>
              <a:t>Contact Dr. Wendy Tietz at </a:t>
            </a:r>
            <a:r>
              <a:rPr lang="en-US" sz="2000" dirty="0">
                <a:latin typeface="Courier"/>
                <a:cs typeface="Courier"/>
                <a:hlinkClick r:id="rId3"/>
              </a:rPr>
              <a:t>wtietz@kent.edu</a:t>
            </a:r>
            <a:r>
              <a:rPr lang="en-US" sz="2000" dirty="0">
                <a:latin typeface="Courier"/>
                <a:cs typeface="Courier"/>
              </a:rPr>
              <a:t>  </a:t>
            </a: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3364</TotalTime>
  <Words>339</Words>
  <Application>Microsoft Office PowerPoint</Application>
  <PresentationFormat>On-screen Show (4:3)</PresentationFormat>
  <Paragraphs>18</Paragraphs>
  <Slides>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Avenir Next Condensed Regular</vt:lpstr>
      <vt:lpstr>Calibri</vt:lpstr>
      <vt:lpstr>Calibri Light</vt:lpstr>
      <vt:lpstr>Courier</vt:lpstr>
      <vt:lpstr>Courier New</vt:lpstr>
      <vt:lpstr>Times New Roman</vt:lpstr>
      <vt:lpstr>Office Theme</vt:lpstr>
      <vt:lpstr>Would Yogurt Vi use job costing or process costing in calculating the cost of a customer's cup of frozen yogurt and toppings?</vt:lpstr>
      <vt:lpstr>Yogurt Vi</vt:lpstr>
      <vt:lpstr>Question 1</vt:lpstr>
      <vt:lpstr>Question 2</vt:lpstr>
      <vt:lpstr>Question 3</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137</cp:revision>
  <cp:lastPrinted>2015-01-07T02:07:23Z</cp:lastPrinted>
  <dcterms:created xsi:type="dcterms:W3CDTF">2014-03-26T16:56:49Z</dcterms:created>
  <dcterms:modified xsi:type="dcterms:W3CDTF">2016-06-22T07:43:49Z</dcterms:modified>
</cp:coreProperties>
</file>