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79" r:id="rId3"/>
    <p:sldId id="276" r:id="rId4"/>
    <p:sldId id="259" r:id="rId5"/>
    <p:sldId id="260" r:id="rId6"/>
    <p:sldId id="278" r:id="rId7"/>
    <p:sldId id="258"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12" autoAdjust="0"/>
    <p:restoredTop sz="94660"/>
  </p:normalViewPr>
  <p:slideViewPr>
    <p:cSldViewPr snapToGrid="0">
      <p:cViewPr varScale="1">
        <p:scale>
          <a:sx n="128" d="100"/>
          <a:sy n="128" d="100"/>
        </p:scale>
        <p:origin x="228"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5/31/2016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7886700"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3812721"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a:latin typeface="+mj-lt"/>
                <a:cs typeface="Avenir Next Condensed Regular"/>
              </a:rPr>
              <a:t>Copyright © 2016 by Dr. Wendy Tietz. </a:t>
            </a:r>
            <a:br>
              <a:rPr lang="en-US" sz="1200" b="1" i="1" dirty="0">
                <a:latin typeface="+mj-lt"/>
                <a:cs typeface="Avenir Next Condensed Regular"/>
              </a:rPr>
            </a:br>
            <a:r>
              <a:rPr lang="en-US" sz="1200" i="1" dirty="0">
                <a:latin typeface="+mj-lt"/>
                <a:cs typeface="Avenir Next Condensed Regular"/>
              </a:rPr>
              <a:t>This work is licensed under a Creative Commons Attribution-NonCommercial 3.0 Unported License.</a:t>
            </a:r>
            <a:r>
              <a:rPr lang="en-US" sz="1200" i="1" dirty="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s0"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6783" y="1731194"/>
            <a:ext cx="8666049" cy="4001520"/>
          </a:xfrm>
        </p:spPr>
        <p:txBody>
          <a:bodyPr>
            <a:noAutofit/>
          </a:bodyPr>
          <a:lstStyle/>
          <a:p>
            <a:pPr marL="0" marR="0" algn="ctr">
              <a:lnSpc>
                <a:spcPct val="107000"/>
              </a:lnSpc>
              <a:spcBef>
                <a:spcPts val="0"/>
              </a:spcBef>
              <a:spcAft>
                <a:spcPts val="800"/>
              </a:spcAft>
            </a:pPr>
            <a:r>
              <a:rPr lang="en-US" sz="5200" b="1" dirty="0">
                <a:latin typeface="Courier New" panose="02070309020205020404" pitchFamily="49" charset="0"/>
                <a:ea typeface="Calibri" panose="020F0502020204030204" pitchFamily="34" charset="0"/>
                <a:cs typeface="Times New Roman" panose="02020603050405020304" pitchFamily="18" charset="0"/>
              </a:rPr>
              <a:t>How would the Pittsburgh Steelers classify the purchase of robots to use for tackle practice?</a:t>
            </a:r>
            <a:endParaRPr lang="en-US" sz="52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a:solidFill>
                  <a:schemeClr val="tx1">
                    <a:lumMod val="50000"/>
                    <a:lumOff val="50000"/>
                  </a:schemeClr>
                </a:solidFill>
                <a:hlinkClick r:id="rId3"/>
              </a:rPr>
              <a:t>Original blog posting (June 1, 2016)</a:t>
            </a:r>
            <a:endParaRPr lang="en-US" dirty="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71572" y="4737288"/>
            <a:ext cx="4041476"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Copyright: </a:t>
            </a:r>
            <a:r>
              <a:rPr kumimoji="0" lang="en-US" sz="1000" b="0" i="1" u="none" strike="noStrike" kern="0" cap="none" spc="0" normalizeH="0" baseline="0" noProof="0" dirty="0">
                <a:ln>
                  <a:noFill/>
                </a:ln>
                <a:solidFill>
                  <a:sysClr val="windowText" lastClr="000000"/>
                </a:solidFill>
                <a:effectLst/>
                <a:uLnTx/>
                <a:uFillTx/>
              </a:rPr>
              <a:t>Mobile Virtual Player</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08689"/>
          </a:xfrm>
          <a:prstGeom prst="rect">
            <a:avLst/>
          </a:prstGeom>
        </p:spPr>
      </p:pic>
      <p:sp>
        <p:nvSpPr>
          <p:cNvPr id="8" name="TextBox 7"/>
          <p:cNvSpPr txBox="1"/>
          <p:nvPr/>
        </p:nvSpPr>
        <p:spPr>
          <a:xfrm>
            <a:off x="0" y="6282813"/>
            <a:ext cx="9144000" cy="461665"/>
          </a:xfrm>
          <a:prstGeom prst="rect">
            <a:avLst/>
          </a:prstGeom>
          <a:solidFill>
            <a:schemeClr val="bg1"/>
          </a:solidFill>
        </p:spPr>
        <p:txBody>
          <a:bodyPr wrap="square" rtlCol="0">
            <a:spAutoFit/>
          </a:bodyPr>
          <a:lstStyle/>
          <a:p>
            <a:pPr algn="ctr"/>
            <a:r>
              <a:rPr lang="en-US" sz="2400" b="1" i="1" dirty="0"/>
              <a:t>Copyright: Mobile Virtual Player</a:t>
            </a:r>
          </a:p>
        </p:txBody>
      </p:sp>
    </p:spTree>
    <p:extLst>
      <p:ext uri="{BB962C8B-B14F-4D97-AF65-F5344CB8AC3E}">
        <p14:creationId xmlns:p14="http://schemas.microsoft.com/office/powerpoint/2010/main" val="286102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192619"/>
            <a:ext cx="8857042" cy="1097280"/>
          </a:xfrm>
        </p:spPr>
        <p:txBody>
          <a:bodyPr>
            <a:noAutofit/>
          </a:bodyPr>
          <a:lstStyle/>
          <a:p>
            <a:pPr algn="ctr"/>
            <a:r>
              <a:rPr lang="en-US" sz="4800" dirty="0"/>
              <a:t>Mobile Virtual Player tackle robot</a:t>
            </a:r>
          </a:p>
        </p:txBody>
      </p:sp>
      <p:sp>
        <p:nvSpPr>
          <p:cNvPr id="3" name="Content Placeholder 2"/>
          <p:cNvSpPr>
            <a:spLocks noGrp="1"/>
          </p:cNvSpPr>
          <p:nvPr>
            <p:ph idx="1"/>
          </p:nvPr>
        </p:nvSpPr>
        <p:spPr>
          <a:xfrm>
            <a:off x="339923" y="1408631"/>
            <a:ext cx="6323205" cy="5157216"/>
          </a:xfrm>
        </p:spPr>
        <p:txBody>
          <a:bodyPr>
            <a:noAutofit/>
          </a:bodyPr>
          <a:lstStyle/>
          <a:p>
            <a:pPr>
              <a:lnSpc>
                <a:spcPct val="100000"/>
              </a:lnSpc>
              <a:spcBef>
                <a:spcPts val="0"/>
              </a:spcBef>
              <a:spcAft>
                <a:spcPts val="600"/>
              </a:spcAft>
            </a:pPr>
            <a:r>
              <a:rPr lang="en-US" dirty="0"/>
              <a:t>Mobile Virtual Player (MVP) dummy is in testing now</a:t>
            </a:r>
          </a:p>
          <a:p>
            <a:pPr>
              <a:lnSpc>
                <a:spcPct val="100000"/>
              </a:lnSpc>
              <a:spcBef>
                <a:spcPts val="0"/>
              </a:spcBef>
              <a:spcAft>
                <a:spcPts val="600"/>
              </a:spcAft>
            </a:pPr>
            <a:r>
              <a:rPr lang="en-US" dirty="0"/>
              <a:t>Pittsburgh Steelers are one team testing it</a:t>
            </a:r>
          </a:p>
          <a:p>
            <a:pPr>
              <a:lnSpc>
                <a:spcPct val="100000"/>
              </a:lnSpc>
              <a:spcBef>
                <a:spcPts val="0"/>
              </a:spcBef>
              <a:spcAft>
                <a:spcPts val="600"/>
              </a:spcAft>
            </a:pPr>
            <a:r>
              <a:rPr lang="en-US" dirty="0"/>
              <a:t>Players tackle foam-padded MVP robots during practice to reduce injury to players</a:t>
            </a:r>
          </a:p>
          <a:p>
            <a:pPr>
              <a:lnSpc>
                <a:spcPct val="100000"/>
              </a:lnSpc>
              <a:spcBef>
                <a:spcPts val="0"/>
              </a:spcBef>
              <a:spcAft>
                <a:spcPts val="600"/>
              </a:spcAft>
            </a:pPr>
            <a:r>
              <a:rPr lang="en-US" dirty="0"/>
              <a:t>Battery-operated</a:t>
            </a:r>
          </a:p>
          <a:p>
            <a:pPr>
              <a:lnSpc>
                <a:spcPct val="100000"/>
              </a:lnSpc>
              <a:spcBef>
                <a:spcPts val="0"/>
              </a:spcBef>
              <a:spcAft>
                <a:spcPts val="600"/>
              </a:spcAft>
            </a:pPr>
            <a:r>
              <a:rPr lang="en-US" dirty="0"/>
              <a:t>Top speed is 18 miles per hour</a:t>
            </a:r>
          </a:p>
          <a:p>
            <a:pPr>
              <a:lnSpc>
                <a:spcPct val="100000"/>
              </a:lnSpc>
              <a:spcBef>
                <a:spcPts val="0"/>
              </a:spcBef>
              <a:spcAft>
                <a:spcPts val="600"/>
              </a:spcAft>
            </a:pPr>
            <a:endParaRPr lang="en-US" sz="2400" dirty="0"/>
          </a:p>
        </p:txBody>
      </p:sp>
      <p:sp>
        <p:nvSpPr>
          <p:cNvPr id="5" name="TextBox 4"/>
          <p:cNvSpPr txBox="1"/>
          <p:nvPr/>
        </p:nvSpPr>
        <p:spPr>
          <a:xfrm>
            <a:off x="6784258" y="5341971"/>
            <a:ext cx="2109021" cy="246221"/>
          </a:xfrm>
          <a:prstGeom prst="rect">
            <a:avLst/>
          </a:prstGeom>
          <a:noFill/>
        </p:spPr>
        <p:txBody>
          <a:bodyPr wrap="square" rtlCol="0">
            <a:spAutoFit/>
          </a:bodyPr>
          <a:lstStyle/>
          <a:p>
            <a:pPr algn="ctr"/>
            <a:r>
              <a:rPr lang="en-US" sz="1000" dirty="0"/>
              <a:t>Copyright: </a:t>
            </a:r>
            <a:r>
              <a:rPr lang="en-US" sz="1000" i="1" dirty="0"/>
              <a:t>Mobile Virtual Player</a:t>
            </a:r>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7047" r="14736"/>
          <a:stretch/>
        </p:blipFill>
        <p:spPr>
          <a:xfrm>
            <a:off x="6784258" y="1408631"/>
            <a:ext cx="2109021" cy="3940081"/>
          </a:xfrm>
          <a:prstGeom prst="rect">
            <a:avLst/>
          </a:prstGeom>
        </p:spPr>
      </p:pic>
    </p:spTree>
    <p:extLst>
      <p:ext uri="{BB962C8B-B14F-4D97-AF65-F5344CB8AC3E}">
        <p14:creationId xmlns:p14="http://schemas.microsoft.com/office/powerpoint/2010/main" val="3245167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628649" y="1517905"/>
            <a:ext cx="8141863" cy="4901184"/>
          </a:xfrm>
        </p:spPr>
        <p:txBody>
          <a:bodyPr>
            <a:normAutofit/>
          </a:bodyPr>
          <a:lstStyle/>
          <a:p>
            <a:pPr marL="0" marR="0" lvl="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Assume that the Steelers decide to purchase several of these MVP robots. Would the organization expense or capitalize this purchase? Why?</a:t>
            </a:r>
          </a:p>
          <a:p>
            <a:pPr marL="0" indent="0">
              <a:buNone/>
            </a:pPr>
            <a:endParaRPr lang="en-US" sz="4000" dirty="0"/>
          </a:p>
        </p:txBody>
      </p:sp>
    </p:spTree>
    <p:extLst>
      <p:ext uri="{BB962C8B-B14F-4D97-AF65-F5344CB8AC3E}">
        <p14:creationId xmlns:p14="http://schemas.microsoft.com/office/powerpoint/2010/main" val="335577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387458" y="1367627"/>
            <a:ext cx="8353586" cy="5147473"/>
          </a:xfrm>
        </p:spPr>
        <p:txBody>
          <a:bodyPr>
            <a:noAutofit/>
          </a:bodyPr>
          <a:lstStyle/>
          <a:p>
            <a:pPr marL="0" marR="0" lvl="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What if, after a year, routine maintenance needed to be performed on the MVP robots. For example, the foam padding might need to be replaced and the software updated. Would the Steelers expense or capitalize the cost of the routine maintenance? Why?</a:t>
            </a:r>
          </a:p>
          <a:p>
            <a:pPr marL="0" lvl="0" indent="0">
              <a:buNone/>
            </a:pPr>
            <a:endParaRPr lang="en-US" sz="4000" dirty="0"/>
          </a:p>
        </p:txBody>
      </p:sp>
    </p:spTree>
    <p:extLst>
      <p:ext uri="{BB962C8B-B14F-4D97-AF65-F5344CB8AC3E}">
        <p14:creationId xmlns:p14="http://schemas.microsoft.com/office/powerpoint/2010/main" val="79948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628650" y="1257533"/>
            <a:ext cx="7886700" cy="5321808"/>
          </a:xfrm>
        </p:spPr>
        <p:txBody>
          <a:bodyPr>
            <a:noAutofit/>
          </a:bodyPr>
          <a:lstStyle/>
          <a:p>
            <a:pPr marL="0" marR="0" lvl="0" indent="0">
              <a:lnSpc>
                <a:spcPct val="107000"/>
              </a:lnSpc>
              <a:spcBef>
                <a:spcPts val="0"/>
              </a:spcBef>
              <a:spcAft>
                <a:spcPts val="800"/>
              </a:spcAft>
              <a:buNone/>
            </a:pPr>
            <a:r>
              <a:rPr lang="en-US" sz="3200" dirty="0">
                <a:latin typeface="Calibri" panose="020F0502020204030204" pitchFamily="34" charset="0"/>
                <a:ea typeface="Calibri" panose="020F0502020204030204" pitchFamily="34" charset="0"/>
                <a:cs typeface="Times New Roman" panose="02020603050405020304" pitchFamily="18" charset="0"/>
              </a:rPr>
              <a:t>Assume now that the MVP robots are estimated by the manufacturer to last for five years. Now support that a team purchases a robot and definitely plans at the time of purchase to use it for three years only and then upgrade to the newest tackle robot model available at that future time.  Will that team depreciate the original robot using a five year estimated useful life or a three year estimated useful life? Explain.</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138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51327"/>
            <a:ext cx="7886700" cy="832303"/>
          </a:xfrm>
        </p:spPr>
        <p:txBody>
          <a:bodyPr>
            <a:normAutofit/>
          </a:bodyPr>
          <a:lstStyle/>
          <a:p>
            <a:r>
              <a:rPr lang="en-US" sz="4800" dirty="0"/>
              <a:t>Question Recap</a:t>
            </a:r>
          </a:p>
        </p:txBody>
      </p:sp>
      <p:sp>
        <p:nvSpPr>
          <p:cNvPr id="3" name="Content Placeholder 2"/>
          <p:cNvSpPr>
            <a:spLocks noGrp="1"/>
          </p:cNvSpPr>
          <p:nvPr>
            <p:ph idx="1"/>
          </p:nvPr>
        </p:nvSpPr>
        <p:spPr>
          <a:xfrm>
            <a:off x="292607" y="1444752"/>
            <a:ext cx="8572423" cy="4809744"/>
          </a:xfrm>
        </p:spPr>
        <p:txBody>
          <a:bodyPr>
            <a:noAutofit/>
          </a:bodyPr>
          <a:lstStyle/>
          <a:p>
            <a:pPr marL="342900" marR="0" lvl="0" indent="-342900">
              <a:lnSpc>
                <a:spcPct val="107000"/>
              </a:lnSpc>
              <a:spcBef>
                <a:spcPts val="0"/>
              </a:spcBef>
              <a:spcAft>
                <a:spcPts val="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Assume that the Steelers decide to purchase several of these MVP robots. Would the organization expense or capitalize this purchase? Why?</a:t>
            </a:r>
          </a:p>
          <a:p>
            <a:pPr marL="342900" marR="0" lvl="0" indent="-342900">
              <a:lnSpc>
                <a:spcPct val="107000"/>
              </a:lnSpc>
              <a:spcBef>
                <a:spcPts val="0"/>
              </a:spcBef>
              <a:spcAft>
                <a:spcPts val="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What if, after a year, routine maintenance needed to be performed on the MVP robots. For example, the foam padding might need to be replaced and the software updated. Would the Steelers expense or capitalize the cost of the routine maintenance? Why?</a:t>
            </a:r>
          </a:p>
          <a:p>
            <a:pPr marL="342900" marR="0" lvl="0" indent="-342900">
              <a:lnSpc>
                <a:spcPct val="107000"/>
              </a:lnSpc>
              <a:spcBef>
                <a:spcPts val="0"/>
              </a:spcBef>
              <a:spcAft>
                <a:spcPts val="800"/>
              </a:spcAft>
              <a:buFont typeface="+mj-lt"/>
              <a:buAutoNum type="arabicPeriod"/>
            </a:pPr>
            <a:r>
              <a:rPr lang="en-US" sz="2200" dirty="0">
                <a:latin typeface="Calibri" panose="020F0502020204030204" pitchFamily="34" charset="0"/>
                <a:ea typeface="Calibri" panose="020F0502020204030204" pitchFamily="34" charset="0"/>
                <a:cs typeface="Times New Roman" panose="02020603050405020304" pitchFamily="18" charset="0"/>
              </a:rPr>
              <a:t>Assume now that the MVP robots are estimated by the manufacturer to last for five years. Now support that a team purchases a robot and definitely plans at the time of purchase to use it for three years only and then upgrade to the newest tackle robot model available at that future time.  Will that team depreciate the original robot using a five year estimated useful life or a three year estimated useful life? Explain.</a:t>
            </a:r>
            <a:endParaRPr lang="en-US" sz="2200" dirty="0"/>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a:latin typeface="Courier"/>
                <a:cs typeface="Courier"/>
              </a:rPr>
              <a:t>For additional news stories to use in the accounting classroom, see the Accounting in the Headlines blog at </a:t>
            </a:r>
            <a:r>
              <a:rPr lang="en-US" sz="2000" dirty="0">
                <a:latin typeface="Courier"/>
                <a:cs typeface="Courier"/>
                <a:hlinkClick r:id="rId2"/>
              </a:rPr>
              <a:t>http://accountingintheheadlines.com/</a:t>
            </a:r>
            <a:r>
              <a:rPr lang="en-US" sz="2000" dirty="0">
                <a:latin typeface="Courier"/>
                <a:cs typeface="Courier"/>
              </a:rPr>
              <a:t> </a:t>
            </a:r>
            <a:br>
              <a:rPr lang="en-US" sz="2400" dirty="0">
                <a:latin typeface="Courier"/>
                <a:cs typeface="Courier"/>
              </a:rPr>
            </a:br>
            <a:br>
              <a:rPr lang="en-US" sz="2400" dirty="0">
                <a:latin typeface="Courier"/>
                <a:cs typeface="Courier"/>
              </a:rPr>
            </a:br>
            <a:br>
              <a:rPr lang="en-US" sz="2400" dirty="0">
                <a:latin typeface="Courier"/>
                <a:cs typeface="Courier"/>
              </a:rPr>
            </a:br>
            <a:r>
              <a:rPr lang="en-US" sz="2400" dirty="0">
                <a:latin typeface="Courier"/>
                <a:cs typeface="Courier"/>
              </a:rPr>
              <a:t>Questions or comments? </a:t>
            </a:r>
            <a:r>
              <a:rPr lang="en-US" sz="2000" dirty="0">
                <a:latin typeface="Courier"/>
                <a:cs typeface="Courier"/>
              </a:rPr>
              <a:t>Contact Dr. Wendy Tietz at </a:t>
            </a:r>
            <a:r>
              <a:rPr lang="en-US" sz="2000" dirty="0">
                <a:latin typeface="Courier"/>
                <a:cs typeface="Courier"/>
                <a:hlinkClick r:id="rId3"/>
              </a:rPr>
              <a:t>wtietz@kent.edu</a:t>
            </a:r>
            <a:r>
              <a:rPr lang="en-US" sz="2000" dirty="0">
                <a:latin typeface="Courier"/>
                <a:cs typeface="Courier"/>
              </a:rPr>
              <a:t>  </a:t>
            </a: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3344</TotalTime>
  <Words>419</Words>
  <Application>Microsoft Office PowerPoint</Application>
  <PresentationFormat>On-screen Show (4:3)</PresentationFormat>
  <Paragraphs>23</Paragraphs>
  <Slides>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Avenir Next Condensed Regular</vt:lpstr>
      <vt:lpstr>Calibri</vt:lpstr>
      <vt:lpstr>Calibri Light</vt:lpstr>
      <vt:lpstr>Courier</vt:lpstr>
      <vt:lpstr>Courier New</vt:lpstr>
      <vt:lpstr>Times New Roman</vt:lpstr>
      <vt:lpstr>Office Theme</vt:lpstr>
      <vt:lpstr>How would the Pittsburgh Steelers classify the purchase of robots to use for tackle practice?</vt:lpstr>
      <vt:lpstr>PowerPoint Presentation</vt:lpstr>
      <vt:lpstr>Mobile Virtual Player tackle robot</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132</cp:revision>
  <cp:lastPrinted>2015-01-07T02:07:23Z</cp:lastPrinted>
  <dcterms:created xsi:type="dcterms:W3CDTF">2014-03-26T16:56:49Z</dcterms:created>
  <dcterms:modified xsi:type="dcterms:W3CDTF">2016-05-31T20:01:29Z</dcterms:modified>
</cp:coreProperties>
</file>