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76" r:id="rId3"/>
    <p:sldId id="279" r:id="rId4"/>
    <p:sldId id="259" r:id="rId5"/>
    <p:sldId id="260" r:id="rId6"/>
    <p:sldId id="278" r:id="rId7"/>
    <p:sldId id="258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12" autoAdjust="0"/>
    <p:restoredTop sz="94660"/>
  </p:normalViewPr>
  <p:slideViewPr>
    <p:cSldViewPr snapToGrid="0">
      <p:cViewPr varScale="1">
        <p:scale>
          <a:sx n="53" d="100"/>
          <a:sy n="53" d="100"/>
        </p:scale>
        <p:origin x="84" y="4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6/4/2016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>
                <a:latin typeface="+mj-lt"/>
                <a:cs typeface="Avenir Next Condensed Regular"/>
              </a:rPr>
              <a:t>Copyright © 2016 by Dr. Wendy Tietz. </a:t>
            </a:r>
            <a:br>
              <a:rPr lang="en-US" sz="1200" b="1" i="1" dirty="0">
                <a:latin typeface="+mj-lt"/>
                <a:cs typeface="Avenir Next Condensed Regular"/>
              </a:rPr>
            </a:br>
            <a:r>
              <a:rPr lang="en-US" sz="1200" i="1" dirty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p.me/p3NlXE-s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show.restaurant.org/Home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6783" y="1731194"/>
            <a:ext cx="8666049" cy="4001520"/>
          </a:xfrm>
        </p:spPr>
        <p:txBody>
          <a:bodyPr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200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What would the payback period be for a robotic arm used by McDonald's for food preparation?</a:t>
            </a:r>
            <a:endParaRPr lang="en-US" sz="5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(June 14, 2016)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6006" y="192619"/>
            <a:ext cx="8857042" cy="1097280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McDonalds Food Prep Robot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923" y="1408630"/>
            <a:ext cx="5000173" cy="521162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700" dirty="0"/>
              <a:t>Variety of robots were featured at the 2016 </a:t>
            </a:r>
            <a:r>
              <a:rPr lang="en-US" u="sng" dirty="0">
                <a:hlinkClick r:id="rId2"/>
              </a:rPr>
              <a:t>National Restaurant Show</a:t>
            </a:r>
            <a:endParaRPr lang="en-US" u="sng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Currently, there is an on-going debate in the U.S. to raise minimum wage to $15 per hour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700" dirty="0"/>
              <a:t>Former McDonald’s USA CEO, Ed </a:t>
            </a:r>
            <a:r>
              <a:rPr lang="en-US" sz="2700" dirty="0" err="1"/>
              <a:t>Rensi</a:t>
            </a:r>
            <a:r>
              <a:rPr lang="en-US" sz="2700" dirty="0"/>
              <a:t>, said purchasing a $35,000 robotic arm would be cheaper than paying fast food workers $15 for food prep tasks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825" y="1795272"/>
            <a:ext cx="3108960" cy="4145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5167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6006" y="192619"/>
            <a:ext cx="8857042" cy="1097280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McDonalds Food Prep Robot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6006" y="1075944"/>
            <a:ext cx="8857042" cy="45828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For this example, make the following assumptions: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6596278"/>
              </p:ext>
            </p:extLst>
          </p:nvPr>
        </p:nvGraphicFramePr>
        <p:xfrm>
          <a:off x="156006" y="1572768"/>
          <a:ext cx="8857042" cy="5128246"/>
        </p:xfrm>
        <a:graphic>
          <a:graphicData uri="http://schemas.openxmlformats.org/drawingml/2006/table">
            <a:tbl>
              <a:tblPr bandRow="1">
                <a:tableStyleId>{073A0DAA-6AF3-43AB-8588-CEC1D06C72B9}</a:tableStyleId>
              </a:tblPr>
              <a:tblGrid>
                <a:gridCol w="484074">
                  <a:extLst>
                    <a:ext uri="{9D8B030D-6E8A-4147-A177-3AD203B41FA5}">
                      <a16:colId xmlns:a16="http://schemas.microsoft.com/office/drawing/2014/main" val="3536862728"/>
                    </a:ext>
                  </a:extLst>
                </a:gridCol>
                <a:gridCol w="8372968">
                  <a:extLst>
                    <a:ext uri="{9D8B030D-6E8A-4147-A177-3AD203B41FA5}">
                      <a16:colId xmlns:a16="http://schemas.microsoft.com/office/drawing/2014/main" val="1482325061"/>
                    </a:ext>
                  </a:extLst>
                </a:gridCol>
              </a:tblGrid>
              <a:tr h="739126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US" sz="2400">
                          <a:effectLst/>
                          <a:latin typeface="+mj-lt"/>
                        </a:rPr>
                        <a:t> </a:t>
                      </a:r>
                      <a:endParaRPr lang="en-US" sz="2400" b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8865" marR="9886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j-lt"/>
                        </a:rPr>
                        <a:t>For the cost of the hourly workers, use a total wage rate of $18 per hour to reflect payroll taxes (payroll taxes can add 15% or more to the hourly wage rate.)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8865" marR="98865" marT="0" marB="0"/>
                </a:tc>
                <a:extLst>
                  <a:ext uri="{0D108BD9-81ED-4DB2-BD59-A6C34878D82A}">
                    <a16:rowId xmlns:a16="http://schemas.microsoft.com/office/drawing/2014/main" val="3761075736"/>
                  </a:ext>
                </a:extLst>
              </a:tr>
              <a:tr h="739126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400" dirty="0">
                          <a:effectLst/>
                          <a:latin typeface="+mj-lt"/>
                        </a:rPr>
                        <a:t>b.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8865" marR="9886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j-lt"/>
                        </a:rPr>
                        <a:t>Assume that freight and installation for the robot’s initial placement in a McDonald’s will be a one-time cost of $5,000.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8865" marR="98865" marT="0" marB="0"/>
                </a:tc>
                <a:extLst>
                  <a:ext uri="{0D108BD9-81ED-4DB2-BD59-A6C34878D82A}">
                    <a16:rowId xmlns:a16="http://schemas.microsoft.com/office/drawing/2014/main" val="3088292750"/>
                  </a:ext>
                </a:extLst>
              </a:tr>
              <a:tr h="739126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400" dirty="0">
                          <a:effectLst/>
                          <a:latin typeface="+mj-lt"/>
                        </a:rPr>
                        <a:t>c.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8865" marR="9886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j-lt"/>
                        </a:rPr>
                        <a:t>The robot will require periodic service.  Assume an annual service contract is required that costs 10% of the original cost plus installation of the robot per year.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8865" marR="98865" marT="0" marB="0"/>
                </a:tc>
                <a:extLst>
                  <a:ext uri="{0D108BD9-81ED-4DB2-BD59-A6C34878D82A}">
                    <a16:rowId xmlns:a16="http://schemas.microsoft.com/office/drawing/2014/main" val="3710182733"/>
                  </a:ext>
                </a:extLst>
              </a:tr>
              <a:tr h="1117105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400" dirty="0">
                          <a:effectLst/>
                          <a:latin typeface="+mj-lt"/>
                        </a:rPr>
                        <a:t>d.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8865" marR="9886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j-lt"/>
                        </a:rPr>
                        <a:t>Assume that the robot will replace 10 employee hours per day, 360 days per year (the robot will not, at least initially, be as versatile as a person and cannot fully eliminate all food prep workers at this point.)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8865" marR="98865" marT="0" marB="0"/>
                </a:tc>
                <a:extLst>
                  <a:ext uri="{0D108BD9-81ED-4DB2-BD59-A6C34878D82A}">
                    <a16:rowId xmlns:a16="http://schemas.microsoft.com/office/drawing/2014/main" val="2058537286"/>
                  </a:ext>
                </a:extLst>
              </a:tr>
              <a:tr h="377980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400" dirty="0">
                          <a:effectLst/>
                          <a:latin typeface="+mj-lt"/>
                        </a:rPr>
                        <a:t>e.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8865" marR="9886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j-lt"/>
                        </a:rPr>
                        <a:t>Electricity and supplies consumed by the robot will be assumed to be $1,500 per year.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8865" marR="98865" marT="0" marB="0"/>
                </a:tc>
                <a:extLst>
                  <a:ext uri="{0D108BD9-81ED-4DB2-BD59-A6C34878D82A}">
                    <a16:rowId xmlns:a16="http://schemas.microsoft.com/office/drawing/2014/main" val="33257802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3091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63041"/>
            <a:ext cx="8141863" cy="4901184"/>
          </a:xfrm>
        </p:spPr>
        <p:txBody>
          <a:bodyPr>
            <a:norm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would the payback period be on a McDonald’s robot used for food preparation?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8112394" cy="5147473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qualitative factors would McDonald’s need to consider when deciding whether to purchase robots to replace some of its food preparation workers?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57533"/>
            <a:ext cx="7886700" cy="5321808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Given the payback period, would net present value (NPV) or internal rate of return (IRR) be likely to be useful tools for analyzing this decision?  Support your response. 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38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51327"/>
            <a:ext cx="7886700" cy="832303"/>
          </a:xfrm>
        </p:spPr>
        <p:txBody>
          <a:bodyPr>
            <a:normAutofit/>
          </a:bodyPr>
          <a:lstStyle/>
          <a:p>
            <a:r>
              <a:rPr lang="en-US" sz="4800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5024"/>
            <a:ext cx="8236380" cy="4919472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would the payback period be on a McDonald’s robot used for food preparation?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qualitative factors would McDonald’s need to consider when deciding whether to purchase robots to replace some of its food preparation workers?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Given the payback period, would net present value (NPV) or internal rate of return (IRR) be likely to be useful tools for analyzing this decision?  Support your response.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Courie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http://accountingintheheadlines.com/</a:t>
            </a:r>
            <a:r>
              <a:rPr lang="en-US" sz="2000" dirty="0">
                <a:latin typeface="Courier"/>
                <a:cs typeface="Courier"/>
              </a:rPr>
              <a:t> </a:t>
            </a: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>Questions or comments? </a:t>
            </a:r>
            <a:r>
              <a:rPr lang="en-US" sz="2000" dirty="0">
                <a:latin typeface="Courier"/>
                <a:cs typeface="Courier"/>
              </a:rPr>
              <a:t>Contact Dr. Wendy Tietz at </a:t>
            </a:r>
            <a:r>
              <a:rPr lang="en-US" sz="2000" dirty="0">
                <a:latin typeface="Courier"/>
                <a:cs typeface="Courier"/>
                <a:hlinkClick r:id="rId3"/>
              </a:rPr>
              <a:t>wtietz@kent.edu</a:t>
            </a:r>
            <a:r>
              <a:rPr lang="en-US" sz="2000" dirty="0">
                <a:latin typeface="Courier"/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3374</TotalTime>
  <Words>439</Words>
  <Application>Microsoft Office PowerPoint</Application>
  <PresentationFormat>On-screen Show (4:3)</PresentationFormat>
  <Paragraphs>30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 New Roman</vt:lpstr>
      <vt:lpstr>Office Theme</vt:lpstr>
      <vt:lpstr>What would the payback period be for a robotic arm used by McDonald's for food preparation?</vt:lpstr>
      <vt:lpstr>McDonalds Food Prep Robot</vt:lpstr>
      <vt:lpstr>McDonalds Food Prep Robot</vt:lpstr>
      <vt:lpstr>Question 1</vt:lpstr>
      <vt:lpstr>Question 2</vt:lpstr>
      <vt:lpstr>Question 3</vt:lpstr>
      <vt:lpstr>Question Recap</vt:lpstr>
      <vt:lpstr>For additional news stories to use in the accounting classroom, see the Accounting in the Headlines blog at http://accountingintheheadlines.com/    Questions or comments? Contact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Eric Lauer</cp:lastModifiedBy>
  <cp:revision>138</cp:revision>
  <cp:lastPrinted>2015-01-07T02:07:23Z</cp:lastPrinted>
  <dcterms:created xsi:type="dcterms:W3CDTF">2014-03-26T16:56:49Z</dcterms:created>
  <dcterms:modified xsi:type="dcterms:W3CDTF">2016-06-04T18:05:06Z</dcterms:modified>
</cp:coreProperties>
</file>