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88" r:id="rId4"/>
  </p:sldMasterIdLst>
  <p:notesMasterIdLst>
    <p:notesMasterId r:id="rId16"/>
  </p:notesMasterIdLst>
  <p:sldIdLst>
    <p:sldId id="261" r:id="rId5"/>
    <p:sldId id="259" r:id="rId6"/>
    <p:sldId id="258" r:id="rId7"/>
    <p:sldId id="260" r:id="rId8"/>
    <p:sldId id="257" r:id="rId9"/>
    <p:sldId id="262" r:id="rId10"/>
    <p:sldId id="263" r:id="rId11"/>
    <p:sldId id="264" r:id="rId12"/>
    <p:sldId id="265" r:id="rId13"/>
    <p:sldId id="267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0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9D66B-7EB6-4FD3-B37F-7C04C88BE1D1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92A90-0357-4E0F-8E6E-7EB17652C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606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67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FCC2-83C1-4146-8BCC-A5E6B61A3BDB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5A7-8C2E-4FE8-B4E0-4DBEB90BA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986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FCC2-83C1-4146-8BCC-A5E6B61A3BDB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5A7-8C2E-4FE8-B4E0-4DBEB90BA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72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FCC2-83C1-4146-8BCC-A5E6B61A3BDB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5A7-8C2E-4FE8-B4E0-4DBEB90BA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31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FCC2-83C1-4146-8BCC-A5E6B61A3BDB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5A7-8C2E-4FE8-B4E0-4DBEB90BA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508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FCC2-83C1-4146-8BCC-A5E6B61A3BDB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5A7-8C2E-4FE8-B4E0-4DBEB90BA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85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FCC2-83C1-4146-8BCC-A5E6B61A3BDB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5A7-8C2E-4FE8-B4E0-4DBEB90BA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61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FCC2-83C1-4146-8BCC-A5E6B61A3BDB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5A7-8C2E-4FE8-B4E0-4DBEB90BA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617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FCC2-83C1-4146-8BCC-A5E6B61A3BDB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5A7-8C2E-4FE8-B4E0-4DBEB90BA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970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FCC2-83C1-4146-8BCC-A5E6B61A3BDB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5A7-8C2E-4FE8-B4E0-4DBEB90BA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23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FCC2-83C1-4146-8BCC-A5E6B61A3BDB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5A7-8C2E-4FE8-B4E0-4DBEB90BA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19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FCC2-83C1-4146-8BCC-A5E6B61A3BDB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D5A7-8C2E-4FE8-B4E0-4DBEB90BA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11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8551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9544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42263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8760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83218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0532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8240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57552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31353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30444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6177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48771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183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b="1" i="1" dirty="0">
                <a:solidFill>
                  <a:prstClr val="black"/>
                </a:solidFill>
                <a:latin typeface="Calibri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solidFill>
                  <a:prstClr val="black"/>
                </a:solidFill>
                <a:latin typeface="Calibri"/>
                <a:cs typeface="Avenir Next Condensed Regular"/>
              </a:rPr>
            </a:br>
            <a:r>
              <a:rPr lang="en-US" sz="1200" i="1" dirty="0">
                <a:solidFill>
                  <a:prstClr val="black"/>
                </a:solidFill>
                <a:latin typeface="Calibri"/>
                <a:cs typeface="Avenir Next Condensed Regular"/>
              </a:rPr>
              <a:t>This work is licensed under a Creative Commons Attribution-NonCommercial 3.0 Unported License. </a:t>
            </a:r>
          </a:p>
        </p:txBody>
      </p:sp>
    </p:spTree>
    <p:extLst>
      <p:ext uri="{BB962C8B-B14F-4D97-AF65-F5344CB8AC3E}">
        <p14:creationId xmlns:p14="http://schemas.microsoft.com/office/powerpoint/2010/main" val="27819016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74042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521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b="1" i="1" dirty="0">
                <a:solidFill>
                  <a:prstClr val="black"/>
                </a:solidFill>
                <a:latin typeface="Calibri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solidFill>
                  <a:prstClr val="black"/>
                </a:solidFill>
                <a:latin typeface="Calibri"/>
                <a:cs typeface="Avenir Next Condensed Regular"/>
              </a:rPr>
            </a:br>
            <a:r>
              <a:rPr lang="en-US" sz="1200" i="1" dirty="0">
                <a:solidFill>
                  <a:prstClr val="black"/>
                </a:solidFill>
                <a:latin typeface="Calibri"/>
                <a:cs typeface="Avenir Next Condensed Regular"/>
              </a:rPr>
              <a:t>This work is licensed under a Creative Commons Attribution-NonCommercial 3.0 Unported License. </a:t>
            </a:r>
          </a:p>
        </p:txBody>
      </p:sp>
    </p:spTree>
    <p:extLst>
      <p:ext uri="{BB962C8B-B14F-4D97-AF65-F5344CB8AC3E}">
        <p14:creationId xmlns:p14="http://schemas.microsoft.com/office/powerpoint/2010/main" val="3368150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6FCC2-83C1-4146-8BCC-A5E6B61A3BDB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1D5A7-8C2E-4FE8-B4E0-4DBEB90BA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64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2ADB4-BC2B-45C0-A0B0-F76A450BDD8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CE674-742A-4AC7-B96E-3A21F55288B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1284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03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042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r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searsholdings.com/inves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://stock.walmart.com/investors/default.aspx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2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Which is healthier from a cash flow standpoint, Sears or Wal-Mart?</a:t>
            </a:r>
            <a:endParaRPr lang="en-US" sz="5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(April 26,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639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dirty="0"/>
              <a:t>Sears Holding Corporation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4016502" cy="431158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000" dirty="0"/>
              <a:t>In April 2016, Sears Holding Corporation (</a:t>
            </a:r>
            <a:r>
              <a:rPr lang="en-US" sz="3000" u="sng" dirty="0">
                <a:hlinkClick r:id="rId2"/>
              </a:rPr>
              <a:t>SHLD</a:t>
            </a:r>
            <a:r>
              <a:rPr lang="en-US" sz="3000" dirty="0"/>
              <a:t>) announced it would be closing 68 Kmart and 10 Sears stores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000" dirty="0"/>
              <a:t>Sears’ fiscal year-end is the Saturday closest to January 31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813" y="2212214"/>
            <a:ext cx="3526692" cy="234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673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96078"/>
            <a:ext cx="6844408" cy="6745357"/>
          </a:xfrm>
          <a:prstGeom prst="rect">
            <a:avLst/>
          </a:prstGeom>
        </p:spPr>
      </p:pic>
      <p:pic>
        <p:nvPicPr>
          <p:cNvPr id="31746" name="Picture 2" descr="http://opsmgt.edublogs.org/files/2013/06/6a00d83451db4269e20120a540599f970b-800wi-291qem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016"/>
            <a:ext cx="1981200" cy="102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616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Wal-Mart Stores, Inc.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00417"/>
            <a:ext cx="4309111" cy="4559426"/>
          </a:xfrm>
        </p:spPr>
        <p:txBody>
          <a:bodyPr>
            <a:normAutofit lnSpcReduction="10000"/>
          </a:bodyPr>
          <a:lstStyle/>
          <a:p>
            <a:pPr>
              <a:spcAft>
                <a:spcPts val="1000"/>
              </a:spcAft>
            </a:pPr>
            <a:r>
              <a:rPr lang="en-US" sz="3000" dirty="0"/>
              <a:t>In January 2016, Wal-Mart Stores, Inc. </a:t>
            </a:r>
            <a:r>
              <a:rPr lang="en-US" sz="3200" dirty="0"/>
              <a:t>(</a:t>
            </a:r>
            <a:r>
              <a:rPr lang="en-US" sz="3200" u="sng" dirty="0">
                <a:hlinkClick r:id="rId2"/>
              </a:rPr>
              <a:t>WMT</a:t>
            </a:r>
            <a:r>
              <a:rPr lang="en-US" sz="3200" dirty="0"/>
              <a:t>) </a:t>
            </a:r>
            <a:r>
              <a:rPr lang="en-US" sz="3000" dirty="0"/>
              <a:t> announced that it would be closing 269 stores worldwide</a:t>
            </a:r>
          </a:p>
          <a:p>
            <a:pPr>
              <a:spcAft>
                <a:spcPts val="1000"/>
              </a:spcAft>
            </a:pPr>
            <a:r>
              <a:rPr lang="en-US" sz="3000" dirty="0"/>
              <a:t>Like Sears, this was done to try to increase profitability</a:t>
            </a:r>
          </a:p>
          <a:p>
            <a:pPr>
              <a:spcAft>
                <a:spcPts val="1000"/>
              </a:spcAft>
            </a:pPr>
            <a:r>
              <a:rPr lang="en-US" sz="3000" dirty="0"/>
              <a:t>Fiscal year-end is January 31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sz="3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915" y="2292825"/>
            <a:ext cx="3432432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89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Wal-Mart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400800" cy="6786501"/>
          </a:xfrm>
          <a:prstGeom prst="rect">
            <a:avLst/>
          </a:prstGeom>
        </p:spPr>
      </p:pic>
      <p:pic>
        <p:nvPicPr>
          <p:cNvPr id="32770" name="Picture 2" descr="http://cdn.corporate.walmart.com/resource/assets-bsp3/images/corp/walmart-logo.64968e7648c4bbc87f823a1eff1d6bc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4" y="152399"/>
            <a:ext cx="3108325" cy="74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964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57482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en-US" sz="3000" dirty="0"/>
              <a:t>Using its statements of cash flows, answer the following questions about Sears:</a:t>
            </a:r>
          </a:p>
          <a:p>
            <a:pPr lvl="1"/>
            <a:r>
              <a:rPr lang="en-US" sz="3000" dirty="0"/>
              <a:t>Is Sears generating cash from its operations?</a:t>
            </a:r>
          </a:p>
          <a:p>
            <a:pPr lvl="1"/>
            <a:r>
              <a:rPr lang="en-US" sz="3000" dirty="0"/>
              <a:t>Describe what investing activities Sears has been involved in over the past three years. Are investing activities an overall source or use of funds for Sears? </a:t>
            </a:r>
          </a:p>
          <a:p>
            <a:pPr lvl="1"/>
            <a:r>
              <a:rPr lang="en-US" sz="3000" dirty="0"/>
              <a:t>What financing activities has Sears been undertaking in the past three years? Has it been paying dividends to its common stockholders? (Note: Sears Canada is a holding that does not represent Sears common stockholders.)</a:t>
            </a:r>
          </a:p>
          <a:p>
            <a:pPr lvl="1"/>
            <a:r>
              <a:rPr lang="en-US" sz="3000" dirty="0"/>
              <a:t>How will the closure of the Kmart and Sears stores impact the 2016 statement of cash flows?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63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94058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800" dirty="0"/>
              <a:t>Using its statements of cash flows, answer the following questions about Wal-Mart:</a:t>
            </a:r>
          </a:p>
          <a:p>
            <a:pPr lvl="1">
              <a:spcBef>
                <a:spcPts val="0"/>
              </a:spcBef>
            </a:pPr>
            <a:r>
              <a:rPr lang="en-US" dirty="0"/>
              <a:t>Is Wal-Mart generating cash from its operations?</a:t>
            </a:r>
          </a:p>
          <a:p>
            <a:pPr lvl="1">
              <a:spcBef>
                <a:spcPts val="0"/>
              </a:spcBef>
            </a:pPr>
            <a:r>
              <a:rPr lang="en-US" dirty="0"/>
              <a:t>Describe what investing activities Wal-Mart has been involved in over the past three years. Are investing activities an overall source or use of funds for Wal-Mart? </a:t>
            </a:r>
          </a:p>
          <a:p>
            <a:pPr lvl="1">
              <a:spcBef>
                <a:spcPts val="0"/>
              </a:spcBef>
            </a:pPr>
            <a:r>
              <a:rPr lang="en-US" dirty="0"/>
              <a:t>What financing activities has Wal-Mart been undertaking in the past three years? Has it been paying dividends to its common stockholders? </a:t>
            </a:r>
          </a:p>
          <a:p>
            <a:pPr lvl="1">
              <a:spcBef>
                <a:spcPts val="0"/>
              </a:spcBef>
            </a:pPr>
            <a:r>
              <a:rPr lang="en-US" dirty="0"/>
              <a:t>How will the closure of the Wal-Mart stores impact the 2016 statement of cash flows?</a:t>
            </a:r>
          </a:p>
        </p:txBody>
      </p:sp>
    </p:spTree>
    <p:extLst>
      <p:ext uri="{BB962C8B-B14F-4D97-AF65-F5344CB8AC3E}">
        <p14:creationId xmlns:p14="http://schemas.microsoft.com/office/powerpoint/2010/main" val="214487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368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Judging from the statements of cash flows, which company, Sears or Wal-Mart, is healthier?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851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368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Why do you think Sears and Wal-Mart would have fiscal year-ends around January 31 rather than using a calendar year-end of December 31?</a:t>
            </a:r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095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606"/>
            <a:ext cx="8229600" cy="968946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032" y="1070166"/>
            <a:ext cx="8723376" cy="5696394"/>
          </a:xfrm>
        </p:spPr>
        <p:txBody>
          <a:bodyPr>
            <a:normAutofit fontScale="4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5100" dirty="0"/>
              <a:t>Using its statements of cash flows, answer the following questions about Sears.</a:t>
            </a:r>
          </a:p>
          <a:p>
            <a:pPr marL="685800" lvl="1" indent="0">
              <a:buFont typeface="+mj-lt"/>
              <a:buAutoNum type="alphaLcParenR"/>
            </a:pPr>
            <a:r>
              <a:rPr lang="en-US" sz="4200" dirty="0"/>
              <a:t> Is Sears generating cash from its operations?</a:t>
            </a:r>
          </a:p>
          <a:p>
            <a:pPr marL="685800" lvl="1" indent="0">
              <a:buFont typeface="+mj-lt"/>
              <a:buAutoNum type="alphaLcParenR"/>
            </a:pPr>
            <a:r>
              <a:rPr lang="en-US" sz="4200" dirty="0"/>
              <a:t> Describe what investing activities Sears has been involved in over the past three years. Are investing activities an overall source or use of funds for Sears? </a:t>
            </a:r>
          </a:p>
          <a:p>
            <a:pPr marL="685800" lvl="1" indent="0">
              <a:buFont typeface="+mj-lt"/>
              <a:buAutoNum type="alphaLcParenR"/>
            </a:pPr>
            <a:r>
              <a:rPr lang="en-US" sz="4200" dirty="0"/>
              <a:t> What financing activities has Sears been undertaking in the past three years? Has it been paying dividends to its common stockholders? (Note: Sears Canada is a holding that does not represent Sears common stockholders.)</a:t>
            </a:r>
          </a:p>
          <a:p>
            <a:pPr marL="685800" lvl="1" indent="0">
              <a:buFont typeface="+mj-lt"/>
              <a:buAutoNum type="alphaLcParenR"/>
            </a:pPr>
            <a:r>
              <a:rPr lang="en-US" sz="4200" dirty="0"/>
              <a:t> How will the closure of the Kmart and Sears stores impact the 2016 statement of cash flows?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5100" dirty="0"/>
              <a:t>Using its statements of cash flows, answer the same questions from above about Wal-Mart.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Judging from the statements of cash flows, which company, Sears or Wal-Mart, is healthier?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100" dirty="0"/>
              <a:t>Why do you think Sears and Wal-Mart would have fiscal year-ends around January 31 rather than using a calendar year-end of December 31?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lvl="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002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46614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542</Words>
  <Application>Microsoft Office PowerPoint</Application>
  <PresentationFormat>On-screen Show (4:3)</PresentationFormat>
  <Paragraphs>39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1_Office Theme</vt:lpstr>
      <vt:lpstr>2_Office Theme</vt:lpstr>
      <vt:lpstr>3_Office Theme</vt:lpstr>
      <vt:lpstr>Which is healthier from a cash flow standpoint, Sears or Wal-Mart?</vt:lpstr>
      <vt:lpstr>Sears Holding Corporation</vt:lpstr>
      <vt:lpstr>Sears</vt:lpstr>
      <vt:lpstr>Wal-Mart Stores, Inc.</vt:lpstr>
      <vt:lpstr>Wal-Mart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7</cp:revision>
  <dcterms:created xsi:type="dcterms:W3CDTF">2016-04-24T11:31:19Z</dcterms:created>
  <dcterms:modified xsi:type="dcterms:W3CDTF">2016-04-24T17:04:39Z</dcterms:modified>
</cp:coreProperties>
</file>