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76" r:id="rId3"/>
    <p:sldId id="259" r:id="rId4"/>
    <p:sldId id="260" r:id="rId5"/>
    <p:sldId id="277" r:id="rId6"/>
    <p:sldId id="258"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12" autoAdjust="0"/>
    <p:restoredTop sz="94660"/>
  </p:normalViewPr>
  <p:slideViewPr>
    <p:cSldViewPr snapToGrid="0">
      <p:cViewPr varScale="1">
        <p:scale>
          <a:sx n="123" d="100"/>
          <a:sy n="123" d="100"/>
        </p:scale>
        <p:origin x="108" y="22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CA1E8-A181-44A4-AD5D-C01A14E98DB4}" type="datetimeFigureOut">
              <a:rPr lang="en-US" smtClean="0"/>
              <a:t>3/5/2016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7A3E4C-2FA2-4F33-A40E-4B08CB6023E2}" type="slidenum">
              <a:rPr lang="en-US" smtClean="0"/>
              <a:t>‹#›</a:t>
            </a:fld>
            <a:endParaRPr lang="en-US"/>
          </a:p>
        </p:txBody>
      </p:sp>
    </p:spTree>
    <p:extLst>
      <p:ext uri="{BB962C8B-B14F-4D97-AF65-F5344CB8AC3E}">
        <p14:creationId xmlns:p14="http://schemas.microsoft.com/office/powerpoint/2010/main" val="304054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7A3E4C-2FA2-4F33-A40E-4B08CB6023E2}" type="slidenum">
              <a:rPr lang="en-US" smtClean="0"/>
              <a:t>1</a:t>
            </a:fld>
            <a:endParaRPr lang="en-US"/>
          </a:p>
        </p:txBody>
      </p:sp>
    </p:spTree>
    <p:extLst>
      <p:ext uri="{BB962C8B-B14F-4D97-AF65-F5344CB8AC3E}">
        <p14:creationId xmlns:p14="http://schemas.microsoft.com/office/powerpoint/2010/main" val="2536664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51245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
        <p:nvSpPr>
          <p:cNvPr id="5" name="Rectangle 4"/>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2016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21268432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p.me/p3NlXE-qo"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30351" y="1423643"/>
            <a:ext cx="8046721" cy="4487709"/>
          </a:xfrm>
        </p:spPr>
        <p:txBody>
          <a:bodyPr>
            <a:noAutofit/>
          </a:bodyPr>
          <a:lstStyle/>
          <a:p>
            <a:pPr marL="0" marR="0">
              <a:lnSpc>
                <a:spcPct val="107000"/>
              </a:lnSpc>
              <a:spcBef>
                <a:spcPts val="0"/>
              </a:spcBef>
              <a:spcAft>
                <a:spcPts val="800"/>
              </a:spcAft>
            </a:pPr>
            <a:r>
              <a:rPr lang="en-US" sz="4000" b="1" dirty="0">
                <a:latin typeface="Courier New" panose="02070309020205020404" pitchFamily="49" charset="0"/>
                <a:ea typeface="Calibri" panose="020F0502020204030204" pitchFamily="34" charset="0"/>
                <a:cs typeface="Times New Roman" panose="02020603050405020304" pitchFamily="18" charset="0"/>
              </a:rPr>
              <a:t>What quality costs will Mars incur from its recall of Snickers candy bars</a:t>
            </a:r>
            <a:r>
              <a:rPr lang="en-US" sz="4000" b="1" dirty="0" smtClean="0">
                <a:latin typeface="Courier New" panose="02070309020205020404" pitchFamily="49" charset="0"/>
                <a:ea typeface="Calibri" panose="020F0502020204030204" pitchFamily="34" charset="0"/>
                <a:cs typeface="Times New Roman" panose="02020603050405020304" pitchFamily="18" charset="0"/>
              </a:rPr>
              <a:t>? </a:t>
            </a:r>
            <a:endParaRPr lang="en-US" sz="4000" dirty="0">
              <a:ea typeface="Calibri" panose="020F0502020204030204" pitchFamily="34" charset="0"/>
              <a:cs typeface="Times New Roman" panose="02020603050405020304" pitchFamily="18" charset="0"/>
            </a:endParaRPr>
          </a:p>
        </p:txBody>
      </p:sp>
      <p:sp>
        <p:nvSpPr>
          <p:cNvPr id="5" name="Text Placeholder 4"/>
          <p:cNvSpPr>
            <a:spLocks noGrp="1"/>
          </p:cNvSpPr>
          <p:nvPr>
            <p:ph type="body" idx="1"/>
          </p:nvPr>
        </p:nvSpPr>
        <p:spPr>
          <a:xfrm>
            <a:off x="276783" y="5911352"/>
            <a:ext cx="4696556" cy="700587"/>
          </a:xfrm>
        </p:spPr>
        <p:txBody>
          <a:bodyPr>
            <a:normAutofit/>
          </a:bodyPr>
          <a:lstStyle/>
          <a:p>
            <a:r>
              <a:rPr lang="en-US" dirty="0" smtClean="0">
                <a:solidFill>
                  <a:schemeClr val="tx1">
                    <a:lumMod val="50000"/>
                    <a:lumOff val="50000"/>
                  </a:schemeClr>
                </a:solidFill>
                <a:hlinkClick r:id="rId3"/>
              </a:rPr>
              <a:t>Original blog posting (March 8, 2016)</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006" y="295651"/>
            <a:ext cx="8857042" cy="1097280"/>
          </a:xfrm>
        </p:spPr>
        <p:txBody>
          <a:bodyPr>
            <a:noAutofit/>
          </a:bodyPr>
          <a:lstStyle/>
          <a:p>
            <a:pPr algn="ctr"/>
            <a:r>
              <a:rPr lang="en-US" sz="4800" dirty="0" smtClean="0"/>
              <a:t>Mars</a:t>
            </a:r>
            <a:endParaRPr lang="en-US" sz="4800" dirty="0"/>
          </a:p>
        </p:txBody>
      </p:sp>
      <p:sp>
        <p:nvSpPr>
          <p:cNvPr id="3" name="Content Placeholder 2"/>
          <p:cNvSpPr>
            <a:spLocks noGrp="1"/>
          </p:cNvSpPr>
          <p:nvPr>
            <p:ph idx="1"/>
          </p:nvPr>
        </p:nvSpPr>
        <p:spPr>
          <a:xfrm>
            <a:off x="156006" y="1298864"/>
            <a:ext cx="4873194" cy="5174672"/>
          </a:xfrm>
        </p:spPr>
        <p:txBody>
          <a:bodyPr>
            <a:noAutofit/>
          </a:bodyPr>
          <a:lstStyle/>
          <a:p>
            <a:pPr>
              <a:lnSpc>
                <a:spcPct val="110000"/>
              </a:lnSpc>
            </a:pPr>
            <a:r>
              <a:rPr lang="en-US" sz="2600" dirty="0" smtClean="0"/>
              <a:t>US chocolate maker and one of world’s largest privately-held companies</a:t>
            </a:r>
          </a:p>
          <a:p>
            <a:pPr>
              <a:lnSpc>
                <a:spcPct val="110000"/>
              </a:lnSpc>
            </a:pPr>
            <a:r>
              <a:rPr lang="en-US" sz="2600" dirty="0" smtClean="0"/>
              <a:t>Issued voluntary recall of Snickers, Milky Way, and other candies manufactured in Dutch factory between Dec. 2015 – Jan. 2016</a:t>
            </a:r>
          </a:p>
          <a:p>
            <a:pPr>
              <a:lnSpc>
                <a:spcPct val="110000"/>
              </a:lnSpc>
            </a:pPr>
            <a:r>
              <a:rPr lang="en-US" sz="2600" dirty="0" smtClean="0"/>
              <a:t>Potentially millions of candy bars and tens of millions of dollars</a:t>
            </a:r>
            <a:endParaRPr lang="en-US" sz="26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6968" y="2318715"/>
            <a:ext cx="3370024" cy="2244435"/>
          </a:xfrm>
          <a:prstGeom prst="rect">
            <a:avLst/>
          </a:prstGeom>
        </p:spPr>
      </p:pic>
      <p:sp>
        <p:nvSpPr>
          <p:cNvPr id="5" name="TextBox 4"/>
          <p:cNvSpPr txBox="1"/>
          <p:nvPr/>
        </p:nvSpPr>
        <p:spPr>
          <a:xfrm>
            <a:off x="5266944" y="4812533"/>
            <a:ext cx="3657600" cy="276999"/>
          </a:xfrm>
          <a:prstGeom prst="rect">
            <a:avLst/>
          </a:prstGeom>
          <a:noFill/>
        </p:spPr>
        <p:txBody>
          <a:bodyPr wrap="square" rtlCol="0">
            <a:spAutoFit/>
          </a:bodyPr>
          <a:lstStyle/>
          <a:p>
            <a:r>
              <a:rPr lang="en-US" sz="1200" dirty="0" smtClean="0"/>
              <a:t>Photographer: </a:t>
            </a:r>
            <a:r>
              <a:rPr lang="en-US" sz="1200" dirty="0"/>
              <a:t>depositphotos_19398829-usersam2007</a:t>
            </a:r>
          </a:p>
        </p:txBody>
      </p:sp>
    </p:spTree>
    <p:extLst>
      <p:ext uri="{BB962C8B-B14F-4D97-AF65-F5344CB8AC3E}">
        <p14:creationId xmlns:p14="http://schemas.microsoft.com/office/powerpoint/2010/main" val="3245167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5" name="Content Placeholder 2"/>
          <p:cNvSpPr>
            <a:spLocks noGrp="1"/>
          </p:cNvSpPr>
          <p:nvPr>
            <p:ph idx="1"/>
          </p:nvPr>
        </p:nvSpPr>
        <p:spPr/>
        <p:txBody>
          <a:bodyPr>
            <a:noAutofit/>
          </a:bodyPr>
          <a:lstStyle/>
          <a:p>
            <a:pPr marL="0" indent="0">
              <a:buNone/>
            </a:pPr>
            <a:r>
              <a:rPr lang="en-US" sz="3600" dirty="0"/>
              <a:t>Prior to the recall, what specific costs of quality could Mars incur in the design, production, and distribution of its candy bars? Again, use your imagination.</a:t>
            </a:r>
          </a:p>
        </p:txBody>
      </p:sp>
    </p:spTree>
    <p:extLst>
      <p:ext uri="{BB962C8B-B14F-4D97-AF65-F5344CB8AC3E}">
        <p14:creationId xmlns:p14="http://schemas.microsoft.com/office/powerpoint/2010/main" val="3355779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497205" y="1389888"/>
            <a:ext cx="8149590" cy="5065776"/>
          </a:xfrm>
        </p:spPr>
        <p:txBody>
          <a:bodyPr>
            <a:noAutofit/>
          </a:bodyPr>
          <a:lstStyle/>
          <a:p>
            <a:pPr marL="0" indent="0">
              <a:buNone/>
            </a:pPr>
            <a:r>
              <a:rPr lang="en-US" sz="4000" dirty="0"/>
              <a:t>What specific </a:t>
            </a:r>
            <a:r>
              <a:rPr lang="en-US" sz="4000"/>
              <a:t>costs </a:t>
            </a:r>
            <a:r>
              <a:rPr lang="en-US" sz="4000" smtClean="0"/>
              <a:t>were </a:t>
            </a:r>
            <a:r>
              <a:rPr lang="en-US" sz="4000" dirty="0"/>
              <a:t>the analysts referring to when estimating that this recall could cost Mars “tens of millions of dollars?” List as many costs as you can imagine might be incurred related to the recall.</a:t>
            </a:r>
          </a:p>
        </p:txBody>
      </p:sp>
    </p:spTree>
    <p:extLst>
      <p:ext uri="{BB962C8B-B14F-4D97-AF65-F5344CB8AC3E}">
        <p14:creationId xmlns:p14="http://schemas.microsoft.com/office/powerpoint/2010/main" val="799483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a:t>
            </a:r>
            <a:endParaRPr lang="en-US" dirty="0"/>
          </a:p>
        </p:txBody>
      </p:sp>
      <p:sp>
        <p:nvSpPr>
          <p:cNvPr id="3" name="Content Placeholder 2"/>
          <p:cNvSpPr>
            <a:spLocks noGrp="1"/>
          </p:cNvSpPr>
          <p:nvPr>
            <p:ph idx="1"/>
          </p:nvPr>
        </p:nvSpPr>
        <p:spPr>
          <a:xfrm>
            <a:off x="607868" y="1229453"/>
            <a:ext cx="7886700" cy="5230368"/>
          </a:xfrm>
        </p:spPr>
        <p:txBody>
          <a:bodyPr>
            <a:noAutofit/>
          </a:bodyPr>
          <a:lstStyle/>
          <a:p>
            <a:pPr marL="0" indent="0">
              <a:buNone/>
            </a:pPr>
            <a:r>
              <a:rPr lang="en-US" sz="3200" dirty="0"/>
              <a:t>Classify the costs you listed for Mars (both pre-recall and post-recall) by type of quality cost: prevention, appraisal, internal failure, or external failure. </a:t>
            </a:r>
          </a:p>
        </p:txBody>
      </p:sp>
    </p:spTree>
    <p:extLst>
      <p:ext uri="{BB962C8B-B14F-4D97-AF65-F5344CB8AC3E}">
        <p14:creationId xmlns:p14="http://schemas.microsoft.com/office/powerpoint/2010/main" val="233311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14751"/>
            <a:ext cx="7886700" cy="832303"/>
          </a:xfrm>
        </p:spPr>
        <p:txBody>
          <a:bodyPr/>
          <a:lstStyle/>
          <a:p>
            <a:r>
              <a:rPr lang="en-US" dirty="0" smtClean="0"/>
              <a:t>Question Recap</a:t>
            </a:r>
            <a:endParaRPr lang="en-US" dirty="0"/>
          </a:p>
        </p:txBody>
      </p:sp>
      <p:sp>
        <p:nvSpPr>
          <p:cNvPr id="3" name="Content Placeholder 2"/>
          <p:cNvSpPr>
            <a:spLocks noGrp="1"/>
          </p:cNvSpPr>
          <p:nvPr>
            <p:ph idx="1"/>
          </p:nvPr>
        </p:nvSpPr>
        <p:spPr>
          <a:xfrm>
            <a:off x="310896" y="1147054"/>
            <a:ext cx="8204454" cy="5503128"/>
          </a:xfrm>
        </p:spPr>
        <p:txBody>
          <a:bodyPr>
            <a:noAutofit/>
          </a:bodyPr>
          <a:lstStyle/>
          <a:p>
            <a:pPr marL="342900" lvl="0" indent="-342900">
              <a:buFont typeface="+mj-lt"/>
              <a:buAutoNum type="arabicPeriod"/>
            </a:pPr>
            <a:r>
              <a:rPr lang="en-US" sz="2900" dirty="0" smtClean="0"/>
              <a:t>Prior </a:t>
            </a:r>
            <a:r>
              <a:rPr lang="en-US" sz="2900" dirty="0"/>
              <a:t>to the recall, what specific costs of quality could Mars incur in the design, production, and distribution of its candy bars? Again, use your imagination.</a:t>
            </a:r>
          </a:p>
          <a:p>
            <a:pPr marL="342900" lvl="0" indent="-342900">
              <a:buFont typeface="+mj-lt"/>
              <a:buAutoNum type="arabicPeriod"/>
            </a:pPr>
            <a:r>
              <a:rPr lang="en-US" sz="2900" dirty="0" smtClean="0"/>
              <a:t>What </a:t>
            </a:r>
            <a:r>
              <a:rPr lang="en-US" sz="2900" dirty="0"/>
              <a:t>specific costs was the analysts referring to when estimating that this recall could cost Mars “tens of millions of dollars?” List as many costs as you can imagine might be incurred related to the recall.</a:t>
            </a:r>
          </a:p>
          <a:p>
            <a:pPr marL="342900" lvl="0" indent="-342900">
              <a:buFont typeface="+mj-lt"/>
              <a:buAutoNum type="arabicPeriod"/>
            </a:pPr>
            <a:r>
              <a:rPr lang="en-US" sz="2900" dirty="0" smtClean="0"/>
              <a:t>Classify </a:t>
            </a:r>
            <a:r>
              <a:rPr lang="en-US" sz="2900" dirty="0"/>
              <a:t>the costs you listed for Mars (both pre-recall and post-recall) by type of quality cost: prevention, appraisal, internal failure, or external failure. </a:t>
            </a:r>
          </a:p>
          <a:p>
            <a:pPr marL="0" lvl="0" indent="0">
              <a:buNone/>
            </a:pPr>
            <a:endParaRPr lang="en-US" sz="1800" dirty="0"/>
          </a:p>
        </p:txBody>
      </p:sp>
      <p:sp>
        <p:nvSpPr>
          <p:cNvPr id="4" name="TextBox 3"/>
          <p:cNvSpPr txBox="1"/>
          <p:nvPr/>
        </p:nvSpPr>
        <p:spPr>
          <a:xfrm>
            <a:off x="4168020" y="555152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2257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3"/>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3365</TotalTime>
  <Words>306</Words>
  <Application>Microsoft Office PowerPoint</Application>
  <PresentationFormat>On-screen Show (4:3)</PresentationFormat>
  <Paragraphs>19</Paragraphs>
  <Slides>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Avenir Next Condensed Regular</vt:lpstr>
      <vt:lpstr>Calibri</vt:lpstr>
      <vt:lpstr>Calibri Light</vt:lpstr>
      <vt:lpstr>Courier</vt:lpstr>
      <vt:lpstr>Courier New</vt:lpstr>
      <vt:lpstr>Times New Roman</vt:lpstr>
      <vt:lpstr>Office Theme</vt:lpstr>
      <vt:lpstr>What quality costs will Mars incur from its recall of Snickers candy bars? </vt:lpstr>
      <vt:lpstr>Mars</vt:lpstr>
      <vt:lpstr>Question 1</vt:lpstr>
      <vt:lpstr>Question 2</vt:lpstr>
      <vt:lpstr>Question 3</vt:lpstr>
      <vt:lpstr>Question Recap</vt:lpstr>
      <vt:lpstr>For additional news stories to use in the accounting classroom, see the Accounting in the Headlines blog at http://accountingintheheadlines.com/    Questions or comments? Contact Dr. Wendy Tietz at wtietz@kent.edu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135</cp:revision>
  <cp:lastPrinted>2015-01-07T02:07:23Z</cp:lastPrinted>
  <dcterms:created xsi:type="dcterms:W3CDTF">2014-03-26T16:56:49Z</dcterms:created>
  <dcterms:modified xsi:type="dcterms:W3CDTF">2016-03-05T11:55:09Z</dcterms:modified>
</cp:coreProperties>
</file>