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56" r:id="rId2"/>
    <p:sldId id="276" r:id="rId3"/>
    <p:sldId id="259" r:id="rId4"/>
    <p:sldId id="260" r:id="rId5"/>
    <p:sldId id="277" r:id="rId6"/>
    <p:sldId id="258" r:id="rId7"/>
    <p:sldId id="263"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412" autoAdjust="0"/>
    <p:restoredTop sz="94660"/>
  </p:normalViewPr>
  <p:slideViewPr>
    <p:cSldViewPr snapToGrid="0">
      <p:cViewPr varScale="1">
        <p:scale>
          <a:sx n="114" d="100"/>
          <a:sy n="114" d="100"/>
        </p:scale>
        <p:origin x="504"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8CA1E8-A181-44A4-AD5D-C01A14E98DB4}" type="datetimeFigureOut">
              <a:rPr lang="en-US" smtClean="0"/>
              <a:t>1/31/2016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7A3E4C-2FA2-4F33-A40E-4B08CB6023E2}" type="slidenum">
              <a:rPr lang="en-US" smtClean="0"/>
              <a:t>‹#›</a:t>
            </a:fld>
            <a:endParaRPr lang="en-US"/>
          </a:p>
        </p:txBody>
      </p:sp>
    </p:spTree>
    <p:extLst>
      <p:ext uri="{BB962C8B-B14F-4D97-AF65-F5344CB8AC3E}">
        <p14:creationId xmlns:p14="http://schemas.microsoft.com/office/powerpoint/2010/main" val="30405407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97A3E4C-2FA2-4F33-A40E-4B08CB6023E2}" type="slidenum">
              <a:rPr lang="en-US" smtClean="0"/>
              <a:t>1</a:t>
            </a:fld>
            <a:endParaRPr lang="en-US"/>
          </a:p>
        </p:txBody>
      </p:sp>
    </p:spTree>
    <p:extLst>
      <p:ext uri="{BB962C8B-B14F-4D97-AF65-F5344CB8AC3E}">
        <p14:creationId xmlns:p14="http://schemas.microsoft.com/office/powerpoint/2010/main" val="25366647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32303"/>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628650" y="1295400"/>
            <a:ext cx="7886700" cy="4582887"/>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9512451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32303"/>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628650" y="1295400"/>
            <a:ext cx="3812721" cy="4582887"/>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Picture Placeholder 4"/>
          <p:cNvSpPr>
            <a:spLocks noGrp="1"/>
          </p:cNvSpPr>
          <p:nvPr>
            <p:ph type="pic" sz="quarter" idx="10"/>
          </p:nvPr>
        </p:nvSpPr>
        <p:spPr>
          <a:xfrm>
            <a:off x="4572000" y="1295400"/>
            <a:ext cx="3943350" cy="4583113"/>
          </a:xfrm>
        </p:spPr>
        <p:txBody>
          <a:bodyPr/>
          <a:lstStyle/>
          <a:p>
            <a:endParaRPr lang="en-US"/>
          </a:p>
        </p:txBody>
      </p:sp>
    </p:spTree>
    <p:extLst>
      <p:ext uri="{BB962C8B-B14F-4D97-AF65-F5344CB8AC3E}">
        <p14:creationId xmlns:p14="http://schemas.microsoft.com/office/powerpoint/2010/main" val="40016734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ctr" anchorCtr="0">
            <a:normAutofit/>
          </a:bodyPr>
          <a:lstStyle>
            <a:lvl1pPr>
              <a:defRPr sz="4400">
                <a:latin typeface="Calibri" panose="020F0502020204030204" pitchFamily="34" charset="0"/>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nchor="ctr" anchorCtr="0">
            <a:normAutofit/>
          </a:bodyPr>
          <a:lstStyle>
            <a:lvl1pPr marL="0" indent="0">
              <a:buNone/>
              <a:defRPr sz="2000">
                <a:solidFill>
                  <a:schemeClr val="tx1">
                    <a:lumMod val="50000"/>
                    <a:lumOff val="50000"/>
                  </a:schemeClr>
                </a:solidFill>
                <a:latin typeface="Calibri Light" panose="020F03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smtClean="0"/>
              <a:t>Click to edit Master text styles</a:t>
            </a:r>
          </a:p>
        </p:txBody>
      </p:sp>
      <p:pic>
        <p:nvPicPr>
          <p:cNvPr id="9" name="Picture 8" descr="header-with-padding-wmt.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1558922"/>
          </a:xfrm>
          <a:prstGeom prst="rect">
            <a:avLst/>
          </a:prstGeom>
        </p:spPr>
      </p:pic>
      <p:sp>
        <p:nvSpPr>
          <p:cNvPr id="5" name="Rectangle 4"/>
          <p:cNvSpPr/>
          <p:nvPr userDrawn="1"/>
        </p:nvSpPr>
        <p:spPr>
          <a:xfrm>
            <a:off x="5029200" y="6012042"/>
            <a:ext cx="3954236" cy="646331"/>
          </a:xfrm>
          <a:prstGeom prst="rect">
            <a:avLst/>
          </a:prstGeom>
        </p:spPr>
        <p:txBody>
          <a:bodyPr wrap="square">
            <a:spAutoFit/>
          </a:bodyPr>
          <a:lstStyle/>
          <a:p>
            <a:pPr marL="0" marR="0" indent="0" algn="r" defTabSz="457200" rtl="0" eaLnBrk="1" fontAlgn="auto" latinLnBrk="0" hangingPunct="1">
              <a:lnSpc>
                <a:spcPct val="100000"/>
              </a:lnSpc>
              <a:spcBef>
                <a:spcPts val="0"/>
              </a:spcBef>
              <a:spcAft>
                <a:spcPts val="0"/>
              </a:spcAft>
              <a:buClrTx/>
              <a:buSzTx/>
              <a:buFontTx/>
              <a:buNone/>
              <a:tabLst/>
              <a:defRPr/>
            </a:pPr>
            <a:r>
              <a:rPr lang="en-US" sz="1200" b="1" i="1" dirty="0" smtClean="0">
                <a:latin typeface="+mj-lt"/>
                <a:cs typeface="Avenir Next Condensed Regular"/>
              </a:rPr>
              <a:t>Copyright © 2016 by Dr. Wendy Tietz. </a:t>
            </a:r>
            <a:br>
              <a:rPr lang="en-US" sz="1200" b="1" i="1" dirty="0" smtClean="0">
                <a:latin typeface="+mj-lt"/>
                <a:cs typeface="Avenir Next Condensed Regular"/>
              </a:rPr>
            </a:br>
            <a:r>
              <a:rPr lang="en-US" sz="1200" i="1" dirty="0" smtClean="0">
                <a:latin typeface="+mj-lt"/>
                <a:cs typeface="Avenir Next Condensed Regular"/>
              </a:rPr>
              <a:t>This work is licensed under a Creative Commons Attribution-NonCommercial 3.0 Unported License.</a:t>
            </a:r>
            <a:r>
              <a:rPr lang="en-US" sz="1200" i="1" dirty="0" smtClean="0">
                <a:solidFill>
                  <a:schemeClr val="tx1"/>
                </a:solidFill>
                <a:latin typeface="+mj-lt"/>
                <a:cs typeface="Avenir Next Condensed Regular"/>
              </a:rPr>
              <a:t> </a:t>
            </a:r>
          </a:p>
        </p:txBody>
      </p:sp>
    </p:spTree>
    <p:extLst>
      <p:ext uri="{BB962C8B-B14F-4D97-AF65-F5344CB8AC3E}">
        <p14:creationId xmlns:p14="http://schemas.microsoft.com/office/powerpoint/2010/main" val="212684324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8305337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p.me/p3NlXE-pN" TargetMode="External"/><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hyperlink" Target="http://wp.me/p3NlXE-pR"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depositphotos.com/home.html" TargetMode="External"/><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mailto:wtietz@kent.edu" TargetMode="External"/><Relationship Id="rId2" Type="http://schemas.openxmlformats.org/officeDocument/2006/relationships/hyperlink" Target="http://accountingintheheadlines.com/"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530351" y="1423643"/>
            <a:ext cx="8046721" cy="4487709"/>
          </a:xfrm>
        </p:spPr>
        <p:txBody>
          <a:bodyPr>
            <a:noAutofit/>
          </a:bodyPr>
          <a:lstStyle/>
          <a:p>
            <a:pPr marL="0" marR="0">
              <a:lnSpc>
                <a:spcPct val="107000"/>
              </a:lnSpc>
              <a:spcBef>
                <a:spcPts val="0"/>
              </a:spcBef>
              <a:spcAft>
                <a:spcPts val="800"/>
              </a:spcAft>
            </a:pPr>
            <a:r>
              <a:rPr lang="en-US" sz="3800" b="1" dirty="0">
                <a:latin typeface="Courier New" panose="02070309020205020404" pitchFamily="49" charset="0"/>
                <a:ea typeface="Calibri" panose="020F0502020204030204" pitchFamily="34" charset="0"/>
                <a:cs typeface="Times New Roman" panose="02020603050405020304" pitchFamily="18" charset="0"/>
              </a:rPr>
              <a:t>When the chocolate used in Cadbury </a:t>
            </a:r>
            <a:r>
              <a:rPr lang="en-US" sz="3800" b="1" dirty="0" err="1">
                <a:latin typeface="Courier New" panose="02070309020205020404" pitchFamily="49" charset="0"/>
                <a:ea typeface="Calibri" panose="020F0502020204030204" pitchFamily="34" charset="0"/>
                <a:cs typeface="Times New Roman" panose="02020603050405020304" pitchFamily="18" charset="0"/>
              </a:rPr>
              <a:t>Creme</a:t>
            </a:r>
            <a:r>
              <a:rPr lang="en-US" sz="3800" b="1" dirty="0">
                <a:latin typeface="Courier New" panose="02070309020205020404" pitchFamily="49" charset="0"/>
                <a:ea typeface="Calibri" panose="020F0502020204030204" pitchFamily="34" charset="0"/>
                <a:cs typeface="Times New Roman" panose="02020603050405020304" pitchFamily="18" charset="0"/>
              </a:rPr>
              <a:t> Eggs was changed to a less expensive chocolate, what variances would have been </a:t>
            </a:r>
            <a:r>
              <a:rPr lang="en-US" sz="3800" b="1" dirty="0" smtClean="0">
                <a:latin typeface="Courier New" panose="02070309020205020404" pitchFamily="49" charset="0"/>
                <a:ea typeface="Calibri" panose="020F0502020204030204" pitchFamily="34" charset="0"/>
                <a:cs typeface="Times New Roman" panose="02020603050405020304" pitchFamily="18" charset="0"/>
              </a:rPr>
              <a:t>impacted?</a:t>
            </a:r>
            <a:endParaRPr lang="en-US" sz="3800" dirty="0">
              <a:ea typeface="Calibri" panose="020F0502020204030204" pitchFamily="34" charset="0"/>
              <a:cs typeface="Times New Roman" panose="02020603050405020304" pitchFamily="18" charset="0"/>
            </a:endParaRPr>
          </a:p>
        </p:txBody>
      </p:sp>
      <p:sp>
        <p:nvSpPr>
          <p:cNvPr id="5" name="Text Placeholder 4"/>
          <p:cNvSpPr>
            <a:spLocks noGrp="1"/>
          </p:cNvSpPr>
          <p:nvPr>
            <p:ph type="body" idx="1"/>
          </p:nvPr>
        </p:nvSpPr>
        <p:spPr>
          <a:xfrm>
            <a:off x="276783" y="5911352"/>
            <a:ext cx="4696556" cy="700587"/>
          </a:xfrm>
        </p:spPr>
        <p:txBody>
          <a:bodyPr>
            <a:normAutofit/>
          </a:bodyPr>
          <a:lstStyle/>
          <a:p>
            <a:r>
              <a:rPr lang="en-US" dirty="0" smtClean="0">
                <a:solidFill>
                  <a:schemeClr val="tx1">
                    <a:lumMod val="50000"/>
                    <a:lumOff val="50000"/>
                  </a:schemeClr>
                </a:solidFill>
                <a:hlinkClick r:id="rId3"/>
              </a:rPr>
              <a:t>Original blog posting (February 23, 2016</a:t>
            </a:r>
            <a:r>
              <a:rPr lang="en-US" dirty="0" smtClean="0">
                <a:solidFill>
                  <a:schemeClr val="tx1">
                    <a:lumMod val="50000"/>
                    <a:lumOff val="50000"/>
                  </a:schemeClr>
                </a:solidFill>
                <a:hlinkClick r:id="rId4"/>
              </a:rPr>
              <a:t>)</a:t>
            </a:r>
            <a:endParaRPr lang="en-US" dirty="0" smtClean="0">
              <a:solidFill>
                <a:schemeClr val="tx1">
                  <a:lumMod val="50000"/>
                  <a:lumOff val="50000"/>
                </a:schemeClr>
              </a:solidFill>
            </a:endParaRPr>
          </a:p>
        </p:txBody>
      </p:sp>
    </p:spTree>
    <p:extLst>
      <p:ext uri="{BB962C8B-B14F-4D97-AF65-F5344CB8AC3E}">
        <p14:creationId xmlns:p14="http://schemas.microsoft.com/office/powerpoint/2010/main" val="5381221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6006" y="295651"/>
            <a:ext cx="8857042" cy="1097280"/>
          </a:xfrm>
        </p:spPr>
        <p:txBody>
          <a:bodyPr>
            <a:noAutofit/>
          </a:bodyPr>
          <a:lstStyle/>
          <a:p>
            <a:pPr algn="ctr"/>
            <a:r>
              <a:rPr lang="en-US" sz="4800" dirty="0" smtClean="0"/>
              <a:t>Cadbury </a:t>
            </a:r>
            <a:r>
              <a:rPr lang="en-US" sz="4800" dirty="0" err="1" smtClean="0"/>
              <a:t>Creme</a:t>
            </a:r>
            <a:r>
              <a:rPr lang="en-US" sz="4800" dirty="0" smtClean="0"/>
              <a:t> Eggs</a:t>
            </a:r>
            <a:endParaRPr lang="en-US" sz="4800" dirty="0"/>
          </a:p>
        </p:txBody>
      </p:sp>
      <p:sp>
        <p:nvSpPr>
          <p:cNvPr id="3" name="Content Placeholder 2"/>
          <p:cNvSpPr>
            <a:spLocks noGrp="1"/>
          </p:cNvSpPr>
          <p:nvPr>
            <p:ph idx="1"/>
          </p:nvPr>
        </p:nvSpPr>
        <p:spPr>
          <a:xfrm>
            <a:off x="156006" y="1536192"/>
            <a:ext cx="4873194" cy="4937760"/>
          </a:xfrm>
        </p:spPr>
        <p:txBody>
          <a:bodyPr>
            <a:noAutofit/>
          </a:bodyPr>
          <a:lstStyle/>
          <a:p>
            <a:pPr>
              <a:lnSpc>
                <a:spcPct val="110000"/>
              </a:lnSpc>
            </a:pPr>
            <a:r>
              <a:rPr lang="en-US" sz="2700" dirty="0" smtClean="0"/>
              <a:t>Cadbury Eggs are produced in Canada and the United Kingdom</a:t>
            </a:r>
          </a:p>
          <a:p>
            <a:pPr>
              <a:lnSpc>
                <a:spcPct val="110000"/>
              </a:lnSpc>
            </a:pPr>
            <a:r>
              <a:rPr lang="en-US" sz="2700" smtClean="0"/>
              <a:t>In </a:t>
            </a:r>
            <a:r>
              <a:rPr lang="en-US" sz="2700" dirty="0" smtClean="0"/>
              <a:t>2015, Cadbury replaced its Cadbury Dairy Milk chocolate with “standard cocoa mix chocolate”</a:t>
            </a:r>
          </a:p>
          <a:p>
            <a:pPr>
              <a:lnSpc>
                <a:spcPct val="110000"/>
              </a:lnSpc>
            </a:pPr>
            <a:r>
              <a:rPr lang="en-US" sz="2700" dirty="0" smtClean="0"/>
              <a:t>Sales have fallen more than $14 million since the change</a:t>
            </a:r>
            <a:endParaRPr lang="en-US" sz="2700"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26968" y="2069333"/>
            <a:ext cx="3370024" cy="2743200"/>
          </a:xfrm>
          <a:prstGeom prst="rect">
            <a:avLst/>
          </a:prstGeom>
        </p:spPr>
      </p:pic>
      <p:sp>
        <p:nvSpPr>
          <p:cNvPr id="5" name="TextBox 4"/>
          <p:cNvSpPr txBox="1"/>
          <p:nvPr/>
        </p:nvSpPr>
        <p:spPr>
          <a:xfrm>
            <a:off x="5266944" y="4812533"/>
            <a:ext cx="3657600" cy="276999"/>
          </a:xfrm>
          <a:prstGeom prst="rect">
            <a:avLst/>
          </a:prstGeom>
          <a:noFill/>
        </p:spPr>
        <p:txBody>
          <a:bodyPr wrap="square" rtlCol="0">
            <a:spAutoFit/>
          </a:bodyPr>
          <a:lstStyle/>
          <a:p>
            <a:r>
              <a:rPr lang="en-US" sz="1200" dirty="0" smtClean="0"/>
              <a:t>Photographer: </a:t>
            </a:r>
            <a:r>
              <a:rPr lang="en-US" sz="1200" u="sng" dirty="0">
                <a:hlinkClick r:id="rId3"/>
              </a:rPr>
              <a:t>http://depositphotos.com/home.html</a:t>
            </a:r>
            <a:r>
              <a:rPr lang="en-US" sz="1200" dirty="0"/>
              <a:t> </a:t>
            </a:r>
          </a:p>
        </p:txBody>
      </p:sp>
    </p:spTree>
    <p:extLst>
      <p:ext uri="{BB962C8B-B14F-4D97-AF65-F5344CB8AC3E}">
        <p14:creationId xmlns:p14="http://schemas.microsoft.com/office/powerpoint/2010/main" val="32451670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1</a:t>
            </a:r>
            <a:endParaRPr lang="en-US" dirty="0"/>
          </a:p>
        </p:txBody>
      </p:sp>
      <p:sp>
        <p:nvSpPr>
          <p:cNvPr id="5" name="Content Placeholder 2"/>
          <p:cNvSpPr>
            <a:spLocks noGrp="1"/>
          </p:cNvSpPr>
          <p:nvPr>
            <p:ph idx="1"/>
          </p:nvPr>
        </p:nvSpPr>
        <p:spPr/>
        <p:txBody>
          <a:bodyPr>
            <a:noAutofit/>
          </a:bodyPr>
          <a:lstStyle/>
          <a:p>
            <a:pPr marL="0" indent="0">
              <a:buNone/>
            </a:pPr>
            <a:r>
              <a:rPr lang="en-US" sz="3600" dirty="0" smtClean="0"/>
              <a:t>Assume </a:t>
            </a:r>
            <a:r>
              <a:rPr lang="en-US" sz="3600" dirty="0"/>
              <a:t>that Cadbury uses standard costing in its manufacturing operations. What variance would have been impacted by the decrease in the cost of the chocolate used in the Cadbury eggs?  Would this variance have been favorable or unfavorable? What position or department within Cadbury would have been responsible for that </a:t>
            </a:r>
            <a:r>
              <a:rPr lang="en-US" sz="3600" dirty="0" smtClean="0"/>
              <a:t>variance?</a:t>
            </a:r>
            <a:endParaRPr lang="en-US" sz="3600" dirty="0"/>
          </a:p>
        </p:txBody>
      </p:sp>
    </p:spTree>
    <p:extLst>
      <p:ext uri="{BB962C8B-B14F-4D97-AF65-F5344CB8AC3E}">
        <p14:creationId xmlns:p14="http://schemas.microsoft.com/office/powerpoint/2010/main" val="33557790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2</a:t>
            </a:r>
            <a:endParaRPr lang="en-US" dirty="0"/>
          </a:p>
        </p:txBody>
      </p:sp>
      <p:sp>
        <p:nvSpPr>
          <p:cNvPr id="3" name="Content Placeholder 2"/>
          <p:cNvSpPr>
            <a:spLocks noGrp="1"/>
          </p:cNvSpPr>
          <p:nvPr>
            <p:ph idx="1"/>
          </p:nvPr>
        </p:nvSpPr>
        <p:spPr>
          <a:xfrm>
            <a:off x="497205" y="1389888"/>
            <a:ext cx="8149590" cy="5065776"/>
          </a:xfrm>
        </p:spPr>
        <p:txBody>
          <a:bodyPr>
            <a:noAutofit/>
          </a:bodyPr>
          <a:lstStyle/>
          <a:p>
            <a:pPr marL="0" indent="0">
              <a:buNone/>
            </a:pPr>
            <a:r>
              <a:rPr lang="en-US" sz="4000" dirty="0"/>
              <a:t>What variance would have been impacted by the drop in sales revenue from the recipe change? Would this variance have been favorable or unfavorable? What position or department within Cadbury would have been responsible for that variance? </a:t>
            </a:r>
          </a:p>
        </p:txBody>
      </p:sp>
    </p:spTree>
    <p:extLst>
      <p:ext uri="{BB962C8B-B14F-4D97-AF65-F5344CB8AC3E}">
        <p14:creationId xmlns:p14="http://schemas.microsoft.com/office/powerpoint/2010/main" val="7994834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3</a:t>
            </a:r>
            <a:endParaRPr lang="en-US" dirty="0"/>
          </a:p>
        </p:txBody>
      </p:sp>
      <p:sp>
        <p:nvSpPr>
          <p:cNvPr id="3" name="Content Placeholder 2"/>
          <p:cNvSpPr>
            <a:spLocks noGrp="1"/>
          </p:cNvSpPr>
          <p:nvPr>
            <p:ph idx="1"/>
          </p:nvPr>
        </p:nvSpPr>
        <p:spPr>
          <a:xfrm>
            <a:off x="628650" y="1499616"/>
            <a:ext cx="7886700" cy="5230368"/>
          </a:xfrm>
        </p:spPr>
        <p:txBody>
          <a:bodyPr>
            <a:noAutofit/>
          </a:bodyPr>
          <a:lstStyle/>
          <a:p>
            <a:pPr marL="0" indent="0">
              <a:buNone/>
            </a:pPr>
            <a:r>
              <a:rPr lang="en-US" sz="4000" dirty="0"/>
              <a:t>Do you think the change in recipe was a good move for Cadbury? Explain</a:t>
            </a:r>
            <a:r>
              <a:rPr lang="en-US" sz="4000" dirty="0" smtClean="0"/>
              <a:t>.</a:t>
            </a:r>
            <a:endParaRPr lang="en-US" sz="4000" dirty="0"/>
          </a:p>
        </p:txBody>
      </p:sp>
    </p:spTree>
    <p:extLst>
      <p:ext uri="{BB962C8B-B14F-4D97-AF65-F5344CB8AC3E}">
        <p14:creationId xmlns:p14="http://schemas.microsoft.com/office/powerpoint/2010/main" val="2333110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14751"/>
            <a:ext cx="7886700" cy="832303"/>
          </a:xfrm>
        </p:spPr>
        <p:txBody>
          <a:bodyPr/>
          <a:lstStyle/>
          <a:p>
            <a:r>
              <a:rPr lang="en-US" dirty="0" smtClean="0"/>
              <a:t>Question Recap</a:t>
            </a:r>
            <a:endParaRPr lang="en-US" dirty="0"/>
          </a:p>
        </p:txBody>
      </p:sp>
      <p:sp>
        <p:nvSpPr>
          <p:cNvPr id="3" name="Content Placeholder 2"/>
          <p:cNvSpPr>
            <a:spLocks noGrp="1"/>
          </p:cNvSpPr>
          <p:nvPr>
            <p:ph idx="1"/>
          </p:nvPr>
        </p:nvSpPr>
        <p:spPr>
          <a:xfrm>
            <a:off x="310896" y="1147054"/>
            <a:ext cx="8204454" cy="5710946"/>
          </a:xfrm>
        </p:spPr>
        <p:txBody>
          <a:bodyPr>
            <a:noAutofit/>
          </a:bodyPr>
          <a:lstStyle/>
          <a:p>
            <a:pPr marL="342900" lvl="0" indent="-342900">
              <a:buFont typeface="+mj-lt"/>
              <a:buAutoNum type="arabicPeriod"/>
            </a:pPr>
            <a:r>
              <a:rPr lang="en-US" sz="2700" dirty="0"/>
              <a:t>Assume that Cadbury uses standard costing in its manufacturing operations. What variance would have been impacted by the decrease in the cost of the chocolate used in the Cadbury eggs?  Would this variance have been favorable or unfavorable? What position or department within Cadbury would have been responsible for that variance?</a:t>
            </a:r>
          </a:p>
          <a:p>
            <a:pPr marL="342900" lvl="0" indent="-342900">
              <a:buFont typeface="+mj-lt"/>
              <a:buAutoNum type="arabicPeriod"/>
            </a:pPr>
            <a:r>
              <a:rPr lang="en-US" sz="2700" dirty="0"/>
              <a:t>What variance would have been impacted by the drop in sales revenue from the recipe change? Would this variance have been favorable or unfavorable? What position or department within Cadbury would have been responsible for that variance? </a:t>
            </a:r>
          </a:p>
          <a:p>
            <a:pPr marL="342900" lvl="0" indent="-342900">
              <a:buFont typeface="+mj-lt"/>
              <a:buAutoNum type="arabicPeriod"/>
            </a:pPr>
            <a:r>
              <a:rPr lang="en-US" sz="2700" dirty="0"/>
              <a:t>Do you think the change in recipe was a good move for Cadbury? Explain.</a:t>
            </a:r>
          </a:p>
          <a:p>
            <a:pPr marL="0" lvl="0" indent="0">
              <a:buNone/>
            </a:pPr>
            <a:endParaRPr lang="en-US" sz="1800" dirty="0"/>
          </a:p>
        </p:txBody>
      </p:sp>
      <p:sp>
        <p:nvSpPr>
          <p:cNvPr id="4" name="TextBox 3"/>
          <p:cNvSpPr txBox="1"/>
          <p:nvPr/>
        </p:nvSpPr>
        <p:spPr>
          <a:xfrm>
            <a:off x="4168020" y="5551520"/>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2722570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39172" y="1709740"/>
            <a:ext cx="8451115" cy="3335090"/>
          </a:xfrm>
        </p:spPr>
        <p:txBody>
          <a:bodyPr>
            <a:noAutofit/>
          </a:bodyPr>
          <a:lstStyle/>
          <a:p>
            <a:r>
              <a:rPr lang="en-US" sz="2000" dirty="0" smtClean="0">
                <a:latin typeface="Courier"/>
                <a:cs typeface="Courier"/>
              </a:rPr>
              <a:t>For additional news stories to use in the accounting classroom, see the Accounting in the </a:t>
            </a:r>
            <a:r>
              <a:rPr lang="en-US" sz="2000" dirty="0">
                <a:latin typeface="Courier"/>
                <a:cs typeface="Courier"/>
              </a:rPr>
              <a:t>Headlines blog at </a:t>
            </a:r>
            <a:r>
              <a:rPr lang="en-US" sz="2000" dirty="0">
                <a:latin typeface="Courier"/>
                <a:cs typeface="Courier"/>
                <a:hlinkClick r:id="rId2"/>
              </a:rPr>
              <a:t>http://accountingintheheadlines.com</a:t>
            </a:r>
            <a:r>
              <a:rPr lang="en-US" sz="2000" dirty="0" smtClean="0">
                <a:latin typeface="Courier"/>
                <a:cs typeface="Courier"/>
                <a:hlinkClick r:id="rId2"/>
              </a:rPr>
              <a:t>/</a:t>
            </a:r>
            <a:r>
              <a:rPr lang="en-US" sz="2000" dirty="0" smtClean="0">
                <a:latin typeface="Courier"/>
                <a:cs typeface="Courier"/>
              </a:rPr>
              <a:t> </a:t>
            </a:r>
            <a:r>
              <a:rPr lang="en-US" sz="2400" dirty="0">
                <a:latin typeface="Courier"/>
                <a:cs typeface="Courier"/>
              </a:rPr>
              <a:t/>
            </a:r>
            <a:br>
              <a:rPr lang="en-US" sz="2400" dirty="0">
                <a:latin typeface="Courier"/>
                <a:cs typeface="Courier"/>
              </a:rPr>
            </a:br>
            <a:r>
              <a:rPr lang="en-US" sz="2400" dirty="0">
                <a:latin typeface="Courier"/>
                <a:cs typeface="Courier"/>
              </a:rPr>
              <a:t/>
            </a:r>
            <a:br>
              <a:rPr lang="en-US" sz="2400" dirty="0">
                <a:latin typeface="Courier"/>
                <a:cs typeface="Courier"/>
              </a:rPr>
            </a:br>
            <a:r>
              <a:rPr lang="en-US" sz="2400" dirty="0">
                <a:latin typeface="Courier"/>
                <a:cs typeface="Courier"/>
              </a:rPr>
              <a:t/>
            </a:r>
            <a:br>
              <a:rPr lang="en-US" sz="2400" dirty="0">
                <a:latin typeface="Courier"/>
                <a:cs typeface="Courier"/>
              </a:rPr>
            </a:br>
            <a:r>
              <a:rPr lang="en-US" sz="2400" dirty="0" smtClean="0">
                <a:latin typeface="Courier"/>
                <a:cs typeface="Courier"/>
              </a:rPr>
              <a:t>Questions or comments? </a:t>
            </a:r>
            <a:r>
              <a:rPr lang="en-US" sz="2000" dirty="0" smtClean="0">
                <a:latin typeface="Courier"/>
                <a:cs typeface="Courier"/>
              </a:rPr>
              <a:t>Contact Dr. Wendy Tietz at </a:t>
            </a:r>
            <a:r>
              <a:rPr lang="en-US" sz="2000" dirty="0" smtClean="0">
                <a:latin typeface="Courier"/>
                <a:cs typeface="Courier"/>
                <a:hlinkClick r:id="rId3"/>
              </a:rPr>
              <a:t>wtietz@kent.edu</a:t>
            </a:r>
            <a:r>
              <a:rPr lang="en-US" sz="2000" dirty="0" smtClean="0">
                <a:latin typeface="Courier"/>
                <a:cs typeface="Courier"/>
              </a:rPr>
              <a:t>  </a:t>
            </a:r>
            <a:endParaRPr lang="en-US" sz="2000" dirty="0">
              <a:latin typeface="Courier"/>
              <a:cs typeface="Courier"/>
            </a:endParaRPr>
          </a:p>
        </p:txBody>
      </p:sp>
    </p:spTree>
    <p:extLst>
      <p:ext uri="{BB962C8B-B14F-4D97-AF65-F5344CB8AC3E}">
        <p14:creationId xmlns:p14="http://schemas.microsoft.com/office/powerpoint/2010/main" val="30185134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Inverse">
      <a:majorFont>
        <a:latin typeface="Calibri"/>
        <a:ea typeface=""/>
        <a:cs typeface=""/>
      </a:majorFont>
      <a:minorFont>
        <a:latin typeface="Calibri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3353</TotalTime>
  <Words>332</Words>
  <Application>Microsoft Office PowerPoint</Application>
  <PresentationFormat>On-screen Show (4:3)</PresentationFormat>
  <Paragraphs>19</Paragraphs>
  <Slides>7</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vt:i4>
      </vt:variant>
    </vt:vector>
  </HeadingPairs>
  <TitlesOfParts>
    <vt:vector size="15" baseType="lpstr">
      <vt:lpstr>Arial</vt:lpstr>
      <vt:lpstr>Avenir Next Condensed Regular</vt:lpstr>
      <vt:lpstr>Calibri</vt:lpstr>
      <vt:lpstr>Calibri Light</vt:lpstr>
      <vt:lpstr>Courier</vt:lpstr>
      <vt:lpstr>Courier New</vt:lpstr>
      <vt:lpstr>Times New Roman</vt:lpstr>
      <vt:lpstr>Office Theme</vt:lpstr>
      <vt:lpstr>When the chocolate used in Cadbury Creme Eggs was changed to a less expensive chocolate, what variances would have been impacted?</vt:lpstr>
      <vt:lpstr>Cadbury Creme Eggs</vt:lpstr>
      <vt:lpstr>Question 1</vt:lpstr>
      <vt:lpstr>Question 2</vt:lpstr>
      <vt:lpstr>Question 3</vt:lpstr>
      <vt:lpstr>Question Recap</vt:lpstr>
      <vt:lpstr>For additional news stories to use in the accounting classroom, see the Accounting in the Headlines blog at http://accountingintheheadlines.com/    Questions or comments? Contact Dr. Wendy Tietz at wtietz@kent.edu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Wendy Tietz</dc:creator>
  <cp:lastModifiedBy>Wendy Tietz</cp:lastModifiedBy>
  <cp:revision>132</cp:revision>
  <cp:lastPrinted>2015-01-07T02:07:23Z</cp:lastPrinted>
  <dcterms:created xsi:type="dcterms:W3CDTF">2014-03-26T16:56:49Z</dcterms:created>
  <dcterms:modified xsi:type="dcterms:W3CDTF">2016-01-31T18:22:35Z</dcterms:modified>
</cp:coreProperties>
</file>