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9"/>
  </p:notesMasterIdLst>
  <p:sldIdLst>
    <p:sldId id="256" r:id="rId2"/>
    <p:sldId id="276" r:id="rId3"/>
    <p:sldId id="259" r:id="rId4"/>
    <p:sldId id="277" r:id="rId5"/>
    <p:sldId id="260" r:id="rId6"/>
    <p:sldId id="258" r:id="rId7"/>
    <p:sldId id="263" r:id="rId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412" autoAdjust="0"/>
    <p:restoredTop sz="94660"/>
  </p:normalViewPr>
  <p:slideViewPr>
    <p:cSldViewPr snapToGrid="0">
      <p:cViewPr varScale="1">
        <p:scale>
          <a:sx n="53" d="100"/>
          <a:sy n="53" d="100"/>
        </p:scale>
        <p:origin x="84" y="53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A8CA1E8-A181-44A4-AD5D-C01A14E98DB4}" type="datetimeFigureOut">
              <a:rPr lang="en-US" smtClean="0"/>
              <a:t>1/5/2016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97A3E4C-2FA2-4F33-A40E-4B08CB6023E2}" type="slidenum">
              <a:rPr lang="en-US" smtClean="0"/>
              <a:t>‹#›</a:t>
            </a:fld>
            <a:endParaRPr lang="en-US"/>
          </a:p>
        </p:txBody>
      </p:sp>
    </p:spTree>
    <p:extLst>
      <p:ext uri="{BB962C8B-B14F-4D97-AF65-F5344CB8AC3E}">
        <p14:creationId xmlns:p14="http://schemas.microsoft.com/office/powerpoint/2010/main" val="30405407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97A3E4C-2FA2-4F33-A40E-4B08CB6023E2}" type="slidenum">
              <a:rPr lang="en-US" smtClean="0"/>
              <a:t>1</a:t>
            </a:fld>
            <a:endParaRPr lang="en-US"/>
          </a:p>
        </p:txBody>
      </p:sp>
    </p:spTree>
    <p:extLst>
      <p:ext uri="{BB962C8B-B14F-4D97-AF65-F5344CB8AC3E}">
        <p14:creationId xmlns:p14="http://schemas.microsoft.com/office/powerpoint/2010/main" val="25366647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832303"/>
          </a:xfrm>
        </p:spPr>
        <p:txBody>
          <a:bodyPr/>
          <a:lstStyle/>
          <a:p>
            <a:r>
              <a:rPr lang="en-US" dirty="0" smtClean="0"/>
              <a:t>Click to edit Master title style</a:t>
            </a:r>
            <a:endParaRPr lang="en-US" dirty="0"/>
          </a:p>
        </p:txBody>
      </p:sp>
      <p:sp>
        <p:nvSpPr>
          <p:cNvPr id="3" name="Content Placeholder 2"/>
          <p:cNvSpPr>
            <a:spLocks noGrp="1"/>
          </p:cNvSpPr>
          <p:nvPr>
            <p:ph idx="1"/>
          </p:nvPr>
        </p:nvSpPr>
        <p:spPr>
          <a:xfrm>
            <a:off x="628650" y="1295400"/>
            <a:ext cx="7886700" cy="4582887"/>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951245104"/>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ntent and picture">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832303"/>
          </a:xfrm>
        </p:spPr>
        <p:txBody>
          <a:bodyPr/>
          <a:lstStyle/>
          <a:p>
            <a:r>
              <a:rPr lang="en-US" dirty="0" smtClean="0"/>
              <a:t>Click to edit Master title style</a:t>
            </a:r>
            <a:endParaRPr lang="en-US" dirty="0"/>
          </a:p>
        </p:txBody>
      </p:sp>
      <p:sp>
        <p:nvSpPr>
          <p:cNvPr id="3" name="Content Placeholder 2"/>
          <p:cNvSpPr>
            <a:spLocks noGrp="1"/>
          </p:cNvSpPr>
          <p:nvPr>
            <p:ph idx="1"/>
          </p:nvPr>
        </p:nvSpPr>
        <p:spPr>
          <a:xfrm>
            <a:off x="628650" y="1295400"/>
            <a:ext cx="3812721" cy="4582887"/>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Picture Placeholder 4"/>
          <p:cNvSpPr>
            <a:spLocks noGrp="1"/>
          </p:cNvSpPr>
          <p:nvPr>
            <p:ph type="pic" sz="quarter" idx="10"/>
          </p:nvPr>
        </p:nvSpPr>
        <p:spPr>
          <a:xfrm>
            <a:off x="4572000" y="1295400"/>
            <a:ext cx="3943350" cy="4583113"/>
          </a:xfrm>
        </p:spPr>
        <p:txBody>
          <a:bodyPr/>
          <a:lstStyle/>
          <a:p>
            <a:endParaRPr lang="en-US"/>
          </a:p>
        </p:txBody>
      </p:sp>
    </p:spTree>
    <p:extLst>
      <p:ext uri="{BB962C8B-B14F-4D97-AF65-F5344CB8AC3E}">
        <p14:creationId xmlns:p14="http://schemas.microsoft.com/office/powerpoint/2010/main" val="4001673462"/>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ctr" anchorCtr="0">
            <a:normAutofit/>
          </a:bodyPr>
          <a:lstStyle>
            <a:lvl1pPr>
              <a:defRPr sz="4400">
                <a:latin typeface="Calibri" panose="020F0502020204030204" pitchFamily="34" charset="0"/>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nchor="ctr" anchorCtr="0">
            <a:normAutofit/>
          </a:bodyPr>
          <a:lstStyle>
            <a:lvl1pPr marL="0" indent="0">
              <a:buNone/>
              <a:defRPr sz="2000">
                <a:solidFill>
                  <a:schemeClr val="tx1">
                    <a:lumMod val="50000"/>
                    <a:lumOff val="50000"/>
                  </a:schemeClr>
                </a:solidFill>
                <a:latin typeface="Calibri Light" panose="020F030202020403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smtClean="0"/>
              <a:t>Click to edit Master text styles</a:t>
            </a:r>
          </a:p>
        </p:txBody>
      </p:sp>
      <p:pic>
        <p:nvPicPr>
          <p:cNvPr id="9" name="Picture 8" descr="header-with-padding-wmt.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1558922"/>
          </a:xfrm>
          <a:prstGeom prst="rect">
            <a:avLst/>
          </a:prstGeom>
        </p:spPr>
      </p:pic>
      <p:sp>
        <p:nvSpPr>
          <p:cNvPr id="5" name="Rectangle 4"/>
          <p:cNvSpPr/>
          <p:nvPr userDrawn="1"/>
        </p:nvSpPr>
        <p:spPr>
          <a:xfrm>
            <a:off x="5029200" y="6012042"/>
            <a:ext cx="3954236" cy="646331"/>
          </a:xfrm>
          <a:prstGeom prst="rect">
            <a:avLst/>
          </a:prstGeom>
        </p:spPr>
        <p:txBody>
          <a:bodyPr wrap="square">
            <a:spAutoFit/>
          </a:bodyPr>
          <a:lstStyle/>
          <a:p>
            <a:pPr marL="0" marR="0" indent="0" algn="r" defTabSz="457200" rtl="0" eaLnBrk="1" fontAlgn="auto" latinLnBrk="0" hangingPunct="1">
              <a:lnSpc>
                <a:spcPct val="100000"/>
              </a:lnSpc>
              <a:spcBef>
                <a:spcPts val="0"/>
              </a:spcBef>
              <a:spcAft>
                <a:spcPts val="0"/>
              </a:spcAft>
              <a:buClrTx/>
              <a:buSzTx/>
              <a:buFontTx/>
              <a:buNone/>
              <a:tabLst/>
              <a:defRPr/>
            </a:pPr>
            <a:r>
              <a:rPr lang="en-US" sz="1200" b="1" i="1" dirty="0" smtClean="0">
                <a:latin typeface="+mj-lt"/>
                <a:cs typeface="Avenir Next Condensed Regular"/>
              </a:rPr>
              <a:t>Copyright © 2016 by Dr. Wendy Tietz. </a:t>
            </a:r>
            <a:br>
              <a:rPr lang="en-US" sz="1200" b="1" i="1" dirty="0" smtClean="0">
                <a:latin typeface="+mj-lt"/>
                <a:cs typeface="Avenir Next Condensed Regular"/>
              </a:rPr>
            </a:br>
            <a:r>
              <a:rPr lang="en-US" sz="1200" i="1" dirty="0" smtClean="0">
                <a:latin typeface="+mj-lt"/>
                <a:cs typeface="Avenir Next Condensed Regular"/>
              </a:rPr>
              <a:t>This work is licensed under a Creative Commons Attribution-NonCommercial 3.0 Unported License.</a:t>
            </a:r>
            <a:r>
              <a:rPr lang="en-US" sz="1200" i="1" dirty="0" smtClean="0">
                <a:solidFill>
                  <a:schemeClr val="tx1"/>
                </a:solidFill>
                <a:latin typeface="+mj-lt"/>
                <a:cs typeface="Avenir Next Condensed Regular"/>
              </a:rPr>
              <a:t> </a:t>
            </a:r>
          </a:p>
        </p:txBody>
      </p:sp>
    </p:spTree>
    <p:extLst>
      <p:ext uri="{BB962C8B-B14F-4D97-AF65-F5344CB8AC3E}">
        <p14:creationId xmlns:p14="http://schemas.microsoft.com/office/powerpoint/2010/main" val="2126843249"/>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183053379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p.me/p3NlXE-p8" TargetMode="External"/><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hyperlink" Target="mailto:wtietz@kent.edu" TargetMode="External"/><Relationship Id="rId2" Type="http://schemas.openxmlformats.org/officeDocument/2006/relationships/hyperlink" Target="http://accountingintheheadlines.com/" TargetMode="Externa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450122" y="1859210"/>
            <a:ext cx="8270545" cy="4001520"/>
          </a:xfrm>
        </p:spPr>
        <p:txBody>
          <a:bodyPr>
            <a:noAutofit/>
          </a:bodyPr>
          <a:lstStyle/>
          <a:p>
            <a:pPr marL="0" marR="0">
              <a:lnSpc>
                <a:spcPct val="107000"/>
              </a:lnSpc>
              <a:spcBef>
                <a:spcPts val="0"/>
              </a:spcBef>
              <a:spcAft>
                <a:spcPts val="800"/>
              </a:spcAft>
            </a:pPr>
            <a:r>
              <a:rPr lang="en-US" b="1" dirty="0">
                <a:latin typeface="Courier New" panose="02070309020205020404" pitchFamily="49" charset="0"/>
                <a:ea typeface="Calibri" panose="020F0502020204030204" pitchFamily="34" charset="0"/>
                <a:cs typeface="Times New Roman" panose="02020603050405020304" pitchFamily="18" charset="0"/>
              </a:rPr>
              <a:t>What is the impact of Toshiba’s credit line on its financial </a:t>
            </a:r>
            <a:r>
              <a:rPr lang="en-US" b="1" dirty="0" smtClean="0">
                <a:latin typeface="Courier New" panose="02070309020205020404" pitchFamily="49" charset="0"/>
                <a:ea typeface="Calibri" panose="020F0502020204030204" pitchFamily="34" charset="0"/>
                <a:cs typeface="Times New Roman" panose="02020603050405020304" pitchFamily="18" charset="0"/>
              </a:rPr>
              <a:t>statements?</a:t>
            </a:r>
            <a:endParaRPr lang="en-US" sz="3200" dirty="0">
              <a:ea typeface="Calibri" panose="020F0502020204030204" pitchFamily="34" charset="0"/>
              <a:cs typeface="Times New Roman" panose="02020603050405020304" pitchFamily="18" charset="0"/>
            </a:endParaRPr>
          </a:p>
        </p:txBody>
      </p:sp>
      <p:sp>
        <p:nvSpPr>
          <p:cNvPr id="5" name="Text Placeholder 4"/>
          <p:cNvSpPr>
            <a:spLocks noGrp="1"/>
          </p:cNvSpPr>
          <p:nvPr>
            <p:ph type="body" idx="1"/>
          </p:nvPr>
        </p:nvSpPr>
        <p:spPr>
          <a:xfrm>
            <a:off x="276783" y="5911352"/>
            <a:ext cx="4696556" cy="700587"/>
          </a:xfrm>
        </p:spPr>
        <p:txBody>
          <a:bodyPr>
            <a:normAutofit/>
          </a:bodyPr>
          <a:lstStyle/>
          <a:p>
            <a:r>
              <a:rPr lang="en-US" dirty="0" smtClean="0">
                <a:solidFill>
                  <a:schemeClr val="tx1">
                    <a:lumMod val="50000"/>
                    <a:lumOff val="50000"/>
                  </a:schemeClr>
                </a:solidFill>
                <a:hlinkClick r:id="rId3"/>
              </a:rPr>
              <a:t>Original blog posting (February 2, 2016)</a:t>
            </a:r>
            <a:endParaRPr lang="en-US" dirty="0" smtClean="0">
              <a:solidFill>
                <a:schemeClr val="tx1">
                  <a:lumMod val="50000"/>
                  <a:lumOff val="50000"/>
                </a:schemeClr>
              </a:solidFill>
            </a:endParaRPr>
          </a:p>
        </p:txBody>
      </p:sp>
    </p:spTree>
    <p:extLst>
      <p:ext uri="{BB962C8B-B14F-4D97-AF65-F5344CB8AC3E}">
        <p14:creationId xmlns:p14="http://schemas.microsoft.com/office/powerpoint/2010/main" val="53812216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56006" y="295651"/>
            <a:ext cx="8857042" cy="1097280"/>
          </a:xfrm>
        </p:spPr>
        <p:txBody>
          <a:bodyPr>
            <a:noAutofit/>
          </a:bodyPr>
          <a:lstStyle/>
          <a:p>
            <a:pPr algn="ctr"/>
            <a:r>
              <a:rPr lang="en-US" sz="4800" dirty="0" smtClean="0"/>
              <a:t>Toshiba</a:t>
            </a:r>
            <a:endParaRPr lang="en-US" sz="4800" dirty="0"/>
          </a:p>
        </p:txBody>
      </p:sp>
      <p:sp>
        <p:nvSpPr>
          <p:cNvPr id="3" name="Content Placeholder 2"/>
          <p:cNvSpPr>
            <a:spLocks noGrp="1"/>
          </p:cNvSpPr>
          <p:nvPr>
            <p:ph idx="1"/>
          </p:nvPr>
        </p:nvSpPr>
        <p:spPr>
          <a:xfrm>
            <a:off x="301096" y="1287887"/>
            <a:ext cx="4929271" cy="5295793"/>
          </a:xfrm>
        </p:spPr>
        <p:txBody>
          <a:bodyPr>
            <a:normAutofit/>
          </a:bodyPr>
          <a:lstStyle/>
          <a:p>
            <a:pPr>
              <a:lnSpc>
                <a:spcPct val="110000"/>
              </a:lnSpc>
            </a:pPr>
            <a:r>
              <a:rPr lang="en-US" dirty="0" smtClean="0"/>
              <a:t>Toshiba Corp. announced it had overstated profits by nearly $2 billion over 6 years</a:t>
            </a:r>
          </a:p>
          <a:p>
            <a:pPr>
              <a:lnSpc>
                <a:spcPct val="110000"/>
              </a:lnSpc>
            </a:pPr>
            <a:r>
              <a:rPr lang="en-US" dirty="0" smtClean="0"/>
              <a:t>Toshiba’s stock price has fallen from $512.40 in 2014 to $216.60 in 2015</a:t>
            </a:r>
          </a:p>
          <a:p>
            <a:pPr>
              <a:lnSpc>
                <a:spcPct val="110000"/>
              </a:lnSpc>
            </a:pPr>
            <a:r>
              <a:rPr lang="en-US" dirty="0" smtClean="0"/>
              <a:t>In </a:t>
            </a:r>
            <a:r>
              <a:rPr lang="en-US" dirty="0"/>
              <a:t>addition to its current $3.2 </a:t>
            </a:r>
            <a:r>
              <a:rPr lang="en-US" dirty="0" smtClean="0"/>
              <a:t>billion credit line, t</a:t>
            </a:r>
            <a:r>
              <a:rPr lang="en-US" dirty="0" smtClean="0"/>
              <a:t>he company is seeking another $2.5 billion credit line for restructuring</a:t>
            </a: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74403" y="1794889"/>
            <a:ext cx="2194560" cy="3302849"/>
          </a:xfrm>
          <a:prstGeom prst="rect">
            <a:avLst/>
          </a:prstGeom>
        </p:spPr>
      </p:pic>
      <p:sp>
        <p:nvSpPr>
          <p:cNvPr id="5" name="TextBox 4"/>
          <p:cNvSpPr txBox="1"/>
          <p:nvPr/>
        </p:nvSpPr>
        <p:spPr>
          <a:xfrm>
            <a:off x="5443921" y="5097738"/>
            <a:ext cx="3206303" cy="246221"/>
          </a:xfrm>
          <a:prstGeom prst="rect">
            <a:avLst/>
          </a:prstGeom>
          <a:noFill/>
        </p:spPr>
        <p:txBody>
          <a:bodyPr wrap="square" rtlCol="0">
            <a:spAutoFit/>
          </a:bodyPr>
          <a:lstStyle/>
          <a:p>
            <a:r>
              <a:rPr lang="en-US" sz="1000" dirty="0" smtClean="0"/>
              <a:t>Photographer: </a:t>
            </a:r>
            <a:r>
              <a:rPr lang="en-US" sz="1000" dirty="0" smtClean="0"/>
              <a:t>http</a:t>
            </a:r>
            <a:r>
              <a:rPr lang="en-US" sz="1000" dirty="0"/>
              <a:t>://</a:t>
            </a:r>
            <a:r>
              <a:rPr lang="en-US" sz="1000" dirty="0" smtClean="0"/>
              <a:t>www.123rf.com/profile_serdarbasak</a:t>
            </a:r>
            <a:endParaRPr lang="en-US" sz="1000" dirty="0"/>
          </a:p>
        </p:txBody>
      </p:sp>
    </p:spTree>
    <p:extLst>
      <p:ext uri="{BB962C8B-B14F-4D97-AF65-F5344CB8AC3E}">
        <p14:creationId xmlns:p14="http://schemas.microsoft.com/office/powerpoint/2010/main" val="324516702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 1</a:t>
            </a:r>
            <a:endParaRPr lang="en-US" dirty="0"/>
          </a:p>
        </p:txBody>
      </p:sp>
      <p:sp>
        <p:nvSpPr>
          <p:cNvPr id="3" name="Content Placeholder 2"/>
          <p:cNvSpPr>
            <a:spLocks noGrp="1"/>
          </p:cNvSpPr>
          <p:nvPr>
            <p:ph idx="1"/>
          </p:nvPr>
        </p:nvSpPr>
        <p:spPr>
          <a:xfrm>
            <a:off x="628649" y="1481329"/>
            <a:ext cx="8141863" cy="4396958"/>
          </a:xfrm>
        </p:spPr>
        <p:txBody>
          <a:bodyPr>
            <a:normAutofit/>
          </a:bodyPr>
          <a:lstStyle/>
          <a:p>
            <a:pPr marL="0" indent="0">
              <a:buNone/>
            </a:pPr>
            <a:r>
              <a:rPr lang="en-US" sz="4000" dirty="0"/>
              <a:t>What is a credit line?  Assume that Toshiba is granted a credit line for $2.5 billion.  What entry, if any, will Toshiba make on the day that the credit line papers are signed (assume that no cash is disbursed on the date of loan signing</a:t>
            </a:r>
            <a:r>
              <a:rPr lang="en-US" sz="4000" dirty="0" smtClean="0"/>
              <a:t>.)</a:t>
            </a:r>
            <a:endParaRPr lang="en-US" sz="4000" dirty="0"/>
          </a:p>
        </p:txBody>
      </p:sp>
    </p:spTree>
    <p:extLst>
      <p:ext uri="{BB962C8B-B14F-4D97-AF65-F5344CB8AC3E}">
        <p14:creationId xmlns:p14="http://schemas.microsoft.com/office/powerpoint/2010/main" val="335577908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 2</a:t>
            </a:r>
            <a:endParaRPr lang="en-US" dirty="0"/>
          </a:p>
        </p:txBody>
      </p:sp>
      <p:sp>
        <p:nvSpPr>
          <p:cNvPr id="3" name="Content Placeholder 2"/>
          <p:cNvSpPr>
            <a:spLocks noGrp="1"/>
          </p:cNvSpPr>
          <p:nvPr>
            <p:ph idx="1"/>
          </p:nvPr>
        </p:nvSpPr>
        <p:spPr>
          <a:xfrm>
            <a:off x="628650" y="1389888"/>
            <a:ext cx="7886700" cy="5340096"/>
          </a:xfrm>
        </p:spPr>
        <p:txBody>
          <a:bodyPr>
            <a:noAutofit/>
          </a:bodyPr>
          <a:lstStyle/>
          <a:p>
            <a:pPr marL="0" indent="0">
              <a:buNone/>
            </a:pPr>
            <a:r>
              <a:rPr lang="en-US" sz="4000" dirty="0"/>
              <a:t>Assume that Toshiba draws down the entire credit line on March 2, 2016, and puts the cash in its corporate checking account.  How will this transaction impact Toshiba’s assets, liabilities, and equity?</a:t>
            </a:r>
          </a:p>
          <a:p>
            <a:pPr marL="0" indent="0">
              <a:buNone/>
            </a:pPr>
            <a:endParaRPr lang="en-US" sz="4000" dirty="0"/>
          </a:p>
        </p:txBody>
      </p:sp>
    </p:spTree>
    <p:extLst>
      <p:ext uri="{BB962C8B-B14F-4D97-AF65-F5344CB8AC3E}">
        <p14:creationId xmlns:p14="http://schemas.microsoft.com/office/powerpoint/2010/main" val="392628080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 </a:t>
            </a:r>
            <a:r>
              <a:rPr lang="en-US" dirty="0" smtClean="0"/>
              <a:t>3</a:t>
            </a:r>
            <a:endParaRPr lang="en-US" dirty="0"/>
          </a:p>
        </p:txBody>
      </p:sp>
      <p:sp>
        <p:nvSpPr>
          <p:cNvPr id="3" name="Content Placeholder 2"/>
          <p:cNvSpPr>
            <a:spLocks noGrp="1"/>
          </p:cNvSpPr>
          <p:nvPr>
            <p:ph idx="1"/>
          </p:nvPr>
        </p:nvSpPr>
        <p:spPr>
          <a:xfrm>
            <a:off x="628650" y="1389888"/>
            <a:ext cx="7886700" cy="5120640"/>
          </a:xfrm>
        </p:spPr>
        <p:txBody>
          <a:bodyPr>
            <a:noAutofit/>
          </a:bodyPr>
          <a:lstStyle/>
          <a:p>
            <a:pPr marL="0" indent="0">
              <a:buNone/>
            </a:pPr>
            <a:r>
              <a:rPr lang="en-US" sz="4000" dirty="0"/>
              <a:t>Why might Toshiba not want to issue any common stock over the next two years? </a:t>
            </a:r>
          </a:p>
        </p:txBody>
      </p:sp>
    </p:spTree>
    <p:extLst>
      <p:ext uri="{BB962C8B-B14F-4D97-AF65-F5344CB8AC3E}">
        <p14:creationId xmlns:p14="http://schemas.microsoft.com/office/powerpoint/2010/main" val="79948341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14751"/>
            <a:ext cx="7886700" cy="832303"/>
          </a:xfrm>
        </p:spPr>
        <p:txBody>
          <a:bodyPr/>
          <a:lstStyle/>
          <a:p>
            <a:r>
              <a:rPr lang="en-US" dirty="0" smtClean="0"/>
              <a:t>Question Recap</a:t>
            </a:r>
            <a:endParaRPr lang="en-US" dirty="0"/>
          </a:p>
        </p:txBody>
      </p:sp>
      <p:sp>
        <p:nvSpPr>
          <p:cNvPr id="3" name="Content Placeholder 2"/>
          <p:cNvSpPr>
            <a:spLocks noGrp="1"/>
          </p:cNvSpPr>
          <p:nvPr>
            <p:ph idx="1"/>
          </p:nvPr>
        </p:nvSpPr>
        <p:spPr>
          <a:xfrm>
            <a:off x="310896" y="1147054"/>
            <a:ext cx="8522208" cy="5564642"/>
          </a:xfrm>
        </p:spPr>
        <p:txBody>
          <a:bodyPr>
            <a:noAutofit/>
          </a:bodyPr>
          <a:lstStyle/>
          <a:p>
            <a:pPr marL="514350" lvl="0" indent="-514350">
              <a:buFont typeface="+mj-lt"/>
              <a:buAutoNum type="arabicPeriod"/>
            </a:pPr>
            <a:r>
              <a:rPr lang="en-US" dirty="0"/>
              <a:t>What is a credit line?  Assume that Toshiba is granted a credit line for $2.5 billion.  What entry, if any, will Toshiba make on the day that the credit line papers are signed (assume that no cash is disbursed on the date of loan signing.)</a:t>
            </a:r>
          </a:p>
          <a:p>
            <a:pPr marL="514350" lvl="0" indent="-514350">
              <a:buFont typeface="+mj-lt"/>
              <a:buAutoNum type="arabicPeriod"/>
            </a:pPr>
            <a:r>
              <a:rPr lang="en-US" dirty="0"/>
              <a:t>Assume that Toshiba draws down the entire credit line on March 2, 2016, and puts the cash in its corporate checking account.  How will this transaction impact Toshiba’s assets, liabilities, and equity?</a:t>
            </a:r>
          </a:p>
          <a:p>
            <a:pPr marL="514350" lvl="0" indent="-514350">
              <a:buFont typeface="+mj-lt"/>
              <a:buAutoNum type="arabicPeriod"/>
            </a:pPr>
            <a:r>
              <a:rPr lang="en-US" dirty="0"/>
              <a:t>Why might Toshiba not want to issue any common stock over the next two years? </a:t>
            </a:r>
          </a:p>
        </p:txBody>
      </p:sp>
      <p:sp>
        <p:nvSpPr>
          <p:cNvPr id="4" name="TextBox 3"/>
          <p:cNvSpPr txBox="1"/>
          <p:nvPr/>
        </p:nvSpPr>
        <p:spPr>
          <a:xfrm>
            <a:off x="4168020" y="5551520"/>
            <a:ext cx="184666"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327225707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39172" y="1709740"/>
            <a:ext cx="8451115" cy="3335090"/>
          </a:xfrm>
        </p:spPr>
        <p:txBody>
          <a:bodyPr>
            <a:noAutofit/>
          </a:bodyPr>
          <a:lstStyle/>
          <a:p>
            <a:r>
              <a:rPr lang="en-US" sz="2000" dirty="0" smtClean="0">
                <a:latin typeface="Courier"/>
                <a:cs typeface="Courier"/>
              </a:rPr>
              <a:t>For additional news stories to use in the accounting classroom, see the Accounting in the </a:t>
            </a:r>
            <a:r>
              <a:rPr lang="en-US" sz="2000" dirty="0">
                <a:latin typeface="Courier"/>
                <a:cs typeface="Courier"/>
              </a:rPr>
              <a:t>Headlines blog at </a:t>
            </a:r>
            <a:r>
              <a:rPr lang="en-US" sz="2000" dirty="0">
                <a:latin typeface="Courier"/>
                <a:cs typeface="Courier"/>
                <a:hlinkClick r:id="rId2"/>
              </a:rPr>
              <a:t>http://accountingintheheadlines.com</a:t>
            </a:r>
            <a:r>
              <a:rPr lang="en-US" sz="2000" dirty="0" smtClean="0">
                <a:latin typeface="Courier"/>
                <a:cs typeface="Courier"/>
                <a:hlinkClick r:id="rId2"/>
              </a:rPr>
              <a:t>/</a:t>
            </a:r>
            <a:r>
              <a:rPr lang="en-US" sz="2000" dirty="0" smtClean="0">
                <a:latin typeface="Courier"/>
                <a:cs typeface="Courier"/>
              </a:rPr>
              <a:t> </a:t>
            </a:r>
            <a:r>
              <a:rPr lang="en-US" sz="2400" dirty="0">
                <a:latin typeface="Courier"/>
                <a:cs typeface="Courier"/>
              </a:rPr>
              <a:t/>
            </a:r>
            <a:br>
              <a:rPr lang="en-US" sz="2400" dirty="0">
                <a:latin typeface="Courier"/>
                <a:cs typeface="Courier"/>
              </a:rPr>
            </a:br>
            <a:r>
              <a:rPr lang="en-US" sz="2400" dirty="0">
                <a:latin typeface="Courier"/>
                <a:cs typeface="Courier"/>
              </a:rPr>
              <a:t/>
            </a:r>
            <a:br>
              <a:rPr lang="en-US" sz="2400" dirty="0">
                <a:latin typeface="Courier"/>
                <a:cs typeface="Courier"/>
              </a:rPr>
            </a:br>
            <a:r>
              <a:rPr lang="en-US" sz="2400" dirty="0">
                <a:latin typeface="Courier"/>
                <a:cs typeface="Courier"/>
              </a:rPr>
              <a:t/>
            </a:r>
            <a:br>
              <a:rPr lang="en-US" sz="2400" dirty="0">
                <a:latin typeface="Courier"/>
                <a:cs typeface="Courier"/>
              </a:rPr>
            </a:br>
            <a:r>
              <a:rPr lang="en-US" sz="2400" dirty="0" smtClean="0">
                <a:latin typeface="Courier"/>
                <a:cs typeface="Courier"/>
              </a:rPr>
              <a:t>Questions or comments? </a:t>
            </a:r>
            <a:r>
              <a:rPr lang="en-US" sz="2000" dirty="0" smtClean="0">
                <a:latin typeface="Courier"/>
                <a:cs typeface="Courier"/>
              </a:rPr>
              <a:t>Contact Dr. Wendy Tietz at </a:t>
            </a:r>
            <a:r>
              <a:rPr lang="en-US" sz="2000" dirty="0" smtClean="0">
                <a:latin typeface="Courier"/>
                <a:cs typeface="Courier"/>
                <a:hlinkClick r:id="rId3"/>
              </a:rPr>
              <a:t>wtietz@kent.edu</a:t>
            </a:r>
            <a:r>
              <a:rPr lang="en-US" sz="2000" dirty="0" smtClean="0">
                <a:latin typeface="Courier"/>
                <a:cs typeface="Courier"/>
              </a:rPr>
              <a:t>  </a:t>
            </a:r>
            <a:endParaRPr lang="en-US" sz="2000" dirty="0">
              <a:latin typeface="Courier"/>
              <a:cs typeface="Courier"/>
            </a:endParaRPr>
          </a:p>
        </p:txBody>
      </p:sp>
    </p:spTree>
    <p:extLst>
      <p:ext uri="{BB962C8B-B14F-4D97-AF65-F5344CB8AC3E}">
        <p14:creationId xmlns:p14="http://schemas.microsoft.com/office/powerpoint/2010/main" val="30185134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alibri Inverse">
      <a:majorFont>
        <a:latin typeface="Calibri"/>
        <a:ea typeface=""/>
        <a:cs typeface=""/>
      </a:majorFont>
      <a:minorFont>
        <a:latin typeface="Calibri Light"/>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3280</TotalTime>
  <Words>326</Words>
  <Application>Microsoft Office PowerPoint</Application>
  <PresentationFormat>On-screen Show (4:3)</PresentationFormat>
  <Paragraphs>19</Paragraphs>
  <Slides>7</Slides>
  <Notes>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7</vt:i4>
      </vt:variant>
    </vt:vector>
  </HeadingPairs>
  <TitlesOfParts>
    <vt:vector size="15" baseType="lpstr">
      <vt:lpstr>Arial</vt:lpstr>
      <vt:lpstr>Avenir Next Condensed Regular</vt:lpstr>
      <vt:lpstr>Calibri</vt:lpstr>
      <vt:lpstr>Calibri Light</vt:lpstr>
      <vt:lpstr>Courier</vt:lpstr>
      <vt:lpstr>Courier New</vt:lpstr>
      <vt:lpstr>Times New Roman</vt:lpstr>
      <vt:lpstr>Office Theme</vt:lpstr>
      <vt:lpstr>What is the impact of Toshiba’s credit line on its financial statements?</vt:lpstr>
      <vt:lpstr>Toshiba</vt:lpstr>
      <vt:lpstr>Question 1</vt:lpstr>
      <vt:lpstr>Question 2</vt:lpstr>
      <vt:lpstr>Question 3</vt:lpstr>
      <vt:lpstr>Question Recap</vt:lpstr>
      <vt:lpstr>For additional news stories to use in the accounting classroom, see the Accounting in the Headlines blog at http://accountingintheheadlines.com/    Questions or comments? Contact Dr. Wendy Tietz at wtietz@kent.edu  </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Wendy Tietz</dc:creator>
  <cp:lastModifiedBy>Jordan Kushner</cp:lastModifiedBy>
  <cp:revision>120</cp:revision>
  <cp:lastPrinted>2015-01-07T02:07:23Z</cp:lastPrinted>
  <dcterms:created xsi:type="dcterms:W3CDTF">2014-03-26T16:56:49Z</dcterms:created>
  <dcterms:modified xsi:type="dcterms:W3CDTF">2016-01-06T04:25:16Z</dcterms:modified>
</cp:coreProperties>
</file>