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76" r:id="rId3"/>
    <p:sldId id="278" r:id="rId4"/>
    <p:sldId id="259" r:id="rId5"/>
    <p:sldId id="260" r:id="rId6"/>
    <p:sldId id="277" r:id="rId7"/>
    <p:sldId id="258"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12" autoAdjust="0"/>
    <p:restoredTop sz="94660"/>
  </p:normalViewPr>
  <p:slideViewPr>
    <p:cSldViewPr snapToGrid="0">
      <p:cViewPr varScale="1">
        <p:scale>
          <a:sx n="53" d="100"/>
          <a:sy n="53" d="100"/>
        </p:scale>
        <p:origin x="84" y="5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1/10/2016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2016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p.me/p3NlXE-pi"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0122" y="1859210"/>
            <a:ext cx="8270545" cy="4001520"/>
          </a:xfrm>
        </p:spPr>
        <p:txBody>
          <a:bodyPr>
            <a:noAutofit/>
          </a:bodyPr>
          <a:lstStyle/>
          <a:p>
            <a:pPr marL="0" marR="0">
              <a:lnSpc>
                <a:spcPct val="107000"/>
              </a:lnSpc>
              <a:spcBef>
                <a:spcPts val="0"/>
              </a:spcBef>
              <a:spcAft>
                <a:spcPts val="800"/>
              </a:spcAft>
            </a:pPr>
            <a:r>
              <a:rPr lang="en-US" sz="4200" b="1" dirty="0">
                <a:latin typeface="Courier New" panose="02070309020205020404" pitchFamily="49" charset="0"/>
                <a:ea typeface="Calibri" panose="020F0502020204030204" pitchFamily="34" charset="0"/>
                <a:cs typeface="Times New Roman" panose="02020603050405020304" pitchFamily="18" charset="0"/>
              </a:rPr>
              <a:t>Would the owner of the PNC Arena where the Carolina Hurricanes play hockey be better off financially if the arena were to shut </a:t>
            </a:r>
            <a:r>
              <a:rPr lang="en-US" sz="4200" b="1" dirty="0" smtClean="0">
                <a:latin typeface="Courier New" panose="02070309020205020404" pitchFamily="49" charset="0"/>
                <a:ea typeface="Calibri" panose="020F0502020204030204" pitchFamily="34" charset="0"/>
                <a:cs typeface="Times New Roman" panose="02020603050405020304" pitchFamily="18" charset="0"/>
              </a:rPr>
              <a:t>down?</a:t>
            </a:r>
            <a:endParaRPr lang="en-US" sz="42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smtClean="0">
                <a:solidFill>
                  <a:schemeClr val="tx1">
                    <a:lumMod val="50000"/>
                    <a:lumOff val="50000"/>
                  </a:schemeClr>
                </a:solidFill>
                <a:hlinkClick r:id="rId3"/>
              </a:rPr>
              <a:t>Original blog posting (February 16, 2016)</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06" y="295651"/>
            <a:ext cx="8857042" cy="1097280"/>
          </a:xfrm>
        </p:spPr>
        <p:txBody>
          <a:bodyPr>
            <a:noAutofit/>
          </a:bodyPr>
          <a:lstStyle/>
          <a:p>
            <a:pPr algn="ctr"/>
            <a:r>
              <a:rPr lang="en-US" sz="4800" dirty="0" smtClean="0"/>
              <a:t>Carolina Hurricanes &amp; PNC Arena</a:t>
            </a:r>
            <a:endParaRPr lang="en-US" sz="4800" dirty="0"/>
          </a:p>
        </p:txBody>
      </p:sp>
      <p:sp>
        <p:nvSpPr>
          <p:cNvPr id="3" name="Content Placeholder 2"/>
          <p:cNvSpPr>
            <a:spLocks noGrp="1"/>
          </p:cNvSpPr>
          <p:nvPr>
            <p:ph idx="1"/>
          </p:nvPr>
        </p:nvSpPr>
        <p:spPr>
          <a:xfrm>
            <a:off x="301097" y="1287887"/>
            <a:ext cx="4782967" cy="5277505"/>
          </a:xfrm>
        </p:spPr>
        <p:txBody>
          <a:bodyPr>
            <a:normAutofit fontScale="92500" lnSpcReduction="10000"/>
          </a:bodyPr>
          <a:lstStyle/>
          <a:p>
            <a:pPr>
              <a:lnSpc>
                <a:spcPct val="110000"/>
              </a:lnSpc>
            </a:pPr>
            <a:r>
              <a:rPr lang="en-US" sz="3000" dirty="0" smtClean="0"/>
              <a:t>Gale Force Holdings LP owns the Carolina Hurricanes, a professional hockey team, and </a:t>
            </a:r>
            <a:r>
              <a:rPr lang="en-US" sz="3000" dirty="0" smtClean="0"/>
              <a:t>PNC Arena where the Hurricanes play</a:t>
            </a:r>
          </a:p>
          <a:p>
            <a:pPr>
              <a:lnSpc>
                <a:spcPct val="110000"/>
              </a:lnSpc>
            </a:pPr>
            <a:r>
              <a:rPr lang="en-US" sz="3000" dirty="0" smtClean="0"/>
              <a:t>A recent article claims the owner lost $1.3 million in the year ended June 2015 operating the PNC Arena</a:t>
            </a:r>
          </a:p>
          <a:p>
            <a:pPr>
              <a:lnSpc>
                <a:spcPct val="110000"/>
              </a:lnSpc>
            </a:pPr>
            <a:r>
              <a:rPr lang="en-US" sz="3000" dirty="0" smtClean="0"/>
              <a:t>Gale Force has leased PNC Arena through 2024</a:t>
            </a:r>
            <a:endParaRPr lang="en-US" sz="3000" dirty="0" smtClean="0"/>
          </a:p>
          <a:p>
            <a:pPr>
              <a:lnSpc>
                <a:spcPct val="110000"/>
              </a:lnSpc>
            </a:pPr>
            <a:endParaRPr lang="en-US" sz="3000" dirty="0" smtClean="0"/>
          </a:p>
          <a:p>
            <a:pPr>
              <a:lnSpc>
                <a:spcPct val="110000"/>
              </a:lnSpc>
            </a:pPr>
            <a:endParaRPr lang="en-US" sz="3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6540" y="2261400"/>
            <a:ext cx="3885989" cy="2590661"/>
          </a:xfrm>
          <a:prstGeom prst="rect">
            <a:avLst/>
          </a:prstGeom>
        </p:spPr>
      </p:pic>
      <p:sp>
        <p:nvSpPr>
          <p:cNvPr id="5" name="TextBox 4"/>
          <p:cNvSpPr txBox="1"/>
          <p:nvPr/>
        </p:nvSpPr>
        <p:spPr>
          <a:xfrm>
            <a:off x="5339606" y="4852061"/>
            <a:ext cx="3419856" cy="276999"/>
          </a:xfrm>
          <a:prstGeom prst="rect">
            <a:avLst/>
          </a:prstGeom>
          <a:noFill/>
        </p:spPr>
        <p:txBody>
          <a:bodyPr wrap="square" rtlCol="0">
            <a:spAutoFit/>
          </a:bodyPr>
          <a:lstStyle/>
          <a:p>
            <a:r>
              <a:rPr lang="en-US" sz="1200" i="1" dirty="0" smtClean="0"/>
              <a:t>Photographer: http</a:t>
            </a:r>
            <a:r>
              <a:rPr lang="en-US" sz="1200" i="1" dirty="0"/>
              <a:t>://</a:t>
            </a:r>
            <a:r>
              <a:rPr lang="en-US" sz="1200" i="1" dirty="0" smtClean="0"/>
              <a:t>www.123rf.com/profile_dreef</a:t>
            </a:r>
            <a:endParaRPr lang="en-US" sz="1200" i="1" dirty="0"/>
          </a:p>
        </p:txBody>
      </p:sp>
    </p:spTree>
    <p:extLst>
      <p:ext uri="{BB962C8B-B14F-4D97-AF65-F5344CB8AC3E}">
        <p14:creationId xmlns:p14="http://schemas.microsoft.com/office/powerpoint/2010/main" val="3245167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32" y="182880"/>
            <a:ext cx="8595360" cy="1627634"/>
          </a:xfrm>
        </p:spPr>
        <p:txBody>
          <a:bodyPr>
            <a:noAutofit/>
          </a:bodyPr>
          <a:lstStyle/>
          <a:p>
            <a:pPr algn="ctr"/>
            <a:r>
              <a:rPr lang="en-US" sz="3800" dirty="0" smtClean="0"/>
              <a:t>Gale Force Holdings LP </a:t>
            </a:r>
            <a:br>
              <a:rPr lang="en-US" sz="3800" dirty="0" smtClean="0"/>
            </a:br>
            <a:r>
              <a:rPr lang="en-US" sz="3800" dirty="0" smtClean="0"/>
              <a:t>Consolidated Statement of Operations </a:t>
            </a:r>
            <a:br>
              <a:rPr lang="en-US" sz="3800" dirty="0" smtClean="0"/>
            </a:br>
            <a:r>
              <a:rPr lang="en-US" sz="3800" dirty="0" smtClean="0"/>
              <a:t>Year ended June 30, 2015</a:t>
            </a:r>
            <a:endParaRPr lang="en-US" sz="3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26727777"/>
              </p:ext>
            </p:extLst>
          </p:nvPr>
        </p:nvGraphicFramePr>
        <p:xfrm>
          <a:off x="420624" y="1956818"/>
          <a:ext cx="8190281" cy="4434839"/>
        </p:xfrm>
        <a:graphic>
          <a:graphicData uri="http://schemas.openxmlformats.org/drawingml/2006/table">
            <a:tbl>
              <a:tblPr firstCol="1" bandRow="1">
                <a:tableStyleId>{5C22544A-7EE6-4342-B048-85BDC9FD1C3A}</a:tableStyleId>
              </a:tblPr>
              <a:tblGrid>
                <a:gridCol w="4848540"/>
                <a:gridCol w="3341741"/>
              </a:tblGrid>
              <a:tr h="733031">
                <a:tc>
                  <a:txBody>
                    <a:bodyPr/>
                    <a:lstStyle/>
                    <a:p>
                      <a:pPr marL="0" marR="0">
                        <a:lnSpc>
                          <a:spcPct val="107000"/>
                        </a:lnSpc>
                        <a:spcBef>
                          <a:spcPts val="0"/>
                        </a:spcBef>
                        <a:spcAft>
                          <a:spcPts val="0"/>
                        </a:spcAft>
                      </a:pPr>
                      <a:r>
                        <a:rPr lang="en-US" sz="2600" dirty="0">
                          <a:effectLst/>
                        </a:rPr>
                        <a:t>Revenues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indent="279400">
                        <a:lnSpc>
                          <a:spcPct val="107000"/>
                        </a:lnSpc>
                        <a:spcBef>
                          <a:spcPts val="0"/>
                        </a:spcBef>
                        <a:spcAft>
                          <a:spcPts val="0"/>
                        </a:spcAft>
                      </a:pPr>
                      <a:r>
                        <a:rPr lang="en-US" sz="2600" dirty="0">
                          <a:effectLst/>
                        </a:rPr>
                        <a:t> $           23,055,725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733031">
                <a:tc>
                  <a:txBody>
                    <a:bodyPr/>
                    <a:lstStyle/>
                    <a:p>
                      <a:pPr marL="0" marR="0">
                        <a:lnSpc>
                          <a:spcPct val="107000"/>
                        </a:lnSpc>
                        <a:spcBef>
                          <a:spcPts val="0"/>
                        </a:spcBef>
                        <a:spcAft>
                          <a:spcPts val="0"/>
                        </a:spcAft>
                      </a:pPr>
                      <a:r>
                        <a:rPr lang="en-US" sz="2600">
                          <a:effectLst/>
                        </a:rPr>
                        <a:t>Operating expenses</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indent="279400">
                        <a:lnSpc>
                          <a:spcPct val="107000"/>
                        </a:lnSpc>
                        <a:spcBef>
                          <a:spcPts val="0"/>
                        </a:spcBef>
                        <a:spcAft>
                          <a:spcPts val="0"/>
                        </a:spcAft>
                      </a:pPr>
                      <a:r>
                        <a:rPr lang="en-US" sz="2600" dirty="0">
                          <a:effectLst/>
                        </a:rPr>
                        <a:t>               22,748,229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B w="12700" cap="flat" cmpd="sng" algn="ctr">
                      <a:solidFill>
                        <a:schemeClr val="tx1"/>
                      </a:solidFill>
                      <a:prstDash val="solid"/>
                      <a:round/>
                      <a:headEnd type="none" w="med" len="med"/>
                      <a:tailEnd type="none" w="med" len="med"/>
                    </a:lnB>
                  </a:tcPr>
                </a:tc>
              </a:tr>
              <a:tr h="733031">
                <a:tc>
                  <a:txBody>
                    <a:bodyPr/>
                    <a:lstStyle/>
                    <a:p>
                      <a:pPr marL="0" marR="0">
                        <a:lnSpc>
                          <a:spcPct val="107000"/>
                        </a:lnSpc>
                        <a:spcBef>
                          <a:spcPts val="0"/>
                        </a:spcBef>
                        <a:spcAft>
                          <a:spcPts val="0"/>
                        </a:spcAft>
                      </a:pPr>
                      <a:r>
                        <a:rPr lang="en-US" sz="2600" dirty="0">
                          <a:effectLst/>
                        </a:rPr>
                        <a:t>Operating income (loss)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indent="279400">
                        <a:lnSpc>
                          <a:spcPct val="107000"/>
                        </a:lnSpc>
                        <a:spcBef>
                          <a:spcPts val="0"/>
                        </a:spcBef>
                        <a:spcAft>
                          <a:spcPts val="0"/>
                        </a:spcAft>
                      </a:pPr>
                      <a:r>
                        <a:rPr lang="en-US" sz="2600">
                          <a:effectLst/>
                        </a:rPr>
                        <a:t> $                 307,496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tcPr>
                </a:tc>
              </a:tr>
              <a:tr h="733031">
                <a:tc>
                  <a:txBody>
                    <a:bodyPr/>
                    <a:lstStyle/>
                    <a:p>
                      <a:pPr marL="0" marR="0">
                        <a:lnSpc>
                          <a:spcPct val="107000"/>
                        </a:lnSpc>
                        <a:spcBef>
                          <a:spcPts val="0"/>
                        </a:spcBef>
                        <a:spcAft>
                          <a:spcPts val="0"/>
                        </a:spcAft>
                      </a:pPr>
                      <a:r>
                        <a:rPr lang="en-US" sz="2600">
                          <a:effectLst/>
                        </a:rPr>
                        <a:t>Depreciation &amp; Amortization</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indent="279400">
                        <a:lnSpc>
                          <a:spcPct val="107000"/>
                        </a:lnSpc>
                        <a:spcBef>
                          <a:spcPts val="0"/>
                        </a:spcBef>
                        <a:spcAft>
                          <a:spcPts val="0"/>
                        </a:spcAft>
                      </a:pPr>
                      <a:r>
                        <a:rPr lang="en-US" sz="2600">
                          <a:effectLst/>
                        </a:rPr>
                        <a:t>               (1,707,607)</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733031">
                <a:tc>
                  <a:txBody>
                    <a:bodyPr/>
                    <a:lstStyle/>
                    <a:p>
                      <a:pPr marL="0" marR="0">
                        <a:lnSpc>
                          <a:spcPct val="107000"/>
                        </a:lnSpc>
                        <a:spcBef>
                          <a:spcPts val="0"/>
                        </a:spcBef>
                        <a:spcAft>
                          <a:spcPts val="0"/>
                        </a:spcAft>
                      </a:pPr>
                      <a:r>
                        <a:rPr lang="en-US" sz="2600">
                          <a:effectLst/>
                        </a:rPr>
                        <a:t>Other Income/Non-Arena Related</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indent="279400">
                        <a:lnSpc>
                          <a:spcPct val="107000"/>
                        </a:lnSpc>
                        <a:spcBef>
                          <a:spcPts val="0"/>
                        </a:spcBef>
                        <a:spcAft>
                          <a:spcPts val="0"/>
                        </a:spcAft>
                      </a:pPr>
                      <a:r>
                        <a:rPr lang="en-US" sz="2600" dirty="0">
                          <a:effectLst/>
                        </a:rPr>
                        <a:t>                     105,864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B w="12700" cap="flat" cmpd="sng" algn="ctr">
                      <a:solidFill>
                        <a:schemeClr val="tx1"/>
                      </a:solidFill>
                      <a:prstDash val="solid"/>
                      <a:round/>
                      <a:headEnd type="none" w="med" len="med"/>
                      <a:tailEnd type="none" w="med" len="med"/>
                    </a:lnB>
                  </a:tcPr>
                </a:tc>
              </a:tr>
              <a:tr h="769684">
                <a:tc>
                  <a:txBody>
                    <a:bodyPr/>
                    <a:lstStyle/>
                    <a:p>
                      <a:pPr marL="0" marR="0">
                        <a:lnSpc>
                          <a:spcPct val="107000"/>
                        </a:lnSpc>
                        <a:spcBef>
                          <a:spcPts val="0"/>
                        </a:spcBef>
                        <a:spcAft>
                          <a:spcPts val="0"/>
                        </a:spcAft>
                      </a:pPr>
                      <a:r>
                        <a:rPr lang="en-US" sz="2600">
                          <a:effectLst/>
                        </a:rPr>
                        <a:t>NET INCOME (LOSS)</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indent="279400">
                        <a:lnSpc>
                          <a:spcPct val="107000"/>
                        </a:lnSpc>
                        <a:spcBef>
                          <a:spcPts val="0"/>
                        </a:spcBef>
                        <a:spcAft>
                          <a:spcPts val="0"/>
                        </a:spcAft>
                      </a:pPr>
                      <a:r>
                        <a:rPr lang="en-US" sz="2600" dirty="0">
                          <a:effectLst/>
                        </a:rPr>
                        <a:t> $           (1,294,247)</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77834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49" y="1792223"/>
            <a:ext cx="8141863" cy="4086063"/>
          </a:xfrm>
        </p:spPr>
        <p:txBody>
          <a:bodyPr>
            <a:normAutofit/>
          </a:bodyPr>
          <a:lstStyle/>
          <a:p>
            <a:pPr marL="0" lvl="0" indent="0">
              <a:buNone/>
            </a:pPr>
            <a:r>
              <a:rPr lang="en-US" sz="4000" dirty="0"/>
              <a:t>Does “Depreciation &amp; Amortization” affect cash (ignore income taxes</a:t>
            </a:r>
            <a:r>
              <a:rPr lang="en-US" sz="4000" dirty="0" smtClean="0"/>
              <a:t>)?</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367627"/>
            <a:ext cx="7886700" cy="4100485"/>
          </a:xfrm>
        </p:spPr>
        <p:txBody>
          <a:bodyPr>
            <a:noAutofit/>
          </a:bodyPr>
          <a:lstStyle/>
          <a:p>
            <a:pPr marL="0" lvl="0" indent="0">
              <a:buNone/>
            </a:pPr>
            <a:r>
              <a:rPr lang="en-US" sz="4000" dirty="0"/>
              <a:t>The title of the Forbes news article stated “Carolina Hurricanes Owner Lost $1.3 Million Operating PNC Arena.” Did the owner actually incur out-of-pocket expenses causing the loss</a:t>
            </a:r>
            <a:r>
              <a:rPr lang="en-US" sz="4000" dirty="0" smtClean="0"/>
              <a:t>?</a:t>
            </a:r>
            <a:endParaRPr lang="en-US" sz="4000" dirty="0"/>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smtClean="0"/>
              <a:t>3</a:t>
            </a:r>
            <a:endParaRPr lang="en-US" dirty="0"/>
          </a:p>
        </p:txBody>
      </p:sp>
      <p:sp>
        <p:nvSpPr>
          <p:cNvPr id="3" name="Content Placeholder 2"/>
          <p:cNvSpPr>
            <a:spLocks noGrp="1"/>
          </p:cNvSpPr>
          <p:nvPr>
            <p:ph idx="1"/>
          </p:nvPr>
        </p:nvSpPr>
        <p:spPr>
          <a:xfrm>
            <a:off x="628650" y="1367627"/>
            <a:ext cx="7886700" cy="4100485"/>
          </a:xfrm>
        </p:spPr>
        <p:txBody>
          <a:bodyPr>
            <a:noAutofit/>
          </a:bodyPr>
          <a:lstStyle/>
          <a:p>
            <a:pPr marL="0" indent="0">
              <a:buNone/>
            </a:pPr>
            <a:r>
              <a:rPr lang="en-US" sz="4000" dirty="0"/>
              <a:t>If the Carolina Hurricanes Owner were to suddenly shut down the PNC Arena, would he be better or worse off financially? Explain.  Assume that there is no alternate use for the PNC Arena. </a:t>
            </a:r>
          </a:p>
        </p:txBody>
      </p:sp>
    </p:spTree>
    <p:extLst>
      <p:ext uri="{BB962C8B-B14F-4D97-AF65-F5344CB8AC3E}">
        <p14:creationId xmlns:p14="http://schemas.microsoft.com/office/powerpoint/2010/main" val="1273306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4751"/>
            <a:ext cx="7886700" cy="832303"/>
          </a:xfrm>
        </p:spPr>
        <p:txBody>
          <a:bodyPr/>
          <a:lstStyle/>
          <a:p>
            <a:r>
              <a:rPr lang="en-US" dirty="0" smtClean="0"/>
              <a:t>Question Recap</a:t>
            </a:r>
            <a:endParaRPr lang="en-US" dirty="0"/>
          </a:p>
        </p:txBody>
      </p:sp>
      <p:sp>
        <p:nvSpPr>
          <p:cNvPr id="3" name="Content Placeholder 2"/>
          <p:cNvSpPr>
            <a:spLocks noGrp="1"/>
          </p:cNvSpPr>
          <p:nvPr>
            <p:ph idx="1"/>
          </p:nvPr>
        </p:nvSpPr>
        <p:spPr>
          <a:xfrm>
            <a:off x="310896" y="1335024"/>
            <a:ext cx="8204454" cy="5376672"/>
          </a:xfrm>
        </p:spPr>
        <p:txBody>
          <a:bodyPr>
            <a:noAutofit/>
          </a:bodyPr>
          <a:lstStyle/>
          <a:p>
            <a:pPr marL="342900" lvl="0" indent="-342900">
              <a:buFont typeface="+mj-lt"/>
              <a:buAutoNum type="arabicPeriod"/>
            </a:pPr>
            <a:r>
              <a:rPr lang="en-US" sz="3200" dirty="0"/>
              <a:t>Does “Depreciation &amp; Amortization” affect cash (ignore income taxes)?</a:t>
            </a:r>
          </a:p>
          <a:p>
            <a:pPr marL="342900" lvl="0" indent="-342900">
              <a:buFont typeface="+mj-lt"/>
              <a:buAutoNum type="arabicPeriod"/>
            </a:pPr>
            <a:r>
              <a:rPr lang="en-US" sz="3200" dirty="0"/>
              <a:t>The title of the Forbes news article stated “Carolina Hurricanes Owner Lost $1.3 Million Operating PNC Arena.” Did the owner actually incur out-of-pocket expenses causing the loss?</a:t>
            </a:r>
          </a:p>
          <a:p>
            <a:pPr marL="342900" lvl="0" indent="-342900">
              <a:buFont typeface="+mj-lt"/>
              <a:buAutoNum type="arabicPeriod"/>
            </a:pPr>
            <a:r>
              <a:rPr lang="en-US" sz="3200" dirty="0"/>
              <a:t>If the Carolina Hurricanes Owner were to suddenly shut down the PNC Arena, would he be better or worse off financially? Explain.  Assume that there is no alternate use for the PNC Arena.  </a:t>
            </a:r>
          </a:p>
          <a:p>
            <a:pPr marL="457200" lvl="0" indent="-457200">
              <a:lnSpc>
                <a:spcPct val="100000"/>
              </a:lnSpc>
              <a:buFont typeface="+mj-lt"/>
              <a:buAutoNum type="arabicPeriod"/>
            </a:pPr>
            <a:endParaRPr lang="en-US" sz="1800" dirty="0"/>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3"/>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3290</TotalTime>
  <Words>329</Words>
  <Application>Microsoft Office PowerPoint</Application>
  <PresentationFormat>On-screen Show (4:3)</PresentationFormat>
  <Paragraphs>32</Paragraphs>
  <Slides>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Avenir Next Condensed Regular</vt:lpstr>
      <vt:lpstr>Calibri</vt:lpstr>
      <vt:lpstr>Calibri Light</vt:lpstr>
      <vt:lpstr>Courier</vt:lpstr>
      <vt:lpstr>Courier New</vt:lpstr>
      <vt:lpstr>Times New Roman</vt:lpstr>
      <vt:lpstr>Office Theme</vt:lpstr>
      <vt:lpstr>Would the owner of the PNC Arena where the Carolina Hurricanes play hockey be better off financially if the arena were to shut down?</vt:lpstr>
      <vt:lpstr>Carolina Hurricanes &amp; PNC Arena</vt:lpstr>
      <vt:lpstr>Gale Force Holdings LP  Consolidated Statement of Operations  Year ended June 30, 2015</vt:lpstr>
      <vt:lpstr>Question 1</vt:lpstr>
      <vt:lpstr>Question 2</vt:lpstr>
      <vt:lpstr>Question 3</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Jordan Kushner</cp:lastModifiedBy>
  <cp:revision>124</cp:revision>
  <cp:lastPrinted>2015-01-07T02:07:23Z</cp:lastPrinted>
  <dcterms:created xsi:type="dcterms:W3CDTF">2014-03-26T16:56:49Z</dcterms:created>
  <dcterms:modified xsi:type="dcterms:W3CDTF">2016-01-10T17:09:37Z</dcterms:modified>
</cp:coreProperties>
</file>