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 id="2147483665" r:id="rId3"/>
    <p:sldMasterId id="2147483678" r:id="rId4"/>
  </p:sldMasterIdLst>
  <p:sldIdLst>
    <p:sldId id="256" r:id="rId5"/>
    <p:sldId id="279" r:id="rId6"/>
    <p:sldId id="274" r:id="rId7"/>
    <p:sldId id="275" r:id="rId8"/>
    <p:sldId id="276" r:id="rId9"/>
    <p:sldId id="277" r:id="rId10"/>
    <p:sldId id="278" r:id="rId11"/>
    <p:sldId id="259" r:id="rId12"/>
    <p:sldId id="260" r:id="rId13"/>
    <p:sldId id="264" r:id="rId14"/>
    <p:sldId id="272" r:id="rId15"/>
    <p:sldId id="258" r:id="rId16"/>
    <p:sldId id="26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64" autoAdjust="0"/>
    <p:restoredTop sz="94660"/>
  </p:normalViewPr>
  <p:slideViewPr>
    <p:cSldViewPr snapToGrid="0">
      <p:cViewPr varScale="1">
        <p:scale>
          <a:sx n="74" d="100"/>
          <a:sy n="74" d="100"/>
        </p:scale>
        <p:origin x="109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
        <p:nvSpPr>
          <p:cNvPr id="7" name="Text Box 18"/>
          <p:cNvSpPr txBox="1">
            <a:spLocks noChangeArrowheads="1"/>
          </p:cNvSpPr>
          <p:nvPr userDrawn="1"/>
        </p:nvSpPr>
        <p:spPr bwMode="auto">
          <a:xfrm>
            <a:off x="76200" y="6430963"/>
            <a:ext cx="76200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defRPr/>
            </a:pPr>
            <a:r>
              <a:rPr lang="en-US" sz="1200" b="1" dirty="0" smtClean="0">
                <a:solidFill>
                  <a:prstClr val="black"/>
                </a:solidFill>
                <a:latin typeface="Arial" charset="0"/>
              </a:rPr>
              <a:t>10-</a:t>
            </a:r>
            <a:fld id="{2AAA9732-9850-4076-BA2A-79C793D85C00}" type="slidenum">
              <a:rPr lang="en-US" sz="1200" b="1" smtClean="0">
                <a:solidFill>
                  <a:prstClr val="black"/>
                </a:solidFill>
                <a:latin typeface="Arial" charset="0"/>
              </a:rPr>
              <a:pPr algn="ctr">
                <a:spcBef>
                  <a:spcPct val="50000"/>
                </a:spcBef>
                <a:defRPr/>
              </a:pPr>
              <a:t>‹#›</a:t>
            </a:fld>
            <a:endParaRPr lang="en-US" sz="1200" b="1" dirty="0" smtClean="0">
              <a:solidFill>
                <a:prstClr val="black"/>
              </a:solidFill>
              <a:latin typeface="Arial" charset="0"/>
            </a:endParaRPr>
          </a:p>
        </p:txBody>
      </p:sp>
    </p:spTree>
    <p:extLst>
      <p:ext uri="{BB962C8B-B14F-4D97-AF65-F5344CB8AC3E}">
        <p14:creationId xmlns:p14="http://schemas.microsoft.com/office/powerpoint/2010/main" val="1703244311"/>
      </p:ext>
    </p:extLst>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13556194"/>
      </p:ext>
    </p:extLst>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07395182"/>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56411576"/>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1242956"/>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9239822"/>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91461370"/>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68664512"/>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29701358"/>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74778525"/>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462382"/>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39381399"/>
      </p:ext>
    </p:extLst>
  </p:cSld>
  <p:clrMapOvr>
    <a:masterClrMapping/>
  </p:clrMapOvr>
  <p:transition>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
        <p:nvSpPr>
          <p:cNvPr id="7" name="Text Box 18"/>
          <p:cNvSpPr txBox="1">
            <a:spLocks noChangeArrowheads="1"/>
          </p:cNvSpPr>
          <p:nvPr userDrawn="1"/>
        </p:nvSpPr>
        <p:spPr bwMode="auto">
          <a:xfrm>
            <a:off x="76200" y="6430963"/>
            <a:ext cx="762000"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defRPr/>
            </a:pPr>
            <a:r>
              <a:rPr lang="en-US" sz="1200" b="1" dirty="0" smtClean="0">
                <a:solidFill>
                  <a:prstClr val="black"/>
                </a:solidFill>
                <a:latin typeface="Arial" charset="0"/>
              </a:rPr>
              <a:t>10-</a:t>
            </a:r>
            <a:fld id="{2AAA9732-9850-4076-BA2A-79C793D85C00}" type="slidenum">
              <a:rPr lang="en-US" sz="1200" b="1" smtClean="0">
                <a:solidFill>
                  <a:prstClr val="black"/>
                </a:solidFill>
                <a:latin typeface="Arial" charset="0"/>
              </a:rPr>
              <a:pPr algn="ctr">
                <a:spcBef>
                  <a:spcPct val="50000"/>
                </a:spcBef>
                <a:defRPr/>
              </a:pPr>
              <a:t>‹#›</a:t>
            </a:fld>
            <a:endParaRPr lang="en-US" sz="1200" b="1" dirty="0" smtClean="0">
              <a:solidFill>
                <a:prstClr val="black"/>
              </a:solidFill>
              <a:latin typeface="Arial" charset="0"/>
            </a:endParaRPr>
          </a:p>
        </p:txBody>
      </p:sp>
    </p:spTree>
    <p:extLst>
      <p:ext uri="{BB962C8B-B14F-4D97-AF65-F5344CB8AC3E}">
        <p14:creationId xmlns:p14="http://schemas.microsoft.com/office/powerpoint/2010/main" val="1487789872"/>
      </p:ext>
    </p:extLst>
  </p:cSld>
  <p:clrMapOvr>
    <a:masterClrMapping/>
  </p:clrMapOvr>
  <p:transition>
    <p:wipe dir="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90455150"/>
      </p:ext>
    </p:extLst>
  </p:cSld>
  <p:clrMapOvr>
    <a:masterClrMapping/>
  </p:clrMapOvr>
  <p:transition>
    <p:wipe dir="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74177143"/>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1887969"/>
      </p:ext>
    </p:extLst>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08892165"/>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85697343"/>
      </p:ext>
    </p:extLst>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0170750"/>
      </p:ext>
    </p:extLst>
  </p:cSld>
  <p:clrMapOvr>
    <a:masterClrMapping/>
  </p:clrMapOvr>
  <p:transition>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52622408"/>
      </p:ext>
    </p:extLst>
  </p:cSld>
  <p:clrMapOvr>
    <a:masterClrMapping/>
  </p:clrMapOvr>
  <p:transition>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16049822"/>
      </p:ext>
    </p:extLst>
  </p:cSld>
  <p:clrMapOvr>
    <a:masterClrMapping/>
  </p:clrMapOvr>
  <p:transition>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04761021"/>
      </p:ext>
    </p:extLst>
  </p:cSld>
  <p:clrMapOvr>
    <a:masterClrMapping/>
  </p:clrMapOvr>
  <p:transition>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7-&lt;#&gt;</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7-(#)</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9936580"/>
      </p:ext>
    </p:extLst>
  </p:cSld>
  <p:clrMapOvr>
    <a:masterClrMapping/>
  </p:clrMapOvr>
  <p:transition>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1074025"/>
      </p:ext>
    </p:extLst>
  </p:cSld>
  <p:clrMapOvr>
    <a:masterClrMapping/>
  </p:clrMapOvr>
  <p:transition>
    <p:wipe dir="r"/>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38969561"/>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294414694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
        <p:nvSpPr>
          <p:cNvPr id="5" name="Rectangle 4"/>
          <p:cNvSpPr/>
          <p:nvPr userDrawn="1"/>
        </p:nvSpPr>
        <p:spPr>
          <a:xfrm>
            <a:off x="5029200" y="6012042"/>
            <a:ext cx="3954236" cy="646331"/>
          </a:xfrm>
          <a:prstGeom prst="rect">
            <a:avLst/>
          </a:prstGeom>
        </p:spPr>
        <p:txBody>
          <a:bodyPr wrap="square">
            <a:spAutoFit/>
          </a:bodyPr>
          <a:lstStyle/>
          <a:p>
            <a:pPr algn="r" defTabSz="457200">
              <a:defRPr/>
            </a:pPr>
            <a:r>
              <a:rPr lang="en-US" sz="1200" b="1" i="1" dirty="0" smtClean="0">
                <a:solidFill>
                  <a:prstClr val="black"/>
                </a:solidFill>
                <a:latin typeface="Calibri"/>
                <a:cs typeface="Avenir Next Condensed Regular"/>
              </a:rPr>
              <a:t>Copyright © 2015 by Dr. Wendy Tietz. </a:t>
            </a:r>
            <a:br>
              <a:rPr lang="en-US" sz="1200" b="1" i="1" dirty="0" smtClean="0">
                <a:solidFill>
                  <a:prstClr val="black"/>
                </a:solidFill>
                <a:latin typeface="Calibri"/>
                <a:cs typeface="Avenir Next Condensed Regular"/>
              </a:rPr>
            </a:br>
            <a:r>
              <a:rPr lang="en-US" sz="1200" i="1" dirty="0" smtClean="0">
                <a:solidFill>
                  <a:prstClr val="black"/>
                </a:solidFill>
                <a:latin typeface="Calibri"/>
                <a:cs typeface="Avenir Next Condensed Regular"/>
              </a:rPr>
              <a:t>This work is licensed under a Creative Commons Attribution-NonCommercial 3.0 Unported License. </a:t>
            </a:r>
          </a:p>
        </p:txBody>
      </p:sp>
    </p:spTree>
    <p:extLst>
      <p:ext uri="{BB962C8B-B14F-4D97-AF65-F5344CB8AC3E}">
        <p14:creationId xmlns:p14="http://schemas.microsoft.com/office/powerpoint/2010/main" val="28308888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2015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solidFill>
                  <a:prstClr val="black">
                    <a:tint val="75000"/>
                  </a:prstClr>
                </a:solidFill>
              </a:rPr>
              <a:t>7-&lt;#&gt;</a:t>
            </a:r>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solidFill>
                  <a:prstClr val="black">
                    <a:tint val="75000"/>
                  </a:prstClr>
                </a:solidFill>
              </a:rPr>
              <a:t>7-(#)</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34967765"/>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Lst>
  <p:transition>
    <p:wipe dir="r"/>
  </p:transition>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solidFill>
                  <a:prstClr val="black">
                    <a:tint val="75000"/>
                  </a:prstClr>
                </a:solidFill>
              </a:rPr>
              <a:t>7-&lt;#&gt;</a:t>
            </a:r>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solidFill>
                  <a:prstClr val="black">
                    <a:tint val="75000"/>
                  </a:prstClr>
                </a:solidFill>
              </a:rPr>
              <a:t>7-(#)</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4A214A-4F33-40F4-AF7B-F867EDE87D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4989087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ransition>
    <p:wipe dir="r"/>
  </p:transition>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1664254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p.me/p3NlXE-ou"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www.123rf.com/profile_sashico" TargetMode="External"/><Relationship Id="rId2" Type="http://schemas.openxmlformats.org/officeDocument/2006/relationships/image" Target="../media/image3.jp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0122" y="1846331"/>
            <a:ext cx="8270545" cy="4001520"/>
          </a:xfrm>
        </p:spPr>
        <p:txBody>
          <a:bodyPr>
            <a:noAutofit/>
          </a:bodyPr>
          <a:lstStyle/>
          <a:p>
            <a:pPr marL="0" marR="0">
              <a:lnSpc>
                <a:spcPct val="107000"/>
              </a:lnSpc>
              <a:spcBef>
                <a:spcPts val="0"/>
              </a:spcBef>
              <a:spcAft>
                <a:spcPts val="800"/>
              </a:spcAft>
            </a:pPr>
            <a:r>
              <a:rPr lang="en-US" b="1" dirty="0">
                <a:latin typeface="Courier New" panose="02070309020205020404" pitchFamily="49" charset="0"/>
                <a:ea typeface="Calibri" panose="020F0502020204030204" pitchFamily="34" charset="0"/>
                <a:cs typeface="Times New Roman" panose="02020603050405020304" pitchFamily="18" charset="0"/>
              </a:rPr>
              <a:t>What happens from an accounting standpoint when FNB Bancorp issues a </a:t>
            </a:r>
            <a:r>
              <a:rPr lang="en-US" b="1" dirty="0" smtClean="0">
                <a:latin typeface="Courier New" panose="02070309020205020404" pitchFamily="49" charset="0"/>
                <a:ea typeface="Calibri" panose="020F0502020204030204" pitchFamily="34" charset="0"/>
                <a:cs typeface="Times New Roman" panose="02020603050405020304" pitchFamily="18" charset="0"/>
              </a:rPr>
              <a:t>stock dividend?</a:t>
            </a:r>
            <a:endParaRPr lang="en-US" dirty="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da-DK" dirty="0" smtClean="0">
                <a:solidFill>
                  <a:schemeClr val="tx1">
                    <a:lumMod val="50000"/>
                    <a:lumOff val="50000"/>
                  </a:schemeClr>
                </a:solidFill>
                <a:hlinkClick r:id="rId2"/>
              </a:rPr>
              <a:t>Original blog posting (December 10, 2015)</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006" y="295651"/>
            <a:ext cx="8857042" cy="1097280"/>
          </a:xfrm>
        </p:spPr>
        <p:txBody>
          <a:bodyPr>
            <a:noAutofit/>
          </a:bodyPr>
          <a:lstStyle/>
          <a:p>
            <a:pPr algn="ctr"/>
            <a:r>
              <a:rPr lang="en-US" sz="5400" dirty="0" smtClean="0"/>
              <a:t>FNB Bancorp</a:t>
            </a:r>
            <a:endParaRPr lang="en-US" sz="5400" dirty="0"/>
          </a:p>
        </p:txBody>
      </p:sp>
      <p:sp>
        <p:nvSpPr>
          <p:cNvPr id="3" name="Content Placeholder 2"/>
          <p:cNvSpPr>
            <a:spLocks noGrp="1"/>
          </p:cNvSpPr>
          <p:nvPr>
            <p:ph idx="1"/>
          </p:nvPr>
        </p:nvSpPr>
        <p:spPr>
          <a:xfrm>
            <a:off x="156006" y="1609344"/>
            <a:ext cx="5121243" cy="4608576"/>
          </a:xfrm>
        </p:spPr>
        <p:txBody>
          <a:bodyPr>
            <a:normAutofit/>
          </a:bodyPr>
          <a:lstStyle/>
          <a:p>
            <a:pPr>
              <a:lnSpc>
                <a:spcPct val="110000"/>
              </a:lnSpc>
            </a:pPr>
            <a:r>
              <a:rPr lang="en-US" dirty="0" smtClean="0"/>
              <a:t>FNB Bancorp, holding company for First National Bank of Northern California, announced a stock dividend</a:t>
            </a:r>
            <a:endParaRPr lang="en-US" dirty="0" smtClean="0"/>
          </a:p>
          <a:p>
            <a:pPr>
              <a:lnSpc>
                <a:spcPct val="110000"/>
              </a:lnSpc>
            </a:pPr>
            <a:r>
              <a:rPr lang="en-US" dirty="0" smtClean="0"/>
              <a:t>Payable on December 28, 2015 at a rate of 1 share of common </a:t>
            </a:r>
            <a:r>
              <a:rPr lang="en-US" dirty="0"/>
              <a:t>s</a:t>
            </a:r>
            <a:r>
              <a:rPr lang="en-US" dirty="0" smtClean="0"/>
              <a:t>tock for every 20 shares owned </a:t>
            </a:r>
          </a:p>
          <a:p>
            <a:pPr>
              <a:lnSpc>
                <a:spcPct val="110000"/>
              </a:lnSpc>
            </a:pPr>
            <a:r>
              <a:rPr lang="en-US" dirty="0" smtClean="0"/>
              <a:t>Date of record - November 25, 2015</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5536" y="2185891"/>
            <a:ext cx="3652190" cy="2743200"/>
          </a:xfrm>
          <a:prstGeom prst="rect">
            <a:avLst/>
          </a:prstGeom>
        </p:spPr>
      </p:pic>
      <p:sp>
        <p:nvSpPr>
          <p:cNvPr id="5" name="TextBox 4"/>
          <p:cNvSpPr txBox="1"/>
          <p:nvPr/>
        </p:nvSpPr>
        <p:spPr>
          <a:xfrm>
            <a:off x="5277249" y="4929091"/>
            <a:ext cx="3848054" cy="253916"/>
          </a:xfrm>
          <a:prstGeom prst="rect">
            <a:avLst/>
          </a:prstGeom>
          <a:noFill/>
        </p:spPr>
        <p:txBody>
          <a:bodyPr wrap="square" rtlCol="0">
            <a:spAutoFit/>
          </a:bodyPr>
          <a:lstStyle/>
          <a:p>
            <a:pPr algn="ctr"/>
            <a:r>
              <a:rPr lang="en-US" sz="1050" i="1" dirty="0" smtClean="0"/>
              <a:t>Photographer: </a:t>
            </a:r>
            <a:r>
              <a:rPr lang="en-US" sz="1050" i="1" dirty="0" smtClean="0">
                <a:hlinkClick r:id="rId3"/>
              </a:rPr>
              <a:t>http://www.123rf.com/profile_sashico</a:t>
            </a:r>
            <a:endParaRPr lang="en-US" sz="1050" i="1" dirty="0"/>
          </a:p>
        </p:txBody>
      </p:sp>
    </p:spTree>
    <p:extLst>
      <p:ext uri="{BB962C8B-B14F-4D97-AF65-F5344CB8AC3E}">
        <p14:creationId xmlns:p14="http://schemas.microsoft.com/office/powerpoint/2010/main" val="324182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1288"/>
            <a:ext cx="8991600" cy="1339935"/>
          </a:xfrm>
        </p:spPr>
        <p:txBody>
          <a:bodyPr>
            <a:normAutofit/>
          </a:bodyPr>
          <a:lstStyle/>
          <a:p>
            <a:pPr fontAlgn="t"/>
            <a:r>
              <a:rPr lang="en-US" sz="3600" b="1" cap="all" dirty="0" smtClean="0">
                <a:solidFill>
                  <a:srgbClr val="003466"/>
                </a:solidFill>
                <a:latin typeface="arial" panose="020B0604020202020204" pitchFamily="34" charset="0"/>
              </a:rPr>
              <a:t>FNB Bancorp declared a stock dividend</a:t>
            </a:r>
            <a:endParaRPr lang="en-US" sz="3600" dirty="0">
              <a:solidFill>
                <a:srgbClr val="555555"/>
              </a:solidFill>
              <a:latin typeface="Arial" panose="020B0604020202020204" pitchFamily="34" charset="0"/>
            </a:endParaRPr>
          </a:p>
        </p:txBody>
      </p:sp>
      <p:sp>
        <p:nvSpPr>
          <p:cNvPr id="3" name="Content Placeholder 2"/>
          <p:cNvSpPr>
            <a:spLocks noGrp="1"/>
          </p:cNvSpPr>
          <p:nvPr>
            <p:ph idx="1"/>
          </p:nvPr>
        </p:nvSpPr>
        <p:spPr>
          <a:xfrm>
            <a:off x="189270" y="1476741"/>
            <a:ext cx="8726129" cy="3804603"/>
          </a:xfrm>
        </p:spPr>
        <p:txBody>
          <a:bodyPr>
            <a:noAutofit/>
          </a:bodyPr>
          <a:lstStyle/>
          <a:p>
            <a:pPr marL="0" indent="0">
              <a:buNone/>
            </a:pPr>
            <a:r>
              <a:rPr lang="en-US" sz="2800" dirty="0"/>
              <a:t>FNB </a:t>
            </a:r>
            <a:r>
              <a:rPr lang="en-US" sz="2800" dirty="0" smtClean="0"/>
              <a:t>Bancorp … </a:t>
            </a:r>
            <a:r>
              <a:rPr lang="en-US" sz="2800" dirty="0"/>
              <a:t>the holding company for First National Bank of Northern California, announced that its Board of Directors has declared a stock dividend of approximately 210,709 shares, payable at the rate of one share of Common Stock for every twenty (20) shares of Common Stock owned. The stock dividend will be payable December 28, 2015, to shareholders of record on November 25, 2015. Fractional shares will be payable at the closing price on the record date of November 25, 2015.</a:t>
            </a:r>
            <a:endParaRPr lang="en-US" sz="3600" dirty="0"/>
          </a:p>
        </p:txBody>
      </p:sp>
      <p:pic>
        <p:nvPicPr>
          <p:cNvPr id="4" name="Picture 3"/>
          <p:cNvPicPr>
            <a:picLocks noChangeAspect="1"/>
          </p:cNvPicPr>
          <p:nvPr/>
        </p:nvPicPr>
        <p:blipFill>
          <a:blip r:embed="rId2"/>
          <a:stretch>
            <a:fillRect/>
          </a:stretch>
        </p:blipFill>
        <p:spPr>
          <a:xfrm>
            <a:off x="5791200" y="5383569"/>
            <a:ext cx="3352800" cy="1457225"/>
          </a:xfrm>
          <a:prstGeom prst="rect">
            <a:avLst/>
          </a:prstGeom>
        </p:spPr>
      </p:pic>
    </p:spTree>
    <p:extLst>
      <p:ext uri="{BB962C8B-B14F-4D97-AF65-F5344CB8AC3E}">
        <p14:creationId xmlns:p14="http://schemas.microsoft.com/office/powerpoint/2010/main" val="1032833462"/>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1288"/>
            <a:ext cx="8991600" cy="1339935"/>
          </a:xfrm>
        </p:spPr>
        <p:txBody>
          <a:bodyPr>
            <a:normAutofit/>
          </a:bodyPr>
          <a:lstStyle/>
          <a:p>
            <a:pPr fontAlgn="t"/>
            <a:r>
              <a:rPr lang="en-US" sz="3600" b="1" cap="all" dirty="0" smtClean="0">
                <a:solidFill>
                  <a:srgbClr val="003466"/>
                </a:solidFill>
                <a:latin typeface="arial" panose="020B0604020202020204" pitchFamily="34" charset="0"/>
              </a:rPr>
              <a:t>FNB Bancorp declared a stock dividend</a:t>
            </a:r>
            <a:endParaRPr lang="en-US" sz="3600" dirty="0">
              <a:solidFill>
                <a:srgbClr val="555555"/>
              </a:solidFill>
              <a:latin typeface="Arial" panose="020B0604020202020204" pitchFamily="34" charset="0"/>
            </a:endParaRPr>
          </a:p>
        </p:txBody>
      </p:sp>
      <p:sp>
        <p:nvSpPr>
          <p:cNvPr id="3" name="Content Placeholder 2"/>
          <p:cNvSpPr>
            <a:spLocks noGrp="1"/>
          </p:cNvSpPr>
          <p:nvPr>
            <p:ph idx="1"/>
          </p:nvPr>
        </p:nvSpPr>
        <p:spPr>
          <a:xfrm>
            <a:off x="189270" y="1476741"/>
            <a:ext cx="8726129" cy="3804603"/>
          </a:xfrm>
        </p:spPr>
        <p:txBody>
          <a:bodyPr>
            <a:noAutofit/>
          </a:bodyPr>
          <a:lstStyle/>
          <a:p>
            <a:pPr marL="0" indent="0">
              <a:buNone/>
            </a:pPr>
            <a:r>
              <a:rPr lang="en-US" sz="2800" dirty="0"/>
              <a:t>FNB </a:t>
            </a:r>
            <a:r>
              <a:rPr lang="en-US" sz="2800" dirty="0" smtClean="0"/>
              <a:t>Bancorp … </a:t>
            </a:r>
            <a:r>
              <a:rPr lang="en-US" sz="2800" dirty="0"/>
              <a:t>the holding company for First National Bank of Northern California, announced that its Board of Directors has declared a stock dividend of approximately 210,709 shares, payable at the rate of one share of Common Stock for every twenty (20) shares of Common Stock owned. The stock dividend will be payable December 28, 2015, to shareholders of record on November 25, 2015. Fractional shares will be payable at the closing price on the record date of November 25, 2015.</a:t>
            </a:r>
            <a:endParaRPr lang="en-US" sz="3600" dirty="0"/>
          </a:p>
        </p:txBody>
      </p:sp>
      <p:pic>
        <p:nvPicPr>
          <p:cNvPr id="4" name="Picture 3"/>
          <p:cNvPicPr>
            <a:picLocks noChangeAspect="1"/>
          </p:cNvPicPr>
          <p:nvPr/>
        </p:nvPicPr>
        <p:blipFill>
          <a:blip r:embed="rId2"/>
          <a:stretch>
            <a:fillRect/>
          </a:stretch>
        </p:blipFill>
        <p:spPr>
          <a:xfrm>
            <a:off x="5791200" y="5383569"/>
            <a:ext cx="3352800" cy="1457225"/>
          </a:xfrm>
          <a:prstGeom prst="rect">
            <a:avLst/>
          </a:prstGeom>
        </p:spPr>
      </p:pic>
      <p:sp>
        <p:nvSpPr>
          <p:cNvPr id="5" name="Rectangle 4"/>
          <p:cNvSpPr/>
          <p:nvPr/>
        </p:nvSpPr>
        <p:spPr>
          <a:xfrm>
            <a:off x="189270" y="1476741"/>
            <a:ext cx="8421330" cy="885459"/>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189270" y="2362200"/>
            <a:ext cx="5754330" cy="544954"/>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53420921"/>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1288"/>
            <a:ext cx="8991600" cy="1339935"/>
          </a:xfrm>
        </p:spPr>
        <p:txBody>
          <a:bodyPr>
            <a:normAutofit/>
          </a:bodyPr>
          <a:lstStyle/>
          <a:p>
            <a:pPr fontAlgn="t"/>
            <a:r>
              <a:rPr lang="en-US" sz="3600" b="1" cap="all" dirty="0" smtClean="0">
                <a:solidFill>
                  <a:srgbClr val="003466"/>
                </a:solidFill>
                <a:latin typeface="arial" panose="020B0604020202020204" pitchFamily="34" charset="0"/>
              </a:rPr>
              <a:t>FNB Bancorp declared a stock dividend</a:t>
            </a:r>
            <a:endParaRPr lang="en-US" sz="3600" dirty="0">
              <a:solidFill>
                <a:srgbClr val="555555"/>
              </a:solidFill>
              <a:latin typeface="Arial" panose="020B0604020202020204" pitchFamily="34" charset="0"/>
            </a:endParaRPr>
          </a:p>
        </p:txBody>
      </p:sp>
      <p:sp>
        <p:nvSpPr>
          <p:cNvPr id="3" name="Content Placeholder 2"/>
          <p:cNvSpPr>
            <a:spLocks noGrp="1"/>
          </p:cNvSpPr>
          <p:nvPr>
            <p:ph idx="1"/>
          </p:nvPr>
        </p:nvSpPr>
        <p:spPr>
          <a:xfrm>
            <a:off x="189270" y="1476741"/>
            <a:ext cx="8726129" cy="3804603"/>
          </a:xfrm>
        </p:spPr>
        <p:txBody>
          <a:bodyPr>
            <a:noAutofit/>
          </a:bodyPr>
          <a:lstStyle/>
          <a:p>
            <a:pPr marL="0" indent="0">
              <a:buNone/>
            </a:pPr>
            <a:r>
              <a:rPr lang="en-US" sz="2800" dirty="0"/>
              <a:t>FNB </a:t>
            </a:r>
            <a:r>
              <a:rPr lang="en-US" sz="2800" dirty="0" smtClean="0"/>
              <a:t>Bancorp … </a:t>
            </a:r>
            <a:r>
              <a:rPr lang="en-US" sz="2800" dirty="0"/>
              <a:t>the holding company for First National Bank of Northern California, announced that its Board of Directors has declared a stock dividend of approximately 210,709 shares, payable at the rate of one share of Common Stock for every twenty (20) shares of Common Stock owned. The stock dividend will be payable December 28, 2015, to shareholders of record on November 25, 2015. Fractional shares will be payable at the closing price on the record date of November 25, 2015.</a:t>
            </a:r>
            <a:endParaRPr lang="en-US" sz="3600" dirty="0"/>
          </a:p>
        </p:txBody>
      </p:sp>
      <p:pic>
        <p:nvPicPr>
          <p:cNvPr id="4" name="Picture 3"/>
          <p:cNvPicPr>
            <a:picLocks noChangeAspect="1"/>
          </p:cNvPicPr>
          <p:nvPr/>
        </p:nvPicPr>
        <p:blipFill>
          <a:blip r:embed="rId2"/>
          <a:stretch>
            <a:fillRect/>
          </a:stretch>
        </p:blipFill>
        <p:spPr>
          <a:xfrm>
            <a:off x="5791200" y="5383569"/>
            <a:ext cx="3352800" cy="1457225"/>
          </a:xfrm>
          <a:prstGeom prst="rect">
            <a:avLst/>
          </a:prstGeom>
        </p:spPr>
      </p:pic>
      <p:sp>
        <p:nvSpPr>
          <p:cNvPr id="5" name="Rectangle 4"/>
          <p:cNvSpPr/>
          <p:nvPr/>
        </p:nvSpPr>
        <p:spPr>
          <a:xfrm>
            <a:off x="189270" y="2907154"/>
            <a:ext cx="8421330" cy="885459"/>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5905500" y="2362200"/>
            <a:ext cx="2705100" cy="544954"/>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189270" y="3792613"/>
            <a:ext cx="2096730" cy="322187"/>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246491753"/>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1288"/>
            <a:ext cx="8991600" cy="1339935"/>
          </a:xfrm>
        </p:spPr>
        <p:txBody>
          <a:bodyPr>
            <a:normAutofit/>
          </a:bodyPr>
          <a:lstStyle/>
          <a:p>
            <a:pPr fontAlgn="t"/>
            <a:r>
              <a:rPr lang="en-US" sz="3600" b="1" cap="all" dirty="0" smtClean="0">
                <a:solidFill>
                  <a:srgbClr val="003466"/>
                </a:solidFill>
                <a:latin typeface="arial" panose="020B0604020202020204" pitchFamily="34" charset="0"/>
              </a:rPr>
              <a:t>FNB Bancorp declared a stock dividend</a:t>
            </a:r>
            <a:endParaRPr lang="en-US" sz="3600" dirty="0">
              <a:solidFill>
                <a:srgbClr val="555555"/>
              </a:solidFill>
              <a:latin typeface="Arial" panose="020B0604020202020204" pitchFamily="34" charset="0"/>
            </a:endParaRPr>
          </a:p>
        </p:txBody>
      </p:sp>
      <p:sp>
        <p:nvSpPr>
          <p:cNvPr id="3" name="Content Placeholder 2"/>
          <p:cNvSpPr>
            <a:spLocks noGrp="1"/>
          </p:cNvSpPr>
          <p:nvPr>
            <p:ph idx="1"/>
          </p:nvPr>
        </p:nvSpPr>
        <p:spPr>
          <a:xfrm>
            <a:off x="189270" y="1476741"/>
            <a:ext cx="8726129" cy="3804603"/>
          </a:xfrm>
        </p:spPr>
        <p:txBody>
          <a:bodyPr>
            <a:noAutofit/>
          </a:bodyPr>
          <a:lstStyle/>
          <a:p>
            <a:pPr marL="0" indent="0">
              <a:buNone/>
            </a:pPr>
            <a:r>
              <a:rPr lang="en-US" sz="2800" dirty="0"/>
              <a:t>FNB </a:t>
            </a:r>
            <a:r>
              <a:rPr lang="en-US" sz="2800" dirty="0" smtClean="0"/>
              <a:t>Bancorp … </a:t>
            </a:r>
            <a:r>
              <a:rPr lang="en-US" sz="2800" dirty="0"/>
              <a:t>the holding company for First National Bank of Northern California, announced that its Board of Directors has declared a stock dividend of approximately 210,709 shares, payable at the rate of one share of Common Stock for every twenty (20) shares of Common Stock owned. The stock dividend will be payable December 28, 2015, to shareholders of record on November 25, 2015. Fractional shares will be payable at the closing price on the record date of November 25, 2015.</a:t>
            </a:r>
            <a:endParaRPr lang="en-US" sz="3600" dirty="0"/>
          </a:p>
        </p:txBody>
      </p:sp>
      <p:pic>
        <p:nvPicPr>
          <p:cNvPr id="4" name="Picture 3"/>
          <p:cNvPicPr>
            <a:picLocks noChangeAspect="1"/>
          </p:cNvPicPr>
          <p:nvPr/>
        </p:nvPicPr>
        <p:blipFill>
          <a:blip r:embed="rId2"/>
          <a:stretch>
            <a:fillRect/>
          </a:stretch>
        </p:blipFill>
        <p:spPr>
          <a:xfrm>
            <a:off x="5791200" y="5383569"/>
            <a:ext cx="3352800" cy="1457225"/>
          </a:xfrm>
          <a:prstGeom prst="rect">
            <a:avLst/>
          </a:prstGeom>
        </p:spPr>
      </p:pic>
      <p:sp>
        <p:nvSpPr>
          <p:cNvPr id="5" name="Rectangle 4"/>
          <p:cNvSpPr/>
          <p:nvPr/>
        </p:nvSpPr>
        <p:spPr>
          <a:xfrm>
            <a:off x="189270" y="4004268"/>
            <a:ext cx="8726128" cy="567732"/>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2209799" y="3682081"/>
            <a:ext cx="6705599" cy="322187"/>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189269" y="4572000"/>
            <a:ext cx="877531" cy="322187"/>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040226737"/>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1288"/>
            <a:ext cx="8991600" cy="1339935"/>
          </a:xfrm>
        </p:spPr>
        <p:txBody>
          <a:bodyPr>
            <a:normAutofit/>
          </a:bodyPr>
          <a:lstStyle/>
          <a:p>
            <a:pPr fontAlgn="t"/>
            <a:r>
              <a:rPr lang="en-US" sz="3600" b="1" cap="all" dirty="0" smtClean="0">
                <a:solidFill>
                  <a:srgbClr val="003466"/>
                </a:solidFill>
                <a:latin typeface="arial" panose="020B0604020202020204" pitchFamily="34" charset="0"/>
              </a:rPr>
              <a:t>FNB Bancorp declared a stock dividend</a:t>
            </a:r>
            <a:endParaRPr lang="en-US" sz="3600" dirty="0">
              <a:solidFill>
                <a:srgbClr val="555555"/>
              </a:solidFill>
              <a:latin typeface="Arial" panose="020B0604020202020204" pitchFamily="34" charset="0"/>
            </a:endParaRPr>
          </a:p>
        </p:txBody>
      </p:sp>
      <p:sp>
        <p:nvSpPr>
          <p:cNvPr id="3" name="Content Placeholder 2"/>
          <p:cNvSpPr>
            <a:spLocks noGrp="1"/>
          </p:cNvSpPr>
          <p:nvPr>
            <p:ph idx="1"/>
          </p:nvPr>
        </p:nvSpPr>
        <p:spPr>
          <a:xfrm>
            <a:off x="189270" y="1476741"/>
            <a:ext cx="8726129" cy="3804603"/>
          </a:xfrm>
        </p:spPr>
        <p:txBody>
          <a:bodyPr>
            <a:noAutofit/>
          </a:bodyPr>
          <a:lstStyle/>
          <a:p>
            <a:pPr marL="0" indent="0">
              <a:buNone/>
            </a:pPr>
            <a:r>
              <a:rPr lang="en-US" sz="2800" dirty="0"/>
              <a:t>FNB </a:t>
            </a:r>
            <a:r>
              <a:rPr lang="en-US" sz="2800" dirty="0" smtClean="0"/>
              <a:t>Bancorp … </a:t>
            </a:r>
            <a:r>
              <a:rPr lang="en-US" sz="2800" dirty="0"/>
              <a:t>the holding company for First National Bank of Northern California, announced that its Board of Directors has declared a stock dividend of approximately 210,709 shares, payable at the rate of one share of Common Stock for every twenty (20) shares of Common Stock owned. The stock dividend will be payable December 28, 2015, to shareholders of record on November 25, 2015. Fractional shares will be payable at the closing price on the record date of November 25, 2015.</a:t>
            </a:r>
            <a:endParaRPr lang="en-US" sz="3600" dirty="0"/>
          </a:p>
        </p:txBody>
      </p:sp>
      <p:pic>
        <p:nvPicPr>
          <p:cNvPr id="4" name="Picture 3"/>
          <p:cNvPicPr>
            <a:picLocks noChangeAspect="1"/>
          </p:cNvPicPr>
          <p:nvPr/>
        </p:nvPicPr>
        <p:blipFill>
          <a:blip r:embed="rId2"/>
          <a:stretch>
            <a:fillRect/>
          </a:stretch>
        </p:blipFill>
        <p:spPr>
          <a:xfrm>
            <a:off x="5791200" y="5383569"/>
            <a:ext cx="3352800" cy="1457225"/>
          </a:xfrm>
          <a:prstGeom prst="rect">
            <a:avLst/>
          </a:prstGeom>
        </p:spPr>
      </p:pic>
      <p:sp>
        <p:nvSpPr>
          <p:cNvPr id="5" name="Rectangle 4"/>
          <p:cNvSpPr/>
          <p:nvPr/>
        </p:nvSpPr>
        <p:spPr>
          <a:xfrm>
            <a:off x="189269" y="4873166"/>
            <a:ext cx="8726128" cy="567732"/>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1142999" y="4572000"/>
            <a:ext cx="7772397" cy="322187"/>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871685092"/>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a:t>Assume a stockholder has 100 shares of FNB Bancorp common stock on November 25, 2015.  How many shares of stock in total will the shareholder have after the stock dividend is distributed</a:t>
            </a:r>
            <a:r>
              <a:rPr lang="en-US" sz="4000" dirty="0" smtClean="0"/>
              <a:t>?</a:t>
            </a:r>
            <a:endParaRPr lang="en-US" sz="4000" dirty="0"/>
          </a:p>
        </p:txBody>
      </p:sp>
    </p:spTree>
    <p:extLst>
      <p:ext uri="{BB962C8B-B14F-4D97-AF65-F5344CB8AC3E}">
        <p14:creationId xmlns:p14="http://schemas.microsoft.com/office/powerpoint/2010/main" val="33557790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3423829"/>
          </a:xfrm>
        </p:spPr>
        <p:txBody>
          <a:bodyPr>
            <a:normAutofit fontScale="92500" lnSpcReduction="10000"/>
          </a:bodyPr>
          <a:lstStyle/>
          <a:p>
            <a:pPr marL="0" lvl="0" indent="0">
              <a:buNone/>
            </a:pPr>
            <a:r>
              <a:rPr lang="en-US" sz="4000" dirty="0"/>
              <a:t>Assume a stockholder has 200 shares of FNB Bancorp common stock on October 1, 2015, and then purchases another 100 shares on November 30, 2015.  How many shares of stock in total will the shareholder have after the stock dividend is distributed?</a:t>
            </a:r>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a:t>3</a:t>
            </a:r>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000" dirty="0"/>
              <a:t>What journal entry, if any, will FNB Bancorp make to record the stock dividend?  Explain.</a:t>
            </a:r>
          </a:p>
          <a:p>
            <a:pPr marL="0" indent="0">
              <a:buNone/>
            </a:pPr>
            <a:endParaRPr lang="en-US" sz="4400" dirty="0"/>
          </a:p>
        </p:txBody>
      </p:sp>
    </p:spTree>
    <p:extLst>
      <p:ext uri="{BB962C8B-B14F-4D97-AF65-F5344CB8AC3E}">
        <p14:creationId xmlns:p14="http://schemas.microsoft.com/office/powerpoint/2010/main" val="17964907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a:t>4</a:t>
            </a:r>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000" dirty="0"/>
              <a:t>If the stock price for one share of FNB Bancorp was $30.00 on November 25, 2015, how much cash would a shareholder who owned 50 shares of FNB Bancorp common stock on November 25, 2015, receive on December 28, 2015?</a:t>
            </a:r>
          </a:p>
        </p:txBody>
      </p:sp>
    </p:spTree>
    <p:extLst>
      <p:ext uri="{BB962C8B-B14F-4D97-AF65-F5344CB8AC3E}">
        <p14:creationId xmlns:p14="http://schemas.microsoft.com/office/powerpoint/2010/main" val="30098906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5806"/>
            <a:ext cx="7886700" cy="832303"/>
          </a:xfrm>
        </p:spPr>
        <p:txBody>
          <a:bodyPr/>
          <a:lstStyle/>
          <a:p>
            <a:r>
              <a:rPr lang="en-US" dirty="0" smtClean="0"/>
              <a:t>Question Recap</a:t>
            </a:r>
            <a:endParaRPr lang="en-US" dirty="0"/>
          </a:p>
        </p:txBody>
      </p:sp>
      <p:sp>
        <p:nvSpPr>
          <p:cNvPr id="3" name="Content Placeholder 2"/>
          <p:cNvSpPr>
            <a:spLocks noGrp="1"/>
          </p:cNvSpPr>
          <p:nvPr>
            <p:ph idx="1"/>
          </p:nvPr>
        </p:nvSpPr>
        <p:spPr>
          <a:xfrm>
            <a:off x="292608" y="1024128"/>
            <a:ext cx="8662122" cy="4983236"/>
          </a:xfrm>
        </p:spPr>
        <p:txBody>
          <a:bodyPr>
            <a:normAutofit fontScale="85000" lnSpcReduction="10000"/>
          </a:bodyPr>
          <a:lstStyle/>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Assume a stockholder has 100 shares of FNB Bancorp common stock on November 25, 2015.  How many shares of stock in total will the shareholder have after the stock dividend is distributed?</a:t>
            </a: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Assume a stockholder has 200 shares of FNB Bancorp common stock on October 1, 2015, and then purchases another 100 shares on November 30, 2015.  How many shares of stock in total will the shareholder have after the stock dividend is distributed?</a:t>
            </a: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What journal entry, if any, will FNB Bancorp make to record the stock dividend?  Explain.</a:t>
            </a:r>
          </a:p>
          <a:p>
            <a:pPr marL="342900" marR="0" lvl="0" indent="-342900">
              <a:lnSpc>
                <a:spcPct val="107000"/>
              </a:lnSpc>
              <a:spcBef>
                <a:spcPts val="0"/>
              </a:spcBef>
              <a:spcAft>
                <a:spcPts val="80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If the stock price for one share of FNB Bancorp was $30.00 on November 25, 2015, how much cash would a shareholder who owned 50 shares of FNB Bancorp common stock on November 25, 2015, receive on December 28, 2015?</a:t>
            </a:r>
          </a:p>
          <a:p>
            <a:pPr marL="0" indent="0">
              <a:lnSpc>
                <a:spcPts val="2400"/>
              </a:lnSpc>
              <a:buNone/>
            </a:pPr>
            <a:endParaRPr lang="en-US" dirty="0"/>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3"/>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2135</TotalTime>
  <Words>894</Words>
  <Application>Microsoft Office PowerPoint</Application>
  <PresentationFormat>On-screen Show (4:3)</PresentationFormat>
  <Paragraphs>31</Paragraphs>
  <Slides>13</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13</vt:i4>
      </vt:variant>
    </vt:vector>
  </HeadingPairs>
  <TitlesOfParts>
    <vt:vector size="25" baseType="lpstr">
      <vt:lpstr>Arial</vt:lpstr>
      <vt:lpstr>Arial</vt:lpstr>
      <vt:lpstr>Avenir Next Condensed Regular</vt:lpstr>
      <vt:lpstr>Calibri</vt:lpstr>
      <vt:lpstr>Calibri Light</vt:lpstr>
      <vt:lpstr>Courier</vt:lpstr>
      <vt:lpstr>Courier New</vt:lpstr>
      <vt:lpstr>Times New Roman</vt:lpstr>
      <vt:lpstr>Office Theme</vt:lpstr>
      <vt:lpstr>1_Office Theme</vt:lpstr>
      <vt:lpstr>2_Office Theme</vt:lpstr>
      <vt:lpstr>3_Office Theme</vt:lpstr>
      <vt:lpstr>What happens from an accounting standpoint when FNB Bancorp issues a stock dividend?</vt:lpstr>
      <vt:lpstr>FNB Bancorp</vt:lpstr>
      <vt:lpstr>FNB Bancorp declared a stock dividend</vt:lpstr>
      <vt:lpstr>FNB Bancorp declared a stock dividend</vt:lpstr>
      <vt:lpstr>FNB Bancorp declared a stock dividend</vt:lpstr>
      <vt:lpstr>FNB Bancorp declared a stock dividend</vt:lpstr>
      <vt:lpstr>FNB Bancorp declared a stock dividend</vt:lpstr>
      <vt:lpstr>Question 1</vt:lpstr>
      <vt:lpstr>Question 2</vt:lpstr>
      <vt:lpstr>Question 3</vt:lpstr>
      <vt:lpstr>Question 4</vt:lpstr>
      <vt:lpstr>Question Recap</vt:lpstr>
      <vt:lpstr>For additional news stories to use in the accounting classroom, see the Accounting in the Headlines blog at http://accountingintheheadlines.com/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Jordan Kushner</cp:lastModifiedBy>
  <cp:revision>107</cp:revision>
  <cp:lastPrinted>2015-01-07T02:07:23Z</cp:lastPrinted>
  <dcterms:created xsi:type="dcterms:W3CDTF">2014-03-26T16:56:49Z</dcterms:created>
  <dcterms:modified xsi:type="dcterms:W3CDTF">2015-11-28T18:23:38Z</dcterms:modified>
</cp:coreProperties>
</file>