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69" r:id="rId4"/>
    <p:sldId id="274" r:id="rId5"/>
    <p:sldId id="259" r:id="rId6"/>
    <p:sldId id="260" r:id="rId7"/>
    <p:sldId id="276" r:id="rId8"/>
    <p:sldId id="277" r:id="rId9"/>
    <p:sldId id="278" r:id="rId10"/>
    <p:sldId id="258"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64" autoAdjust="0"/>
    <p:restoredTop sz="94660"/>
  </p:normalViewPr>
  <p:slideViewPr>
    <p:cSldViewPr snapToGrid="0">
      <p:cViewPr varScale="1">
        <p:scale>
          <a:sx n="74" d="100"/>
          <a:sy n="74" d="100"/>
        </p:scale>
        <p:origin x="10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2015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nQ"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www.123rf.com/profile_bowie15"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2848" y="1691784"/>
            <a:ext cx="8270545" cy="4001520"/>
          </a:xfrm>
        </p:spPr>
        <p:txBody>
          <a:bodyPr>
            <a:noAutofit/>
          </a:bodyPr>
          <a:lstStyle/>
          <a:p>
            <a:pPr marL="0" marR="0">
              <a:lnSpc>
                <a:spcPct val="107000"/>
              </a:lnSpc>
              <a:spcBef>
                <a:spcPts val="0"/>
              </a:spcBef>
              <a:spcAft>
                <a:spcPts val="800"/>
              </a:spcAft>
            </a:pPr>
            <a:r>
              <a:rPr lang="en-US" b="1" dirty="0">
                <a:latin typeface="Courier New" panose="02070309020205020404" pitchFamily="49" charset="0"/>
                <a:ea typeface="Calibri" panose="020F0502020204030204" pitchFamily="34" charset="0"/>
                <a:cs typeface="Times New Roman" panose="02020603050405020304" pitchFamily="18" charset="0"/>
              </a:rPr>
              <a:t>How can a common-size income statement help analysis of Pandora’s results of operations in 2015 compared to </a:t>
            </a:r>
            <a:r>
              <a:rPr lang="en-US" b="1" dirty="0" smtClean="0">
                <a:latin typeface="Courier New" panose="02070309020205020404" pitchFamily="49" charset="0"/>
                <a:ea typeface="Calibri" panose="020F0502020204030204" pitchFamily="34" charset="0"/>
                <a:cs typeface="Times New Roman" panose="02020603050405020304" pitchFamily="18" charset="0"/>
              </a:rPr>
              <a:t>2014?</a:t>
            </a:r>
            <a:endParaRPr lang="en-US"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hlinkClick r:id="rId2"/>
              </a:rPr>
              <a:t>Novem</a:t>
            </a:r>
            <a:r>
              <a:rPr lang="en-US" dirty="0" smtClean="0">
                <a:solidFill>
                  <a:schemeClr val="tx1">
                    <a:lumMod val="50000"/>
                    <a:lumOff val="50000"/>
                  </a:schemeClr>
                </a:solidFill>
                <a:hlinkClick r:id="rId2"/>
              </a:rPr>
              <a:t>ber 12, 2015)</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Pandora Internet Radio</a:t>
            </a:r>
            <a:endParaRPr lang="en-US" dirty="0"/>
          </a:p>
        </p:txBody>
      </p:sp>
      <p:sp>
        <p:nvSpPr>
          <p:cNvPr id="5" name="Content Placeholder 4"/>
          <p:cNvSpPr>
            <a:spLocks noGrp="1"/>
          </p:cNvSpPr>
          <p:nvPr>
            <p:ph idx="1"/>
          </p:nvPr>
        </p:nvSpPr>
        <p:spPr>
          <a:xfrm>
            <a:off x="502276" y="1295400"/>
            <a:ext cx="4032234" cy="4582887"/>
          </a:xfrm>
        </p:spPr>
        <p:txBody>
          <a:bodyPr>
            <a:normAutofit fontScale="92500"/>
          </a:bodyPr>
          <a:lstStyle/>
          <a:p>
            <a:r>
              <a:rPr lang="en-US" dirty="0" smtClean="0"/>
              <a:t>Pandora Internet Radio is a music streaming </a:t>
            </a:r>
            <a:r>
              <a:rPr lang="en-US" dirty="0" smtClean="0"/>
              <a:t>service first </a:t>
            </a:r>
            <a:r>
              <a:rPr lang="en-US" dirty="0" smtClean="0"/>
              <a:t>launched in 2005</a:t>
            </a:r>
          </a:p>
          <a:p>
            <a:r>
              <a:rPr lang="en-US" dirty="0" smtClean="0"/>
              <a:t>Free service: includes advertisements</a:t>
            </a:r>
          </a:p>
          <a:p>
            <a:r>
              <a:rPr lang="en-US" dirty="0" smtClean="0"/>
              <a:t>Pandora One: paid service with no advertisements </a:t>
            </a:r>
            <a:endParaRPr lang="en-US" dirty="0"/>
          </a:p>
          <a:p>
            <a:r>
              <a:rPr lang="en-US" dirty="0" smtClean="0"/>
              <a:t>Pandora is yet to earn a profit since inception and earnings have been less than expected in 2015</a:t>
            </a:r>
            <a:endParaRPr lang="en-US" dirty="0"/>
          </a:p>
        </p:txBody>
      </p:sp>
      <p:grpSp>
        <p:nvGrpSpPr>
          <p:cNvPr id="8" name="Group 7"/>
          <p:cNvGrpSpPr/>
          <p:nvPr/>
        </p:nvGrpSpPr>
        <p:grpSpPr>
          <a:xfrm>
            <a:off x="4649272" y="1426179"/>
            <a:ext cx="3866077" cy="4227646"/>
            <a:chOff x="4552982" y="1426179"/>
            <a:chExt cx="3962368" cy="4216635"/>
          </a:xfrm>
        </p:grpSpPr>
        <p:pic>
          <p:nvPicPr>
            <p:cNvPr id="6" name="Picture 5" title="Photo of man listening to headphones"/>
            <p:cNvPicPr>
              <a:picLocks noChangeAspect="1"/>
            </p:cNvPicPr>
            <p:nvPr/>
          </p:nvPicPr>
          <p:blipFill rotWithShape="1">
            <a:blip r:embed="rId2">
              <a:extLst>
                <a:ext uri="{28A0092B-C50C-407E-A947-70E740481C1C}">
                  <a14:useLocalDpi xmlns:a14="http://schemas.microsoft.com/office/drawing/2010/main" val="0"/>
                </a:ext>
              </a:extLst>
            </a:blip>
            <a:srcRect l="18472" r="13941"/>
            <a:stretch/>
          </p:blipFill>
          <p:spPr>
            <a:xfrm>
              <a:off x="4571454" y="1426179"/>
              <a:ext cx="3943896" cy="3955025"/>
            </a:xfrm>
            <a:prstGeom prst="rect">
              <a:avLst/>
            </a:prstGeom>
          </p:spPr>
        </p:pic>
        <p:sp>
          <p:nvSpPr>
            <p:cNvPr id="7" name="TextBox 6"/>
            <p:cNvSpPr txBox="1"/>
            <p:nvPr/>
          </p:nvSpPr>
          <p:spPr>
            <a:xfrm>
              <a:off x="4552982" y="5381204"/>
              <a:ext cx="3943896" cy="261610"/>
            </a:xfrm>
            <a:prstGeom prst="rect">
              <a:avLst/>
            </a:prstGeom>
            <a:noFill/>
          </p:spPr>
          <p:txBody>
            <a:bodyPr wrap="square" rtlCol="0">
              <a:spAutoFit/>
            </a:bodyPr>
            <a:lstStyle/>
            <a:p>
              <a:pPr algn="ctr"/>
              <a:r>
                <a:rPr lang="en-US" sz="1050" i="1" dirty="0" smtClean="0"/>
                <a:t>Photographer: </a:t>
              </a:r>
              <a:r>
                <a:rPr lang="en-US" sz="1050" i="1" dirty="0" smtClean="0">
                  <a:hlinkClick r:id="rId3"/>
                </a:rPr>
                <a:t>http</a:t>
              </a:r>
              <a:r>
                <a:rPr lang="en-US" sz="1050" i="1" dirty="0">
                  <a:hlinkClick r:id="rId3"/>
                </a:rPr>
                <a:t>://</a:t>
              </a:r>
              <a:r>
                <a:rPr lang="en-US" sz="1050" i="1" dirty="0" smtClean="0">
                  <a:hlinkClick r:id="rId3"/>
                </a:rPr>
                <a:t>www.123rf.com/profile_bowie15</a:t>
              </a:r>
              <a:r>
                <a:rPr lang="en-US" sz="1050" i="1" dirty="0" smtClean="0"/>
                <a:t> </a:t>
              </a:r>
              <a:endParaRPr lang="en-US" sz="1050" i="1" dirty="0"/>
            </a:p>
          </p:txBody>
        </p:sp>
      </p:grpSp>
    </p:spTree>
    <p:extLst>
      <p:ext uri="{BB962C8B-B14F-4D97-AF65-F5344CB8AC3E}">
        <p14:creationId xmlns:p14="http://schemas.microsoft.com/office/powerpoint/2010/main" val="2114047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72133" y="4431096"/>
            <a:ext cx="3960614" cy="369332"/>
          </a:xfrm>
          <a:prstGeom prst="rect">
            <a:avLst/>
          </a:prstGeom>
          <a:noFill/>
        </p:spPr>
        <p:txBody>
          <a:bodyPr wrap="square" rtlCol="0">
            <a:spAutoFit/>
          </a:bodyPr>
          <a:lstStyle/>
          <a:p>
            <a:pPr algn="ctr"/>
            <a:r>
              <a:rPr lang="en-US" dirty="0" smtClean="0"/>
              <a:t>Source: Domino’s</a:t>
            </a:r>
            <a:endParaRPr lang="en-US" dirty="0"/>
          </a:p>
        </p:txBody>
      </p:sp>
      <p:pic>
        <p:nvPicPr>
          <p:cNvPr id="7" name="Picture 6"/>
          <p:cNvPicPr>
            <a:picLocks noChangeAspect="1"/>
          </p:cNvPicPr>
          <p:nvPr/>
        </p:nvPicPr>
        <p:blipFill>
          <a:blip r:embed="rId2"/>
          <a:stretch>
            <a:fillRect/>
          </a:stretch>
        </p:blipFill>
        <p:spPr>
          <a:xfrm>
            <a:off x="105969" y="470183"/>
            <a:ext cx="9038031" cy="6126045"/>
          </a:xfrm>
          <a:prstGeom prst="rect">
            <a:avLst/>
          </a:prstGeom>
        </p:spPr>
      </p:pic>
      <p:sp>
        <p:nvSpPr>
          <p:cNvPr id="8" name="Rounded Rectangle 7"/>
          <p:cNvSpPr/>
          <p:nvPr/>
        </p:nvSpPr>
        <p:spPr>
          <a:xfrm>
            <a:off x="4119937" y="2404158"/>
            <a:ext cx="2311685" cy="452063"/>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6758683" y="2402443"/>
            <a:ext cx="2311685" cy="452063"/>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4161033" y="3416267"/>
            <a:ext cx="2311685" cy="600929"/>
          </a:xfrm>
          <a:prstGeom prst="round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6758682" y="3405993"/>
            <a:ext cx="2311685" cy="600929"/>
          </a:xfrm>
          <a:prstGeom prst="round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4161033" y="4767426"/>
            <a:ext cx="2311685" cy="803594"/>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6758682" y="4788689"/>
            <a:ext cx="2311685" cy="803594"/>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75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77864" y="488157"/>
            <a:ext cx="9009542" cy="6102849"/>
          </a:xfrm>
          <a:prstGeom prst="rect">
            <a:avLst/>
          </a:prstGeom>
        </p:spPr>
      </p:pic>
      <p:sp>
        <p:nvSpPr>
          <p:cNvPr id="15" name="Rounded Rectangle 14"/>
          <p:cNvSpPr/>
          <p:nvPr/>
        </p:nvSpPr>
        <p:spPr>
          <a:xfrm>
            <a:off x="4161033" y="2419702"/>
            <a:ext cx="2311685" cy="452063"/>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p:cNvSpPr/>
          <p:nvPr/>
        </p:nvSpPr>
        <p:spPr>
          <a:xfrm>
            <a:off x="6758683" y="2417987"/>
            <a:ext cx="2311685" cy="452063"/>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4161033" y="3472911"/>
            <a:ext cx="2311685" cy="600929"/>
          </a:xfrm>
          <a:prstGeom prst="round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6758682" y="3462637"/>
            <a:ext cx="2311685" cy="600929"/>
          </a:xfrm>
          <a:prstGeom prst="round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4161033" y="4824070"/>
            <a:ext cx="2311685" cy="803594"/>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6758682" y="4845333"/>
            <a:ext cx="2311685" cy="803594"/>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28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353311"/>
            <a:ext cx="7886700" cy="4524975"/>
          </a:xfrm>
        </p:spPr>
        <p:txBody>
          <a:bodyPr>
            <a:normAutofit/>
          </a:bodyPr>
          <a:lstStyle/>
          <a:p>
            <a:pPr marL="0" lvl="0" indent="0">
              <a:buNone/>
            </a:pPr>
            <a:r>
              <a:rPr lang="en-US" sz="3200" dirty="0"/>
              <a:t>Using the statement of operations excerpt </a:t>
            </a:r>
            <a:r>
              <a:rPr lang="en-US" sz="3200" i="1" dirty="0"/>
              <a:t>in dollars</a:t>
            </a:r>
            <a:r>
              <a:rPr lang="en-US" sz="3200" dirty="0"/>
              <a:t>, what can you say about how Pandora is doing in the third quarter of 2015 compared to the third quarter of 2014?  What can you say about how Pandora is doing for the nine months ended September 2015 compared to September 2014? Can you tell if the rate of increase is greater for revenues or expenses from 2014 to 2015?  Why or why not</a:t>
            </a:r>
            <a:r>
              <a:rPr lang="en-US" sz="3200" dirty="0" smtClean="0"/>
              <a:t>?</a:t>
            </a:r>
            <a:endParaRPr lang="en-US" sz="32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Using the statement of operations excerpt </a:t>
            </a:r>
            <a:r>
              <a:rPr lang="en-US" sz="4000" i="1" dirty="0"/>
              <a:t>in dollars</a:t>
            </a:r>
            <a:r>
              <a:rPr lang="en-US" sz="4000" dirty="0"/>
              <a:t> again, why is the loss from operations larger in 2015 than in 2014</a:t>
            </a:r>
            <a:r>
              <a:rPr lang="en-US" sz="4000" dirty="0" smtClean="0"/>
              <a:t>?</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3200" dirty="0"/>
              <a:t>Using the </a:t>
            </a:r>
            <a:r>
              <a:rPr lang="en-US" sz="3200" i="1" dirty="0"/>
              <a:t>common-size</a:t>
            </a:r>
            <a:r>
              <a:rPr lang="en-US" sz="3200" dirty="0"/>
              <a:t> statement of operations excerpt, what can you say about how Pandora is doing in the third quarter of 2015 compared to the third quarter of 2014?  What can you say about how Pandora is doing for the nine months ended September 2015 compared to September 2014? Is the rate of increase is greater for revenues or expenses from 2014 to 2015</a:t>
            </a:r>
            <a:r>
              <a:rPr lang="en-US" sz="3200" dirty="0" smtClean="0"/>
              <a:t>?</a:t>
            </a:r>
            <a:endParaRPr lang="en-US" sz="3200" dirty="0"/>
          </a:p>
        </p:txBody>
      </p:sp>
    </p:spTree>
    <p:extLst>
      <p:ext uri="{BB962C8B-B14F-4D97-AF65-F5344CB8AC3E}">
        <p14:creationId xmlns:p14="http://schemas.microsoft.com/office/powerpoint/2010/main" val="2921424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4</a:t>
            </a:r>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Using the </a:t>
            </a:r>
            <a:r>
              <a:rPr lang="en-US" sz="4000" i="1" dirty="0"/>
              <a:t>common-size</a:t>
            </a:r>
            <a:r>
              <a:rPr lang="en-US" sz="4000" dirty="0"/>
              <a:t> statement of operations excerpt again, why is the loss from operations larger in 2015 than in 2014? Also, what can you say about the mix of advertising revenue versus subscription revenue?</a:t>
            </a:r>
          </a:p>
        </p:txBody>
      </p:sp>
    </p:spTree>
    <p:extLst>
      <p:ext uri="{BB962C8B-B14F-4D97-AF65-F5344CB8AC3E}">
        <p14:creationId xmlns:p14="http://schemas.microsoft.com/office/powerpoint/2010/main" val="1002372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5</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Which statement (dollars versus common-size) is more useful for analyzing the financial performance of Pandora in this case? Explain</a:t>
            </a:r>
            <a:r>
              <a:rPr lang="en-US" sz="4000" dirty="0" smtClean="0"/>
              <a:t>.</a:t>
            </a:r>
            <a:endParaRPr lang="en-US" sz="4000" dirty="0"/>
          </a:p>
        </p:txBody>
      </p:sp>
    </p:spTree>
    <p:extLst>
      <p:ext uri="{BB962C8B-B14F-4D97-AF65-F5344CB8AC3E}">
        <p14:creationId xmlns:p14="http://schemas.microsoft.com/office/powerpoint/2010/main" val="12108708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336" y="178945"/>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270456" y="1120461"/>
            <a:ext cx="8590209" cy="4971245"/>
          </a:xfrm>
        </p:spPr>
        <p:txBody>
          <a:bodyPr>
            <a:normAutofit fontScale="70000" lnSpcReduction="20000"/>
          </a:bodyPr>
          <a:lstStyle/>
          <a:p>
            <a:pPr marL="342900" marR="0" lvl="0" indent="-342900">
              <a:lnSpc>
                <a:spcPct val="107000"/>
              </a:lnSpc>
              <a:spcBef>
                <a:spcPts val="0"/>
              </a:spcBef>
              <a:spcAft>
                <a:spcPts val="400"/>
              </a:spcAft>
              <a:buFont typeface="+mj-lt"/>
              <a:buAutoNum type="arabicPeriod"/>
            </a:pPr>
            <a:r>
              <a:rPr lang="en-US" sz="2700" dirty="0">
                <a:latin typeface="Calibri" panose="020F0502020204030204" pitchFamily="34" charset="0"/>
                <a:ea typeface="Calibri" panose="020F0502020204030204" pitchFamily="34" charset="0"/>
                <a:cs typeface="Times New Roman" panose="02020603050405020304" pitchFamily="18" charset="0"/>
              </a:rPr>
              <a:t>Using the statement of operations excerpt </a:t>
            </a:r>
            <a:r>
              <a:rPr lang="en-US" sz="2700" i="1" dirty="0">
                <a:latin typeface="Calibri" panose="020F0502020204030204" pitchFamily="34" charset="0"/>
                <a:ea typeface="Calibri" panose="020F0502020204030204" pitchFamily="34" charset="0"/>
                <a:cs typeface="Times New Roman" panose="02020603050405020304" pitchFamily="18" charset="0"/>
              </a:rPr>
              <a:t>in dollars</a:t>
            </a:r>
            <a:r>
              <a:rPr lang="en-US" sz="2700" dirty="0">
                <a:latin typeface="Calibri" panose="020F0502020204030204" pitchFamily="34" charset="0"/>
                <a:ea typeface="Calibri" panose="020F0502020204030204" pitchFamily="34" charset="0"/>
                <a:cs typeface="Times New Roman" panose="02020603050405020304" pitchFamily="18" charset="0"/>
              </a:rPr>
              <a:t>, what can you say about how Pandora is doing in the third quarter of 2015 compared to the third quarter of 2014?  What can you say about how Pandora is doing for the nine months ended September 2015 compared to September 2014? Can you tell if the rate of increase is greater for revenues or expenses from 2014 to 2015?  Why or why not</a:t>
            </a:r>
            <a:r>
              <a:rPr lang="en-US" sz="2700" dirty="0" smtClean="0">
                <a:latin typeface="Calibri" panose="020F0502020204030204" pitchFamily="34" charset="0"/>
                <a:ea typeface="Calibri" panose="020F0502020204030204" pitchFamily="34" charset="0"/>
                <a:cs typeface="Times New Roman" panose="02020603050405020304" pitchFamily="18" charset="0"/>
              </a:rPr>
              <a:t>?</a:t>
            </a:r>
            <a:endParaRPr lang="en-US" sz="27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pPr>
            <a:r>
              <a:rPr lang="en-US" sz="2700" dirty="0">
                <a:latin typeface="Calibri" panose="020F0502020204030204" pitchFamily="34" charset="0"/>
                <a:ea typeface="Calibri" panose="020F0502020204030204" pitchFamily="34" charset="0"/>
                <a:cs typeface="Times New Roman" panose="02020603050405020304" pitchFamily="18" charset="0"/>
              </a:rPr>
              <a:t>Using the statement of operations excerpt </a:t>
            </a:r>
            <a:r>
              <a:rPr lang="en-US" sz="2700" i="1" dirty="0">
                <a:latin typeface="Calibri" panose="020F0502020204030204" pitchFamily="34" charset="0"/>
                <a:ea typeface="Calibri" panose="020F0502020204030204" pitchFamily="34" charset="0"/>
                <a:cs typeface="Times New Roman" panose="02020603050405020304" pitchFamily="18" charset="0"/>
              </a:rPr>
              <a:t>in dollars</a:t>
            </a:r>
            <a:r>
              <a:rPr lang="en-US" sz="2700" dirty="0">
                <a:latin typeface="Calibri" panose="020F0502020204030204" pitchFamily="34" charset="0"/>
                <a:ea typeface="Calibri" panose="020F0502020204030204" pitchFamily="34" charset="0"/>
                <a:cs typeface="Times New Roman" panose="02020603050405020304" pitchFamily="18" charset="0"/>
              </a:rPr>
              <a:t> again, why is the loss from operations larger in 2015 than in 2014</a:t>
            </a:r>
            <a:r>
              <a:rPr lang="en-US" sz="2700" dirty="0" smtClean="0">
                <a:latin typeface="Calibri" panose="020F0502020204030204" pitchFamily="34" charset="0"/>
                <a:ea typeface="Calibri" panose="020F0502020204030204" pitchFamily="34" charset="0"/>
                <a:cs typeface="Times New Roman" panose="02020603050405020304" pitchFamily="18" charset="0"/>
              </a:rPr>
              <a:t>?</a:t>
            </a:r>
            <a:endParaRPr lang="en-US" sz="27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pPr>
            <a:r>
              <a:rPr lang="en-US" sz="2700" dirty="0">
                <a:latin typeface="Calibri" panose="020F0502020204030204" pitchFamily="34" charset="0"/>
                <a:ea typeface="Calibri" panose="020F0502020204030204" pitchFamily="34" charset="0"/>
                <a:cs typeface="Times New Roman" panose="02020603050405020304" pitchFamily="18" charset="0"/>
              </a:rPr>
              <a:t>Using the </a:t>
            </a:r>
            <a:r>
              <a:rPr lang="en-US" sz="2700" i="1" dirty="0">
                <a:latin typeface="Calibri" panose="020F0502020204030204" pitchFamily="34" charset="0"/>
                <a:ea typeface="Calibri" panose="020F0502020204030204" pitchFamily="34" charset="0"/>
                <a:cs typeface="Times New Roman" panose="02020603050405020304" pitchFamily="18" charset="0"/>
              </a:rPr>
              <a:t>common-size</a:t>
            </a:r>
            <a:r>
              <a:rPr lang="en-US" sz="2700" dirty="0">
                <a:latin typeface="Calibri" panose="020F0502020204030204" pitchFamily="34" charset="0"/>
                <a:ea typeface="Calibri" panose="020F0502020204030204" pitchFamily="34" charset="0"/>
                <a:cs typeface="Times New Roman" panose="02020603050405020304" pitchFamily="18" charset="0"/>
              </a:rPr>
              <a:t> statement of operations excerpt, what can you say about how Pandora is doing in the third quarter of 2015 compared to the third quarter of 2014?  What can you say about how Pandora is doing for the nine months ended September 2015 compared to September 2014? Is the rate of increase is greater for revenues or expenses from 2014 to 2015?</a:t>
            </a:r>
          </a:p>
          <a:p>
            <a:pPr marL="342900" marR="0" lvl="0" indent="-342900">
              <a:lnSpc>
                <a:spcPct val="107000"/>
              </a:lnSpc>
              <a:spcBef>
                <a:spcPts val="0"/>
              </a:spcBef>
              <a:spcAft>
                <a:spcPts val="400"/>
              </a:spcAft>
              <a:buFont typeface="+mj-lt"/>
              <a:buAutoNum type="arabicPeriod"/>
            </a:pPr>
            <a:r>
              <a:rPr lang="en-US" sz="2700" dirty="0">
                <a:latin typeface="Calibri" panose="020F0502020204030204" pitchFamily="34" charset="0"/>
                <a:ea typeface="Calibri" panose="020F0502020204030204" pitchFamily="34" charset="0"/>
                <a:cs typeface="Times New Roman" panose="02020603050405020304" pitchFamily="18" charset="0"/>
              </a:rPr>
              <a:t>Using the </a:t>
            </a:r>
            <a:r>
              <a:rPr lang="en-US" sz="2700" i="1" dirty="0">
                <a:latin typeface="Calibri" panose="020F0502020204030204" pitchFamily="34" charset="0"/>
                <a:ea typeface="Calibri" panose="020F0502020204030204" pitchFamily="34" charset="0"/>
                <a:cs typeface="Times New Roman" panose="02020603050405020304" pitchFamily="18" charset="0"/>
              </a:rPr>
              <a:t>common-size</a:t>
            </a:r>
            <a:r>
              <a:rPr lang="en-US" sz="2700" dirty="0">
                <a:latin typeface="Calibri" panose="020F0502020204030204" pitchFamily="34" charset="0"/>
                <a:ea typeface="Calibri" panose="020F0502020204030204" pitchFamily="34" charset="0"/>
                <a:cs typeface="Times New Roman" panose="02020603050405020304" pitchFamily="18" charset="0"/>
              </a:rPr>
              <a:t> statement of operations excerpt again, why is the loss from operations larger in 2015 than in 2014? Also, what can you say about the mix of advertising revenue versus subscription revenue?</a:t>
            </a:r>
          </a:p>
          <a:p>
            <a:pPr marL="342900" marR="0" lvl="0" indent="-342900">
              <a:lnSpc>
                <a:spcPct val="107000"/>
              </a:lnSpc>
              <a:spcBef>
                <a:spcPts val="0"/>
              </a:spcBef>
              <a:spcAft>
                <a:spcPts val="800"/>
              </a:spcAft>
              <a:buFont typeface="+mj-lt"/>
              <a:buAutoNum type="arabicPeriod"/>
            </a:pPr>
            <a:r>
              <a:rPr lang="en-US" sz="2700" dirty="0">
                <a:latin typeface="Calibri" panose="020F0502020204030204" pitchFamily="34" charset="0"/>
                <a:ea typeface="Calibri" panose="020F0502020204030204" pitchFamily="34" charset="0"/>
                <a:cs typeface="Times New Roman" panose="02020603050405020304" pitchFamily="18" charset="0"/>
              </a:rPr>
              <a:t>Which statement (dollars versus common-size) is more useful for analyzing the financial performance of Pandora in this case? Explain.</a:t>
            </a:r>
          </a:p>
          <a:p>
            <a:pPr marL="0" indent="0">
              <a:buNone/>
            </a:pPr>
            <a:endParaRPr lang="en-US"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2038</TotalTime>
  <Words>575</Words>
  <Application>Microsoft Office PowerPoint</Application>
  <PresentationFormat>On-screen Show (4:3)</PresentationFormat>
  <Paragraphs>26</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Avenir Next Condensed Regular</vt:lpstr>
      <vt:lpstr>Calibri</vt:lpstr>
      <vt:lpstr>Calibri Light</vt:lpstr>
      <vt:lpstr>Courier</vt:lpstr>
      <vt:lpstr>Courier New</vt:lpstr>
      <vt:lpstr>Times New Roman</vt:lpstr>
      <vt:lpstr>Office Theme</vt:lpstr>
      <vt:lpstr>How can a common-size income statement help analysis of Pandora’s results of operations in 2015 compared to 2014?</vt:lpstr>
      <vt:lpstr>Pandora Internet Radio</vt:lpstr>
      <vt:lpstr>PowerPoint Presentation</vt:lpstr>
      <vt:lpstr>PowerPoint Presentation</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Jordan Kushner</cp:lastModifiedBy>
  <cp:revision>105</cp:revision>
  <cp:lastPrinted>2015-01-07T02:07:23Z</cp:lastPrinted>
  <dcterms:created xsi:type="dcterms:W3CDTF">2014-03-26T16:56:49Z</dcterms:created>
  <dcterms:modified xsi:type="dcterms:W3CDTF">2015-11-07T20:55:54Z</dcterms:modified>
</cp:coreProperties>
</file>