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9" r:id="rId5"/>
    <p:sldId id="260" r:id="rId6"/>
    <p:sldId id="264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n2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Would job order costing or process costing be used by the Smarties Candy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Company?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(October 15,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Smarties Candy Company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097" y="1572768"/>
            <a:ext cx="4976152" cy="46451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</a:t>
            </a:r>
            <a:r>
              <a:rPr lang="en-US" dirty="0" smtClean="0"/>
              <a:t>ain </a:t>
            </a:r>
            <a:r>
              <a:rPr lang="en-US" dirty="0"/>
              <a:t>ingredient in Smarties is </a:t>
            </a:r>
            <a:r>
              <a:rPr lang="en-US" dirty="0" smtClean="0"/>
              <a:t>dextrose (form </a:t>
            </a:r>
            <a:r>
              <a:rPr lang="en-US" dirty="0"/>
              <a:t>of </a:t>
            </a:r>
            <a:r>
              <a:rPr lang="en-US" dirty="0" smtClean="0"/>
              <a:t>sugar)</a:t>
            </a:r>
          </a:p>
          <a:p>
            <a:r>
              <a:rPr lang="en-US" dirty="0" smtClean="0"/>
              <a:t>Smarties </a:t>
            </a:r>
            <a:r>
              <a:rPr lang="en-US" dirty="0"/>
              <a:t>are made by color in large batches and then dumped together to be sorted </a:t>
            </a:r>
            <a:endParaRPr lang="en-US" dirty="0" smtClean="0"/>
          </a:p>
          <a:p>
            <a:r>
              <a:rPr lang="en-US" dirty="0" smtClean="0"/>
              <a:t>Previously</a:t>
            </a:r>
            <a:r>
              <a:rPr lang="en-US" dirty="0"/>
              <a:t>, 125 </a:t>
            </a:r>
            <a:r>
              <a:rPr lang="en-US" dirty="0" smtClean="0"/>
              <a:t>rolls </a:t>
            </a:r>
            <a:r>
              <a:rPr lang="en-US" dirty="0"/>
              <a:t>could be wrapped per minute; now 200 rolls can be wrapped per </a:t>
            </a:r>
            <a:r>
              <a:rPr lang="en-US" dirty="0" smtClean="0"/>
              <a:t>minute </a:t>
            </a:r>
          </a:p>
          <a:p>
            <a:r>
              <a:rPr lang="en-US" dirty="0" smtClean="0"/>
              <a:t>Recently introduced new product, Smarties </a:t>
            </a:r>
            <a:r>
              <a:rPr lang="en-US" dirty="0"/>
              <a:t>‘n </a:t>
            </a:r>
            <a:r>
              <a:rPr lang="en-US" dirty="0" err="1"/>
              <a:t>creme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28" y="23042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Smarties Candy Company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520" y="1852331"/>
            <a:ext cx="4793272" cy="3189914"/>
          </a:xfrm>
        </p:spPr>
        <p:txBody>
          <a:bodyPr>
            <a:normAutofit/>
          </a:bodyPr>
          <a:lstStyle/>
          <a:p>
            <a:r>
              <a:rPr lang="en-US" sz="3000" dirty="0"/>
              <a:t>Smarties come in six </a:t>
            </a:r>
            <a:r>
              <a:rPr lang="en-US" sz="3000" dirty="0" smtClean="0"/>
              <a:t>flavors</a:t>
            </a:r>
            <a:r>
              <a:rPr lang="en-US" dirty="0" smtClean="0"/>
              <a:t>:</a:t>
            </a:r>
          </a:p>
          <a:p>
            <a:pPr lvl="1"/>
            <a:r>
              <a:rPr lang="en-US" sz="2600" dirty="0" smtClean="0"/>
              <a:t>white </a:t>
            </a:r>
            <a:r>
              <a:rPr lang="en-US" sz="2600" dirty="0"/>
              <a:t>(orange crème</a:t>
            </a:r>
            <a:r>
              <a:rPr lang="en-US" sz="2600" dirty="0" smtClean="0"/>
              <a:t>)</a:t>
            </a:r>
          </a:p>
          <a:p>
            <a:pPr lvl="1"/>
            <a:r>
              <a:rPr lang="en-US" sz="2600" dirty="0" smtClean="0"/>
              <a:t>yellow </a:t>
            </a:r>
            <a:r>
              <a:rPr lang="en-US" sz="2600" dirty="0"/>
              <a:t>(pineapple</a:t>
            </a:r>
            <a:r>
              <a:rPr lang="en-US" sz="2600" dirty="0" smtClean="0"/>
              <a:t>)</a:t>
            </a:r>
          </a:p>
          <a:p>
            <a:pPr lvl="1"/>
            <a:r>
              <a:rPr lang="en-US" sz="2600" dirty="0" smtClean="0"/>
              <a:t>pink </a:t>
            </a:r>
            <a:r>
              <a:rPr lang="en-US" sz="2600" dirty="0"/>
              <a:t>(</a:t>
            </a:r>
            <a:r>
              <a:rPr lang="en-US" sz="2600" dirty="0" smtClean="0"/>
              <a:t>cherry)</a:t>
            </a:r>
          </a:p>
          <a:p>
            <a:pPr lvl="1"/>
            <a:r>
              <a:rPr lang="en-US" sz="2600" dirty="0" smtClean="0"/>
              <a:t>green </a:t>
            </a:r>
            <a:r>
              <a:rPr lang="en-US" sz="2600" dirty="0"/>
              <a:t>(</a:t>
            </a:r>
            <a:r>
              <a:rPr lang="en-US" sz="2600" dirty="0" smtClean="0"/>
              <a:t>strawberry)</a:t>
            </a:r>
          </a:p>
          <a:p>
            <a:pPr lvl="1"/>
            <a:r>
              <a:rPr lang="en-US" sz="2600" dirty="0" smtClean="0"/>
              <a:t>purple </a:t>
            </a:r>
            <a:r>
              <a:rPr lang="en-US" sz="2600" dirty="0"/>
              <a:t>(</a:t>
            </a:r>
            <a:r>
              <a:rPr lang="en-US" sz="2600" dirty="0" smtClean="0"/>
              <a:t>grape)</a:t>
            </a:r>
          </a:p>
          <a:p>
            <a:pPr lvl="1"/>
            <a:r>
              <a:rPr lang="en-US" sz="2600" dirty="0" smtClean="0"/>
              <a:t>orange </a:t>
            </a:r>
            <a:r>
              <a:rPr lang="en-US" sz="2600" dirty="0"/>
              <a:t>(orange</a:t>
            </a:r>
            <a:r>
              <a:rPr lang="en-US" sz="2600" dirty="0" smtClean="0"/>
              <a:t>)</a:t>
            </a:r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28" y="23042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95643"/>
            <a:ext cx="8141863" cy="4382644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n-US" sz="4000" dirty="0" smtClean="0"/>
              <a:t>Give </a:t>
            </a:r>
            <a:r>
              <a:rPr lang="en-US" sz="4000" dirty="0"/>
              <a:t>an example of each of the following types of costs at the Smarties Candy Company:</a:t>
            </a:r>
          </a:p>
          <a:p>
            <a:pPr marL="0" lvl="0" indent="0">
              <a:buNone/>
            </a:pPr>
            <a:r>
              <a:rPr lang="en-US" sz="4000" dirty="0" smtClean="0"/>
              <a:t>	a. Direct </a:t>
            </a:r>
            <a:r>
              <a:rPr lang="en-US" sz="4000" dirty="0"/>
              <a:t>material</a:t>
            </a:r>
          </a:p>
          <a:p>
            <a:pPr marL="0" lvl="0" indent="0">
              <a:buNone/>
            </a:pPr>
            <a:r>
              <a:rPr lang="en-US" sz="4000" dirty="0" smtClean="0"/>
              <a:t>	b. Direct </a:t>
            </a:r>
            <a:r>
              <a:rPr lang="en-US" sz="4000" dirty="0"/>
              <a:t>labor</a:t>
            </a:r>
          </a:p>
          <a:p>
            <a:pPr marL="0" lvl="0" indent="0">
              <a:buNone/>
            </a:pPr>
            <a:r>
              <a:rPr lang="en-US" sz="4000" dirty="0" smtClean="0"/>
              <a:t>	c. Manufacturing </a:t>
            </a:r>
            <a:r>
              <a:rPr lang="en-US" sz="4000" dirty="0"/>
              <a:t>overhead</a:t>
            </a:r>
          </a:p>
          <a:p>
            <a:pPr marL="0" lvl="0" indent="0">
              <a:buNone/>
            </a:pPr>
            <a:r>
              <a:rPr lang="en-US" sz="4000" dirty="0" smtClean="0"/>
              <a:t>	d. Selling </a:t>
            </a:r>
            <a:r>
              <a:rPr lang="en-US" sz="4000" dirty="0"/>
              <a:t>and administrative expense</a:t>
            </a:r>
          </a:p>
          <a:p>
            <a:pPr marL="0" lv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Assume </a:t>
            </a:r>
            <a:r>
              <a:rPr lang="en-US" sz="4000" dirty="0"/>
              <a:t>that only Smarties candies are made in the New Jersey plant. Do you think the Smarties Candy Company is likely to use job order costing or process costing? 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 smtClean="0"/>
              <a:t>If </a:t>
            </a:r>
            <a:r>
              <a:rPr lang="en-US" sz="4400" dirty="0"/>
              <a:t>the New Jersey plant begins to produce Smarties ‘n </a:t>
            </a:r>
            <a:r>
              <a:rPr lang="en-US" sz="4400" dirty="0" err="1"/>
              <a:t>creme</a:t>
            </a:r>
            <a:r>
              <a:rPr lang="en-US" sz="4400" dirty="0"/>
              <a:t> in addition to Smarties candy rolls, would this change be likely </a:t>
            </a:r>
            <a:r>
              <a:rPr lang="en-US" sz="4400" dirty="0" smtClean="0"/>
              <a:t>to affect </a:t>
            </a:r>
            <a:r>
              <a:rPr lang="en-US" sz="4400" dirty="0"/>
              <a:t>whether the company uses job order costing or process costing? Why or </a:t>
            </a:r>
            <a:r>
              <a:rPr lang="en-US" sz="4400" dirty="0" smtClean="0"/>
              <a:t>why not?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3618"/>
            <a:ext cx="7886700" cy="5458078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lnSpc>
                <a:spcPct val="100000"/>
              </a:lnSpc>
              <a:buAutoNum type="arabicPeriod"/>
            </a:pPr>
            <a:r>
              <a:rPr lang="en-US" dirty="0" smtClean="0"/>
              <a:t>Give </a:t>
            </a:r>
            <a:r>
              <a:rPr lang="en-US" dirty="0"/>
              <a:t>an example of each of the following types of costs at the Smarties Candy Company</a:t>
            </a:r>
            <a:r>
              <a:rPr lang="en-US" dirty="0" smtClean="0"/>
              <a:t>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 smtClean="0"/>
              <a:t>	a</a:t>
            </a:r>
            <a:r>
              <a:rPr lang="en-US" dirty="0"/>
              <a:t>. Direct material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 smtClean="0"/>
              <a:t>	b</a:t>
            </a:r>
            <a:r>
              <a:rPr lang="en-US" dirty="0"/>
              <a:t>. Direct labor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 smtClean="0"/>
              <a:t>	c</a:t>
            </a:r>
            <a:r>
              <a:rPr lang="en-US" dirty="0"/>
              <a:t>. Manufacturing overhead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 smtClean="0"/>
              <a:t>	d</a:t>
            </a:r>
            <a:r>
              <a:rPr lang="en-US" dirty="0"/>
              <a:t>. Selling and administrative </a:t>
            </a:r>
            <a:r>
              <a:rPr lang="en-US" dirty="0" smtClean="0"/>
              <a:t>expense</a:t>
            </a:r>
          </a:p>
          <a:p>
            <a:pPr marL="514350" lvl="0" indent="-514350">
              <a:lnSpc>
                <a:spcPct val="100000"/>
              </a:lnSpc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that only Smarties candies are made in the New Jersey plant. Do you think the Smarties Candy Company is likely to use job order costing or process costing? </a:t>
            </a:r>
            <a:r>
              <a:rPr lang="en-US" dirty="0" smtClean="0"/>
              <a:t>Explain.</a:t>
            </a:r>
          </a:p>
          <a:p>
            <a:pPr marL="514350" lvl="0" indent="-514350">
              <a:lnSpc>
                <a:spcPct val="100000"/>
              </a:lnSpc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 New Jersey plant begins to produce Smarties ‘n </a:t>
            </a:r>
            <a:r>
              <a:rPr lang="en-US" dirty="0" err="1"/>
              <a:t>creme</a:t>
            </a:r>
            <a:r>
              <a:rPr lang="en-US" dirty="0"/>
              <a:t> in addition to Smarties candy rolls, would this change be likely to </a:t>
            </a:r>
            <a:r>
              <a:rPr lang="en-US" dirty="0" smtClean="0"/>
              <a:t>affect whether </a:t>
            </a:r>
            <a:r>
              <a:rPr lang="en-US" dirty="0"/>
              <a:t>the company uses job order costing or process costing? Why or why not?</a:t>
            </a:r>
          </a:p>
          <a:p>
            <a:pPr marL="514350" lvl="0" indent="-512064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1976</TotalTime>
  <Words>252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Would job order costing or process costing be used by the Smarties Candy Company?</vt:lpstr>
      <vt:lpstr>Smarties Candy Company</vt:lpstr>
      <vt:lpstr>Smarties Candy Company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101</cp:revision>
  <cp:lastPrinted>2015-01-07T02:07:23Z</cp:lastPrinted>
  <dcterms:created xsi:type="dcterms:W3CDTF">2014-03-26T16:56:49Z</dcterms:created>
  <dcterms:modified xsi:type="dcterms:W3CDTF">2015-10-13T11:57:51Z</dcterms:modified>
</cp:coreProperties>
</file>