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71" r:id="rId5"/>
    <p:sldId id="273" r:id="rId6"/>
    <p:sldId id="270" r:id="rId7"/>
    <p:sldId id="274" r:id="rId8"/>
    <p:sldId id="272" r:id="rId9"/>
    <p:sldId id="259" r:id="rId10"/>
    <p:sldId id="260" r:id="rId11"/>
    <p:sldId id="264" r:id="rId12"/>
    <p:sldId id="265" r:id="rId13"/>
    <p:sldId id="258" r:id="rId14"/>
    <p:sldId id="26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64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39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2015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p.me/p3NlXE-mT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46331"/>
            <a:ext cx="8270545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What does Ford’s 2015 Form 10-K communicate about its cash flows?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(October 8,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2015)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0248" y="-90716"/>
            <a:ext cx="8857042" cy="1360567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Ford Motor Company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12" y="1484851"/>
            <a:ext cx="4573146" cy="4093828"/>
          </a:xfrm>
        </p:spPr>
        <p:txBody>
          <a:bodyPr>
            <a:normAutofit/>
          </a:bodyPr>
          <a:lstStyle/>
          <a:p>
            <a:r>
              <a:rPr lang="en-US" dirty="0" smtClean="0"/>
              <a:t>Ford Motor Company was launched in 1903 with $28,000 cash from twelve investors</a:t>
            </a:r>
            <a:endParaRPr lang="en-US" dirty="0" smtClean="0"/>
          </a:p>
          <a:p>
            <a:r>
              <a:rPr lang="en-US" dirty="0" smtClean="0"/>
              <a:t>By 1919, approximately 50% of cars sold in US were made by Ford</a:t>
            </a:r>
          </a:p>
          <a:p>
            <a:r>
              <a:rPr lang="en-US" dirty="0" smtClean="0"/>
              <a:t>In 2014, Ford had sales of approximately $144 billion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92" y="2312335"/>
            <a:ext cx="4103753" cy="221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8003" y="130234"/>
            <a:ext cx="3289906" cy="3341249"/>
          </a:xfrm>
        </p:spPr>
        <p:txBody>
          <a:bodyPr>
            <a:noAutofit/>
          </a:bodyPr>
          <a:lstStyle/>
          <a:p>
            <a:r>
              <a:rPr lang="en-US" sz="2800" b="1" dirty="0"/>
              <a:t>Ford Motor Company </a:t>
            </a:r>
            <a:r>
              <a:rPr lang="en-US" sz="2800" b="1" dirty="0" smtClean="0"/>
              <a:t>Consolidated </a:t>
            </a:r>
            <a:r>
              <a:rPr lang="en-US" sz="2800" b="1" dirty="0"/>
              <a:t>Statement of Cash Flows </a:t>
            </a:r>
            <a:r>
              <a:rPr lang="en-US" sz="2800" b="1" dirty="0" smtClean="0"/>
              <a:t>(p</a:t>
            </a:r>
            <a:r>
              <a:rPr lang="en-US" sz="2800" b="1" dirty="0"/>
              <a:t>. FS-6 of Form </a:t>
            </a:r>
            <a:r>
              <a:rPr lang="en-US" sz="2800" b="1" dirty="0" smtClean="0"/>
              <a:t>10-K) </a:t>
            </a:r>
            <a:r>
              <a:rPr lang="en-US" sz="2800" b="1" dirty="0"/>
              <a:t>as of December 31, </a:t>
            </a:r>
            <a:r>
              <a:rPr lang="en-US" sz="2800" b="1" dirty="0" smtClean="0"/>
              <a:t>2014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908" y="101150"/>
            <a:ext cx="5686092" cy="675685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457906" y="574535"/>
            <a:ext cx="5588989" cy="258135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28879" y="3867993"/>
            <a:ext cx="22657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accent6">
                    <a:lumMod val="50000"/>
                  </a:schemeClr>
                </a:solidFill>
              </a:rPr>
              <a:t>See next slide for enlarged </a:t>
            </a:r>
            <a:r>
              <a:rPr lang="en-US" sz="2800" b="1" i="1" u="sng" dirty="0" smtClean="0">
                <a:solidFill>
                  <a:schemeClr val="accent6">
                    <a:lumMod val="50000"/>
                  </a:schemeClr>
                </a:solidFill>
              </a:rPr>
              <a:t>operating</a:t>
            </a:r>
            <a:r>
              <a:rPr lang="en-US" sz="2800" b="1" i="1" dirty="0" smtClean="0">
                <a:solidFill>
                  <a:schemeClr val="accent6">
                    <a:lumMod val="50000"/>
                  </a:schemeClr>
                </a:solidFill>
              </a:rPr>
              <a:t> activities slide</a:t>
            </a:r>
            <a:endParaRPr lang="en-US" sz="28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23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8002" y="130234"/>
            <a:ext cx="8867163" cy="832303"/>
          </a:xfrm>
        </p:spPr>
        <p:txBody>
          <a:bodyPr>
            <a:noAutofit/>
          </a:bodyPr>
          <a:lstStyle/>
          <a:p>
            <a:r>
              <a:rPr lang="en-US" sz="2800" b="1" dirty="0"/>
              <a:t>Ford Motor Company </a:t>
            </a:r>
            <a:r>
              <a:rPr lang="en-US" sz="2800" b="1" dirty="0" smtClean="0"/>
              <a:t>Partial Consolidated </a:t>
            </a:r>
            <a:r>
              <a:rPr lang="en-US" sz="2800" b="1" dirty="0"/>
              <a:t>Statement of Cash Flows </a:t>
            </a:r>
            <a:r>
              <a:rPr lang="en-US" sz="2800" b="1" dirty="0" smtClean="0"/>
              <a:t>(p</a:t>
            </a:r>
            <a:r>
              <a:rPr lang="en-US" sz="2800" b="1" dirty="0"/>
              <a:t>. FS-6 of Form </a:t>
            </a:r>
            <a:r>
              <a:rPr lang="en-US" sz="2800" b="1" dirty="0" smtClean="0"/>
              <a:t>10-K) </a:t>
            </a:r>
            <a:r>
              <a:rPr lang="en-US" sz="2800" b="1" dirty="0"/>
              <a:t>as of December 31, </a:t>
            </a:r>
            <a:r>
              <a:rPr lang="en-US" sz="2800" b="1" dirty="0" smtClean="0"/>
              <a:t>2014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31" y="1299271"/>
            <a:ext cx="9145931" cy="492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43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8003" y="130234"/>
            <a:ext cx="3289906" cy="3341249"/>
          </a:xfrm>
        </p:spPr>
        <p:txBody>
          <a:bodyPr>
            <a:noAutofit/>
          </a:bodyPr>
          <a:lstStyle/>
          <a:p>
            <a:r>
              <a:rPr lang="en-US" sz="2800" b="1" dirty="0"/>
              <a:t>Ford Motor Company </a:t>
            </a:r>
            <a:r>
              <a:rPr lang="en-US" sz="2800" b="1" dirty="0" smtClean="0"/>
              <a:t>Consolidated </a:t>
            </a:r>
            <a:r>
              <a:rPr lang="en-US" sz="2800" b="1" dirty="0"/>
              <a:t>Statement of Cash Flows </a:t>
            </a:r>
            <a:r>
              <a:rPr lang="en-US" sz="2800" b="1" dirty="0" smtClean="0"/>
              <a:t>(p</a:t>
            </a:r>
            <a:r>
              <a:rPr lang="en-US" sz="2800" b="1" dirty="0"/>
              <a:t>. FS-6 of Form </a:t>
            </a:r>
            <a:r>
              <a:rPr lang="en-US" sz="2800" b="1" dirty="0" smtClean="0"/>
              <a:t>10-K) </a:t>
            </a:r>
            <a:r>
              <a:rPr lang="en-US" sz="2800" b="1" dirty="0"/>
              <a:t>as of December 31, </a:t>
            </a:r>
            <a:r>
              <a:rPr lang="en-US" sz="2800" b="1" dirty="0" smtClean="0"/>
              <a:t>2014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908" y="101150"/>
            <a:ext cx="5686092" cy="675685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457906" y="3123526"/>
            <a:ext cx="5588989" cy="157794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28879" y="3867993"/>
            <a:ext cx="22657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accent6">
                    <a:lumMod val="50000"/>
                  </a:schemeClr>
                </a:solidFill>
              </a:rPr>
              <a:t>See next slide for enlarged </a:t>
            </a:r>
            <a:r>
              <a:rPr lang="en-US" sz="2800" b="1" i="1" u="sng" dirty="0" smtClean="0">
                <a:solidFill>
                  <a:schemeClr val="accent6">
                    <a:lumMod val="50000"/>
                  </a:schemeClr>
                </a:solidFill>
              </a:rPr>
              <a:t>investing </a:t>
            </a:r>
            <a:r>
              <a:rPr lang="en-US" sz="2800" b="1" i="1" dirty="0" smtClean="0">
                <a:solidFill>
                  <a:schemeClr val="accent6">
                    <a:lumMod val="50000"/>
                  </a:schemeClr>
                </a:solidFill>
              </a:rPr>
              <a:t>activities slide</a:t>
            </a:r>
            <a:endParaRPr lang="en-US" sz="28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24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8002" y="130234"/>
            <a:ext cx="8867163" cy="832303"/>
          </a:xfrm>
        </p:spPr>
        <p:txBody>
          <a:bodyPr>
            <a:noAutofit/>
          </a:bodyPr>
          <a:lstStyle/>
          <a:p>
            <a:r>
              <a:rPr lang="en-US" sz="2800" b="1" dirty="0"/>
              <a:t>Ford Motor Company </a:t>
            </a:r>
            <a:r>
              <a:rPr lang="en-US" sz="2800" b="1" dirty="0" smtClean="0"/>
              <a:t>Partial Consolidated </a:t>
            </a:r>
            <a:r>
              <a:rPr lang="en-US" sz="2800" b="1" dirty="0"/>
              <a:t>Statement of Cash Flows </a:t>
            </a:r>
            <a:r>
              <a:rPr lang="en-US" sz="2800" b="1" dirty="0" smtClean="0"/>
              <a:t>(p</a:t>
            </a:r>
            <a:r>
              <a:rPr lang="en-US" sz="2800" b="1" dirty="0"/>
              <a:t>. FS-6 of Form </a:t>
            </a:r>
            <a:r>
              <a:rPr lang="en-US" sz="2800" b="1" dirty="0" smtClean="0"/>
              <a:t>10-K) </a:t>
            </a:r>
            <a:r>
              <a:rPr lang="en-US" sz="2800" b="1" dirty="0"/>
              <a:t>as of December 31, </a:t>
            </a:r>
            <a:r>
              <a:rPr lang="en-US" sz="2800" b="1" dirty="0" smtClean="0"/>
              <a:t>2014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73489"/>
          <a:stretch/>
        </p:blipFill>
        <p:spPr>
          <a:xfrm>
            <a:off x="-1931" y="1647227"/>
            <a:ext cx="9145931" cy="13063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8" y="2883119"/>
            <a:ext cx="8910402" cy="245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9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8003" y="130234"/>
            <a:ext cx="3289906" cy="3341249"/>
          </a:xfrm>
        </p:spPr>
        <p:txBody>
          <a:bodyPr>
            <a:noAutofit/>
          </a:bodyPr>
          <a:lstStyle/>
          <a:p>
            <a:r>
              <a:rPr lang="en-US" sz="2800" b="1" dirty="0"/>
              <a:t>Ford Motor Company </a:t>
            </a:r>
            <a:r>
              <a:rPr lang="en-US" sz="2800" b="1" dirty="0" smtClean="0"/>
              <a:t>Consolidated </a:t>
            </a:r>
            <a:r>
              <a:rPr lang="en-US" sz="2800" b="1" dirty="0"/>
              <a:t>Statement of Cash Flows </a:t>
            </a:r>
            <a:r>
              <a:rPr lang="en-US" sz="2800" b="1" dirty="0" smtClean="0"/>
              <a:t>(p</a:t>
            </a:r>
            <a:r>
              <a:rPr lang="en-US" sz="2800" b="1" dirty="0"/>
              <a:t>. FS-6 of Form </a:t>
            </a:r>
            <a:r>
              <a:rPr lang="en-US" sz="2800" b="1" dirty="0" smtClean="0"/>
              <a:t>10-K) </a:t>
            </a:r>
            <a:r>
              <a:rPr lang="en-US" sz="2800" b="1" dirty="0"/>
              <a:t>as of December 31, </a:t>
            </a:r>
            <a:r>
              <a:rPr lang="en-US" sz="2800" b="1" dirty="0" smtClean="0"/>
              <a:t>2014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908" y="101150"/>
            <a:ext cx="5686092" cy="675685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457906" y="4612460"/>
            <a:ext cx="5588989" cy="212819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28879" y="3867993"/>
            <a:ext cx="22657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accent6">
                    <a:lumMod val="50000"/>
                  </a:schemeClr>
                </a:solidFill>
              </a:rPr>
              <a:t>See next slide for enlarged </a:t>
            </a:r>
            <a:r>
              <a:rPr lang="en-US" sz="2800" b="1" i="1" u="sng" dirty="0" smtClean="0">
                <a:solidFill>
                  <a:schemeClr val="accent6">
                    <a:lumMod val="50000"/>
                  </a:schemeClr>
                </a:solidFill>
              </a:rPr>
              <a:t>financing </a:t>
            </a:r>
            <a:r>
              <a:rPr lang="en-US" sz="2800" b="1" i="1" dirty="0" smtClean="0">
                <a:solidFill>
                  <a:schemeClr val="accent6">
                    <a:lumMod val="50000"/>
                  </a:schemeClr>
                </a:solidFill>
              </a:rPr>
              <a:t>activities slide</a:t>
            </a:r>
            <a:endParaRPr lang="en-US" sz="28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20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8002" y="130234"/>
            <a:ext cx="8867163" cy="832303"/>
          </a:xfrm>
        </p:spPr>
        <p:txBody>
          <a:bodyPr>
            <a:noAutofit/>
          </a:bodyPr>
          <a:lstStyle/>
          <a:p>
            <a:r>
              <a:rPr lang="en-US" sz="2800" b="1" dirty="0"/>
              <a:t>Ford Motor Company </a:t>
            </a:r>
            <a:r>
              <a:rPr lang="en-US" sz="2800" b="1" dirty="0" smtClean="0"/>
              <a:t>Partial Consolidated </a:t>
            </a:r>
            <a:r>
              <a:rPr lang="en-US" sz="2800" b="1" dirty="0"/>
              <a:t>Statement of Cash Flows </a:t>
            </a:r>
            <a:r>
              <a:rPr lang="en-US" sz="2800" b="1" dirty="0" smtClean="0"/>
              <a:t>(p</a:t>
            </a:r>
            <a:r>
              <a:rPr lang="en-US" sz="2800" b="1" dirty="0"/>
              <a:t>. FS-6 of Form </a:t>
            </a:r>
            <a:r>
              <a:rPr lang="en-US" sz="2800" b="1" dirty="0" smtClean="0"/>
              <a:t>10-K) </a:t>
            </a:r>
            <a:r>
              <a:rPr lang="en-US" sz="2800" b="1" dirty="0"/>
              <a:t>as of December 31, </a:t>
            </a:r>
            <a:r>
              <a:rPr lang="en-US" sz="2800" b="1" dirty="0" smtClean="0"/>
              <a:t>2014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73489"/>
          <a:stretch/>
        </p:blipFill>
        <p:spPr>
          <a:xfrm>
            <a:off x="-1931" y="1647227"/>
            <a:ext cx="9145931" cy="13063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6" y="3032010"/>
            <a:ext cx="8978521" cy="310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1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 smtClean="0"/>
              <a:t>Has </a:t>
            </a:r>
            <a:r>
              <a:rPr lang="en-US" sz="4000" dirty="0"/>
              <a:t>Ford Motor Company’s cash balance decreased or increased over the past year?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Which type of activity (operating, investing, or financing) is Ford’s largest source of cash inflow? Cash outflow?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400" dirty="0"/>
              <a:t>Which type of activity has changed the most drastically over the past year?</a:t>
            </a:r>
          </a:p>
        </p:txBody>
      </p:sp>
    </p:spTree>
    <p:extLst>
      <p:ext uri="{BB962C8B-B14F-4D97-AF65-F5344CB8AC3E}">
        <p14:creationId xmlns:p14="http://schemas.microsoft.com/office/powerpoint/2010/main" val="179649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200" dirty="0"/>
              <a:t>What did Ford use the majority of its cash for in 2014?</a:t>
            </a:r>
          </a:p>
        </p:txBody>
      </p:sp>
    </p:spTree>
    <p:extLst>
      <p:ext uri="{BB962C8B-B14F-4D97-AF65-F5344CB8AC3E}">
        <p14:creationId xmlns:p14="http://schemas.microsoft.com/office/powerpoint/2010/main" val="117320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14751"/>
            <a:ext cx="7886700" cy="832303"/>
          </a:xfrm>
        </p:spPr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99922"/>
            <a:ext cx="7649502" cy="4607442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Has Ford Motor Company’s cash balance decreased or increased over the past year?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Which type of activity (operating, investing, or financing) is Ford’s largest source of cash inflow? Cash outflow?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Which type of activity has changed the most drastically over the past year?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did Ford use the majority of its cash for in 2014?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1941</TotalTime>
  <Words>384</Words>
  <Application>Microsoft Office PowerPoint</Application>
  <PresentationFormat>On-screen Show (4:3)</PresentationFormat>
  <Paragraphs>29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What does Ford’s 2015 Form 10-K communicate about its cash flows?</vt:lpstr>
      <vt:lpstr>Ford Motor Company</vt:lpstr>
      <vt:lpstr>Ford Motor Company Consolidated Statement of Cash Flows (p. FS-6 of Form 10-K) as of December 31, 2014</vt:lpstr>
      <vt:lpstr>Ford Motor Company Partial Consolidated Statement of Cash Flows (p. FS-6 of Form 10-K) as of December 31, 2014</vt:lpstr>
      <vt:lpstr>Ford Motor Company Consolidated Statement of Cash Flows (p. FS-6 of Form 10-K) as of December 31, 2014</vt:lpstr>
      <vt:lpstr>Ford Motor Company Partial Consolidated Statement of Cash Flows (p. FS-6 of Form 10-K) as of December 31, 2014</vt:lpstr>
      <vt:lpstr>Ford Motor Company Consolidated Statement of Cash Flows (p. FS-6 of Form 10-K) as of December 31, 2014</vt:lpstr>
      <vt:lpstr>Ford Motor Company Partial Consolidated Statement of Cash Flows (p. FS-6 of Form 10-K) as of December 31, 2014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95</cp:revision>
  <cp:lastPrinted>2015-01-07T02:07:23Z</cp:lastPrinted>
  <dcterms:created xsi:type="dcterms:W3CDTF">2014-03-26T16:56:49Z</dcterms:created>
  <dcterms:modified xsi:type="dcterms:W3CDTF">2015-10-06T17:24:07Z</dcterms:modified>
</cp:coreProperties>
</file>