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4" r:id="rId6"/>
    <p:sldId id="258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29" autoAdjust="0"/>
    <p:restoredTop sz="94660"/>
  </p:normalViewPr>
  <p:slideViewPr>
    <p:cSldViewPr snapToGrid="0">
      <p:cViewPr varScale="1">
        <p:scale>
          <a:sx n="78" d="100"/>
          <a:sy n="78" d="100"/>
        </p:scale>
        <p:origin x="-112" y="-5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64" y="5988051"/>
            <a:ext cx="4596493" cy="670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2451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64" y="5988051"/>
            <a:ext cx="4596493" cy="670322"/>
          </a:xfrm>
          <a:prstGeom prst="rect">
            <a:avLst/>
          </a:prstGeom>
        </p:spPr>
      </p:pic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6734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 anchorCtr="0">
            <a:normAutofit/>
          </a:bodyPr>
          <a:lstStyle>
            <a:lvl1pPr>
              <a:defRPr sz="4400"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9" name="Picture 8" descr="header-with-padding-wm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58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8432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5029200" y="6012042"/>
            <a:ext cx="3954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dirty="0" smtClean="0">
                <a:latin typeface="+mj-lt"/>
                <a:cs typeface="Avenir Next Condensed Regular"/>
              </a:rPr>
              <a:t>Copyright © 2015 by Dr. Wendy Tietz. </a:t>
            </a:r>
            <a:br>
              <a:rPr lang="en-US" sz="1200" b="1" i="1" dirty="0" smtClean="0">
                <a:latin typeface="+mj-lt"/>
                <a:cs typeface="Avenir Next Condensed Regular"/>
              </a:rPr>
            </a:br>
            <a:r>
              <a:rPr lang="en-US" sz="1200" i="1" dirty="0" smtClean="0">
                <a:latin typeface="+mj-lt"/>
                <a:cs typeface="Avenir Next Condensed Regular"/>
              </a:rPr>
              <a:t>This work is licensed under a Creative Commons Attribution-NonCommercial 3.0 Unported License.</a:t>
            </a:r>
            <a:r>
              <a:rPr lang="en-US" sz="1200" i="1" dirty="0" smtClean="0">
                <a:solidFill>
                  <a:schemeClr val="tx1"/>
                </a:solidFill>
                <a:latin typeface="+mj-lt"/>
                <a:cs typeface="Avenir Next Condensed Regular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://wp.me/p3NlXE-lh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user/accountingheadlines" TargetMode="External"/><Relationship Id="rId4" Type="http://schemas.openxmlformats.org/officeDocument/2006/relationships/hyperlink" Target="mailto:wtietz@kent.edu" TargetMode="External"/><Relationship Id="rId1" Type="http://schemas.openxmlformats.org/officeDocument/2006/relationships/slideLayout" Target="../slideLayouts/slideLayout3.xml"/><Relationship Id="rId2" Type="http://schemas.openxmlformats.org/officeDocument/2006/relationships/hyperlink" Target="http://accountingintheheadline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0122" y="1846331"/>
            <a:ext cx="8270545" cy="4001520"/>
          </a:xfrm>
        </p:spPr>
        <p:txBody>
          <a:bodyPr>
            <a:noAutofit/>
          </a:bodyPr>
          <a:lstStyle/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How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does shifting the sales mix from Budweiser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macrobrew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beer to Elysian and other craft beers affect Anheuser-Busch’s break even sales volume?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76783" y="5911352"/>
            <a:ext cx="4696556" cy="700587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/>
              </a:rPr>
              <a:t>Original blog posting (April 7, 2015)</a:t>
            </a:r>
            <a:endParaRPr lang="en-US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1221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30248" y="-90716"/>
            <a:ext cx="8857042" cy="1360567"/>
          </a:xfrm>
        </p:spPr>
        <p:txBody>
          <a:bodyPr>
            <a:noAutofit/>
          </a:bodyPr>
          <a:lstStyle/>
          <a:p>
            <a:r>
              <a:rPr lang="en-US" sz="3600" dirty="0"/>
              <a:t>Anheuser-Busch </a:t>
            </a:r>
            <a:r>
              <a:rPr lang="en-US" sz="3600" dirty="0" smtClean="0"/>
              <a:t>is </a:t>
            </a:r>
            <a:r>
              <a:rPr lang="en-US" sz="3600" dirty="0"/>
              <a:t>pursuing a </a:t>
            </a:r>
            <a:r>
              <a:rPr lang="en-US" sz="3600" dirty="0" smtClean="0"/>
              <a:t>strategy to </a:t>
            </a:r>
            <a:r>
              <a:rPr lang="en-US" sz="3600" dirty="0"/>
              <a:t>more aggressively market higher-priced </a:t>
            </a:r>
            <a:r>
              <a:rPr lang="en-US" sz="3600" dirty="0" smtClean="0"/>
              <a:t>brands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5627" y="1204729"/>
            <a:ext cx="5161179" cy="4916596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Working to </a:t>
            </a:r>
            <a:r>
              <a:rPr lang="en-US" dirty="0"/>
              <a:t>expand its sales of regional and national craft brands, including Shock Top and Goose </a:t>
            </a:r>
            <a:r>
              <a:rPr lang="en-US" dirty="0" smtClean="0"/>
              <a:t>Island</a:t>
            </a:r>
          </a:p>
          <a:p>
            <a:r>
              <a:rPr lang="en-US" dirty="0"/>
              <a:t>A</a:t>
            </a:r>
            <a:r>
              <a:rPr lang="en-US" dirty="0" smtClean="0"/>
              <a:t>lso acquiring </a:t>
            </a:r>
            <a:r>
              <a:rPr lang="en-US" dirty="0"/>
              <a:t>smaller craft beer brewers, such as Elysian Brewing Co. and 10 </a:t>
            </a:r>
            <a:r>
              <a:rPr lang="en-US" dirty="0" smtClean="0"/>
              <a:t>Barrel</a:t>
            </a:r>
          </a:p>
          <a:p>
            <a:r>
              <a:rPr lang="en-US" dirty="0"/>
              <a:t>The prices for a good craft beer are almost invariably higher than the prices of a mainstream </a:t>
            </a:r>
            <a:r>
              <a:rPr lang="en-US" dirty="0" err="1"/>
              <a:t>macrobrew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/>
              <a:t>While more costly ingredients account for some of the higher prices of craft beers, some of the higher sales price is due to </a:t>
            </a:r>
            <a:r>
              <a:rPr lang="en-US" dirty="0" smtClean="0"/>
              <a:t>marketing</a:t>
            </a:r>
            <a:endParaRPr lang="en-US" dirty="0"/>
          </a:p>
        </p:txBody>
      </p:sp>
      <p:pic>
        <p:nvPicPr>
          <p:cNvPr id="7" name="Picture 6" descr="Screen Shot 2015-03-24 at 12.05.16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6991" y="2002452"/>
            <a:ext cx="3410446" cy="2757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5229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4400" dirty="0"/>
              <a:t> Assume that </a:t>
            </a:r>
            <a:r>
              <a:rPr lang="en-US" sz="4400" dirty="0" err="1"/>
              <a:t>Anheiser</a:t>
            </a:r>
            <a:r>
              <a:rPr lang="en-US" sz="4400" dirty="0"/>
              <a:t> Busch sales revenue remains flat during 2015, yet its profits increase. How might this be possible, given </a:t>
            </a:r>
            <a:r>
              <a:rPr lang="en-US" sz="4400" dirty="0" err="1"/>
              <a:t>Anheiser</a:t>
            </a:r>
            <a:r>
              <a:rPr lang="en-US" sz="4400" dirty="0"/>
              <a:t> Busch’s </a:t>
            </a:r>
            <a:r>
              <a:rPr lang="en-US" sz="4400" dirty="0" err="1"/>
              <a:t>premiumization</a:t>
            </a:r>
            <a:r>
              <a:rPr lang="en-US" sz="4400" dirty="0"/>
              <a:t> strategy</a:t>
            </a:r>
            <a:r>
              <a:rPr lang="en-US" sz="4400" dirty="0" smtClean="0"/>
              <a:t>?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3557790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 fontScale="77500" lnSpcReduction="20000"/>
          </a:bodyPr>
          <a:lstStyle/>
          <a:p>
            <a:pPr marL="0" lvl="0" indent="0">
              <a:buNone/>
            </a:pPr>
            <a:r>
              <a:rPr lang="en-US" sz="4400" dirty="0"/>
              <a:t>Assume that the Elysian beer has a higher contribution margin than Budweiser.  If </a:t>
            </a:r>
            <a:r>
              <a:rPr lang="en-US" sz="4400" dirty="0" err="1"/>
              <a:t>Anheiser</a:t>
            </a:r>
            <a:r>
              <a:rPr lang="en-US" sz="4400" dirty="0"/>
              <a:t> Busch sells more Elysian beer due to customers switching from its Budweiser brand, what is likely to happen to </a:t>
            </a:r>
            <a:r>
              <a:rPr lang="en-US" sz="4400" dirty="0" err="1"/>
              <a:t>Anheiser</a:t>
            </a:r>
            <a:r>
              <a:rPr lang="en-US" sz="4400" dirty="0"/>
              <a:t> Busch’s break even sales volume?  Will the replacement of the Budweiser beer sales with the Elysian beer increase or decrease the sales volume needed to achieve break even?  </a:t>
            </a:r>
          </a:p>
        </p:txBody>
      </p:sp>
    </p:spTree>
    <p:extLst>
      <p:ext uri="{BB962C8B-B14F-4D97-AF65-F5344CB8AC3E}">
        <p14:creationId xmlns:p14="http://schemas.microsoft.com/office/powerpoint/2010/main" val="7994834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</a:t>
            </a:r>
            <a:r>
              <a:rPr lang="en-US" dirty="0"/>
              <a:t>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4000" dirty="0"/>
              <a:t>Is the trend towards smaller craft beers a positive trend for </a:t>
            </a:r>
            <a:r>
              <a:rPr lang="en-US" sz="4000" dirty="0" err="1"/>
              <a:t>Anheiser</a:t>
            </a:r>
            <a:r>
              <a:rPr lang="en-US" sz="4000" dirty="0"/>
              <a:t>-Busch?  Explain your reasoning.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7964907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55806"/>
            <a:ext cx="7886700" cy="832303"/>
          </a:xfrm>
        </p:spPr>
        <p:txBody>
          <a:bodyPr/>
          <a:lstStyle/>
          <a:p>
            <a:r>
              <a:rPr lang="en-US" dirty="0" smtClean="0"/>
              <a:t>Question 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5376" y="960528"/>
            <a:ext cx="8759354" cy="5046836"/>
          </a:xfrm>
        </p:spPr>
        <p:txBody>
          <a:bodyPr>
            <a:normAutofit fontScale="925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dirty="0"/>
              <a:t> Assume that </a:t>
            </a:r>
            <a:r>
              <a:rPr lang="en-US" dirty="0" err="1"/>
              <a:t>Anheiser</a:t>
            </a:r>
            <a:r>
              <a:rPr lang="en-US" dirty="0"/>
              <a:t> Busch sales revenue remains flat during 2015, yet its profits increase. How might this be possible, given </a:t>
            </a:r>
            <a:r>
              <a:rPr lang="en-US" dirty="0" err="1"/>
              <a:t>Anheiser</a:t>
            </a:r>
            <a:r>
              <a:rPr lang="en-US" dirty="0"/>
              <a:t> Busch’s </a:t>
            </a:r>
            <a:r>
              <a:rPr lang="en-US" dirty="0" err="1"/>
              <a:t>premiumization</a:t>
            </a:r>
            <a:r>
              <a:rPr lang="en-US" dirty="0"/>
              <a:t> strategy?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Assume that the Elysian beer has a higher contribution margin than Budweiser.  If </a:t>
            </a:r>
            <a:r>
              <a:rPr lang="en-US" dirty="0" err="1"/>
              <a:t>Anheiser</a:t>
            </a:r>
            <a:r>
              <a:rPr lang="en-US" dirty="0"/>
              <a:t> Busch sells more Elysian beer due to customers switching from its Budweiser brand, what is likely to happen to </a:t>
            </a:r>
            <a:r>
              <a:rPr lang="en-US" dirty="0" err="1"/>
              <a:t>Anheiser</a:t>
            </a:r>
            <a:r>
              <a:rPr lang="en-US" dirty="0"/>
              <a:t> Busch’s break even sales volume?  Will the replacement of the Budweiser beer sales with the Elysian beer increase or decrease the sales volume needed to achieve break even? 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Is the trend towards smaller craft beers a positive trend for </a:t>
            </a:r>
            <a:r>
              <a:rPr lang="en-US" dirty="0" err="1"/>
              <a:t>Anheiser</a:t>
            </a:r>
            <a:r>
              <a:rPr lang="en-US" dirty="0"/>
              <a:t>-Busch?  Explain your reasoning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168020" y="555152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2570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9172" y="1709740"/>
            <a:ext cx="8451115" cy="3335090"/>
          </a:xfrm>
        </p:spPr>
        <p:txBody>
          <a:bodyPr>
            <a:noAutofit/>
          </a:bodyPr>
          <a:lstStyle/>
          <a:p>
            <a:r>
              <a:rPr lang="en-US" sz="2000" dirty="0" smtClean="0">
                <a:latin typeface="Courier"/>
                <a:cs typeface="Courier"/>
              </a:rPr>
              <a:t>For additional news stories to use in the accounting classroom, see the Accounting in the </a:t>
            </a:r>
            <a:r>
              <a:rPr lang="en-US" sz="2000" dirty="0">
                <a:latin typeface="Courier"/>
                <a:cs typeface="Courier"/>
              </a:rPr>
              <a:t>Headlines blog at </a:t>
            </a:r>
            <a:r>
              <a:rPr lang="en-US" sz="2000" dirty="0">
                <a:latin typeface="Courier"/>
                <a:cs typeface="Courier"/>
                <a:hlinkClick r:id="rId2"/>
              </a:rPr>
              <a:t>http://accountingintheheadlines.com</a:t>
            </a:r>
            <a:r>
              <a:rPr lang="en-US" sz="2000" dirty="0" smtClean="0">
                <a:latin typeface="Courier"/>
                <a:cs typeface="Courier"/>
                <a:hlinkClick r:id="rId2"/>
              </a:rPr>
              <a:t>/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000" dirty="0" smtClean="0">
                <a:latin typeface="Courier"/>
                <a:cs typeface="Courier"/>
              </a:rPr>
              <a:t>Related video resources can </a:t>
            </a:r>
            <a:r>
              <a:rPr lang="en-US" sz="2000" dirty="0">
                <a:latin typeface="Courier"/>
                <a:cs typeface="Courier"/>
              </a:rPr>
              <a:t>be found at </a:t>
            </a:r>
            <a:r>
              <a:rPr lang="en-US" sz="2000" dirty="0">
                <a:latin typeface="Courier"/>
                <a:cs typeface="Courier"/>
                <a:hlinkClick r:id="rId3"/>
              </a:rPr>
              <a:t>http://www.youtube.com/user/</a:t>
            </a:r>
            <a:r>
              <a:rPr lang="en-US" sz="2000" dirty="0" smtClean="0">
                <a:latin typeface="Courier"/>
                <a:cs typeface="Courier"/>
                <a:hlinkClick r:id="rId3"/>
              </a:rPr>
              <a:t>accountingheadlines</a:t>
            </a:r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/>
            </a:r>
            <a:br>
              <a:rPr lang="en-US" sz="2400" dirty="0" smtClean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 smtClean="0">
                <a:latin typeface="Courier"/>
                <a:cs typeface="Courier"/>
              </a:rPr>
              <a:t>Questions or comments? </a:t>
            </a:r>
            <a:r>
              <a:rPr lang="en-US" sz="2000" dirty="0" smtClean="0">
                <a:latin typeface="Courier"/>
                <a:cs typeface="Courier"/>
              </a:rPr>
              <a:t>Contact Dr. Wendy Tietz at </a:t>
            </a:r>
            <a:r>
              <a:rPr lang="en-US" sz="2000" dirty="0" smtClean="0">
                <a:latin typeface="Courier"/>
                <a:cs typeface="Courier"/>
                <a:hlinkClick r:id="rId4"/>
              </a:rPr>
              <a:t>wtietz@kent.edu</a:t>
            </a:r>
            <a:r>
              <a:rPr lang="en-US" sz="2000" dirty="0" smtClean="0">
                <a:latin typeface="Courier"/>
                <a:cs typeface="Courier"/>
              </a:rPr>
              <a:t>  </a:t>
            </a:r>
            <a:endParaRPr lang="en-US" sz="20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018513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1420</TotalTime>
  <Words>387</Words>
  <Application>Microsoft Macintosh PowerPoint</Application>
  <PresentationFormat>On-screen Show (4:3)</PresentationFormat>
  <Paragraphs>18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How does shifting the sales mix from Budweiser macrobrew beer to Elysian and other craft beers affect Anheuser-Busch’s break even sales volume?</vt:lpstr>
      <vt:lpstr>Anheuser-Busch is pursuing a strategy to more aggressively market higher-priced brands</vt:lpstr>
      <vt:lpstr>Question 1</vt:lpstr>
      <vt:lpstr>Question 2</vt:lpstr>
      <vt:lpstr>Question 3</vt:lpstr>
      <vt:lpstr>Question Recap</vt:lpstr>
      <vt:lpstr>For additional news stories to use in the accounting classroom, see the Accounting in the Headlines blog at http://accountingintheheadlines.com/   Related video resources can be found at http://www.youtube.com/user/accountingheadlines   Questions or comments? Contact Dr. Wendy Tietz at wtietz@kent.edu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Hallie DAgostino</cp:lastModifiedBy>
  <cp:revision>80</cp:revision>
  <cp:lastPrinted>2015-01-07T02:07:23Z</cp:lastPrinted>
  <dcterms:created xsi:type="dcterms:W3CDTF">2014-03-26T16:56:49Z</dcterms:created>
  <dcterms:modified xsi:type="dcterms:W3CDTF">2015-03-24T16:14:43Z</dcterms:modified>
</cp:coreProperties>
</file>