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4" r:id="rId6"/>
    <p:sldId id="258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9" autoAdjust="0"/>
    <p:restoredTop sz="94660"/>
  </p:normalViewPr>
  <p:slideViewPr>
    <p:cSldViewPr snapToGrid="0">
      <p:cViewPr varScale="1">
        <p:scale>
          <a:sx n="60" d="100"/>
          <a:sy n="60" d="100"/>
        </p:scale>
        <p:origin x="-96" y="-9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 smtClean="0">
                <a:latin typeface="+mj-lt"/>
                <a:cs typeface="Avenir Next Condensed Regular"/>
              </a:rPr>
              <a:t>Copyright © 2014 by Dr. Wendy Tietz. </a:t>
            </a:r>
            <a:br>
              <a:rPr lang="en-US" sz="1200" b="1" i="1" dirty="0" smtClean="0">
                <a:latin typeface="+mj-lt"/>
                <a:cs typeface="Avenir Next Condensed Regular"/>
              </a:rPr>
            </a:br>
            <a:r>
              <a:rPr lang="en-US" sz="1200" i="1" dirty="0" smtClean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 smtClean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://wp.me/p3NlXE-iZ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user/accountingheadlines" TargetMode="External"/><Relationship Id="rId4" Type="http://schemas.openxmlformats.org/officeDocument/2006/relationships/hyperlink" Target="mailto:wtietz@kent.edu" TargetMode="External"/><Relationship Id="rId1" Type="http://schemas.openxmlformats.org/officeDocument/2006/relationships/slideLayout" Target="../slideLayouts/slideLayout3.xml"/><Relationship Id="rId2" Type="http://schemas.openxmlformats.org/officeDocument/2006/relationships/hyperlink" Target="http://accountingintheheadline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0122" y="1846331"/>
            <a:ext cx="8270545" cy="4001520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Would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Hyundai Motor capitalize or expense the major expenditures it plans for 2015?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44063" y="5911352"/>
            <a:ext cx="4729276" cy="700587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Original blog posting (March 3, 2015)</a:t>
            </a:r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7474" y="312451"/>
            <a:ext cx="8700899" cy="832303"/>
          </a:xfrm>
        </p:spPr>
        <p:txBody>
          <a:bodyPr>
            <a:noAutofit/>
          </a:bodyPr>
          <a:lstStyle/>
          <a:p>
            <a:r>
              <a:rPr lang="en-US" sz="3600" dirty="0"/>
              <a:t>Hyundai Motor Group</a:t>
            </a:r>
            <a:r>
              <a:rPr lang="en-US" sz="3600" dirty="0"/>
              <a:t> </a:t>
            </a:r>
            <a:r>
              <a:rPr lang="en-US" sz="3600" dirty="0"/>
              <a:t>announced plans to spend over $74 billion in the next four years</a:t>
            </a:r>
            <a:r>
              <a:rPr lang="en-US" sz="3600" dirty="0"/>
              <a:t> </a:t>
            </a:r>
            <a:endParaRPr lang="en-US" sz="36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3052" y="1333500"/>
            <a:ext cx="5724781" cy="4762500"/>
          </a:xfrm>
        </p:spPr>
        <p:txBody>
          <a:bodyPr>
            <a:normAutofit fontScale="40000" lnSpcReduction="20000"/>
          </a:bodyPr>
          <a:lstStyle/>
          <a:p>
            <a:r>
              <a:rPr lang="en-US" sz="7500" dirty="0"/>
              <a:t>R</a:t>
            </a:r>
            <a:r>
              <a:rPr lang="en-US" sz="7500" dirty="0" smtClean="0"/>
              <a:t>esponse </a:t>
            </a:r>
            <a:r>
              <a:rPr lang="en-US" sz="7500" dirty="0"/>
              <a:t>to pressure from the South Korean </a:t>
            </a:r>
            <a:r>
              <a:rPr lang="en-US" sz="7500" dirty="0" smtClean="0"/>
              <a:t>government </a:t>
            </a:r>
            <a:r>
              <a:rPr lang="en-US" sz="7500" dirty="0"/>
              <a:t>to stop hoarding cash and instead use the cash to make investments and to hire more workers</a:t>
            </a:r>
            <a:r>
              <a:rPr lang="en-US" sz="7500" dirty="0"/>
              <a:t> </a:t>
            </a:r>
            <a:endParaRPr lang="en-US" sz="7500" dirty="0" smtClean="0"/>
          </a:p>
          <a:p>
            <a:r>
              <a:rPr lang="en-US" sz="7500" dirty="0" smtClean="0"/>
              <a:t>Will also build </a:t>
            </a:r>
            <a:r>
              <a:rPr lang="en-US" sz="7500" dirty="0"/>
              <a:t>two new factories in </a:t>
            </a:r>
            <a:r>
              <a:rPr lang="en-US" sz="7500" dirty="0" smtClean="0"/>
              <a:t>China, purchase </a:t>
            </a:r>
            <a:r>
              <a:rPr lang="en-US" sz="7500" dirty="0"/>
              <a:t>land for new headquarters (it is paying $10.1 billion for 854,020 square feet of land</a:t>
            </a:r>
            <a:r>
              <a:rPr lang="en-US" sz="7500" dirty="0" smtClean="0"/>
              <a:t>), build new headquarters, and invest </a:t>
            </a:r>
            <a:r>
              <a:rPr lang="en-US" sz="7500" dirty="0"/>
              <a:t>in research and development for low emission vehicles and smart car </a:t>
            </a:r>
            <a:r>
              <a:rPr lang="en-US" sz="7500" dirty="0" smtClean="0"/>
              <a:t>technologies</a:t>
            </a:r>
            <a:endParaRPr lang="en-US" sz="7500" dirty="0"/>
          </a:p>
          <a:p>
            <a:endParaRPr lang="en-US" sz="3200" dirty="0"/>
          </a:p>
        </p:txBody>
      </p:sp>
      <p:pic>
        <p:nvPicPr>
          <p:cNvPr id="10" name="Picture 9" descr="Screen Shot 2015-01-31 at 4.34.0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831" y="1773762"/>
            <a:ext cx="2878664" cy="1971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5229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400" dirty="0"/>
              <a:t>What does it mean to “capitalize” an expenditure?</a:t>
            </a:r>
          </a:p>
          <a:p>
            <a:pPr marL="0" lvl="0" indent="0">
              <a:buNone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3557790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800" dirty="0"/>
              <a:t>What guidelines does U.S. GAAP provide for whether an expenditure should be capitalized or expensed</a:t>
            </a:r>
            <a:r>
              <a:rPr lang="en-US" sz="4800" dirty="0" smtClean="0"/>
              <a:t>?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7994834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</a:t>
            </a:r>
            <a:r>
              <a:rPr lang="en-US" dirty="0"/>
              <a:t>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800" dirty="0"/>
              <a:t>Of the expenditures listed in the article, which one(s) would be capitalized by Hyundai Motors? Which would be expensed? </a:t>
            </a:r>
            <a:r>
              <a:rPr lang="en-US" sz="4800" dirty="0" smtClean="0"/>
              <a:t>Explain.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7964907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sz="3200" dirty="0"/>
              <a:t>What does it mean to “capitalize” an expenditure?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/>
              <a:t>What guidelines does U.S. GAAP provide for whether an expenditure should be capitalized or expensed?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/>
              <a:t>Of the expenditures listed in the article, which one(s) would be capitalized by Hyundai Motors? Which would be expensed? Explain.</a:t>
            </a:r>
          </a:p>
        </p:txBody>
      </p:sp>
    </p:spTree>
    <p:extLst>
      <p:ext uri="{BB962C8B-B14F-4D97-AF65-F5344CB8AC3E}">
        <p14:creationId xmlns:p14="http://schemas.microsoft.com/office/powerpoint/2010/main" val="32722570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Courier"/>
                <a:cs typeface="Courier"/>
              </a:rPr>
              <a:t>For additional news stories to use in the accounting classroom, see the Accounting in the </a:t>
            </a:r>
            <a:r>
              <a:rPr lang="en-US" sz="2000" dirty="0">
                <a:latin typeface="Courier"/>
                <a:cs typeface="Courier"/>
              </a:rPr>
              <a:t>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</a:t>
            </a:r>
            <a:r>
              <a:rPr lang="en-US" sz="2000" dirty="0" smtClean="0">
                <a:latin typeface="Courier"/>
                <a:cs typeface="Courier"/>
                <a:hlinkClick r:id="rId2"/>
              </a:rPr>
              <a:t>/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000" dirty="0" smtClean="0">
                <a:latin typeface="Courier"/>
                <a:cs typeface="Courier"/>
              </a:rPr>
              <a:t>Related video resources can </a:t>
            </a:r>
            <a:r>
              <a:rPr lang="en-US" sz="2000" dirty="0">
                <a:latin typeface="Courier"/>
                <a:cs typeface="Courier"/>
              </a:rPr>
              <a:t>be found at </a:t>
            </a:r>
            <a:r>
              <a:rPr lang="en-US" sz="2000" dirty="0">
                <a:latin typeface="Courier"/>
                <a:cs typeface="Courier"/>
                <a:hlinkClick r:id="rId3"/>
              </a:rPr>
              <a:t>http://www.youtube.com/user/</a:t>
            </a:r>
            <a:r>
              <a:rPr lang="en-US" sz="2000" dirty="0" smtClean="0">
                <a:latin typeface="Courier"/>
                <a:cs typeface="Courier"/>
                <a:hlinkClick r:id="rId3"/>
              </a:rPr>
              <a:t>accountingheadlines</a:t>
            </a:r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/>
            </a:r>
            <a:br>
              <a:rPr lang="en-US" sz="2400" dirty="0" smtClean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 smtClean="0">
                <a:latin typeface="Courier"/>
                <a:cs typeface="Courier"/>
              </a:rPr>
              <a:t>Questions or comments? </a:t>
            </a:r>
            <a:r>
              <a:rPr lang="en-US" sz="2000" dirty="0" smtClean="0">
                <a:latin typeface="Courier"/>
                <a:cs typeface="Courier"/>
              </a:rPr>
              <a:t>Contact Dr. Wendy Tietz at </a:t>
            </a:r>
            <a:r>
              <a:rPr lang="en-US" sz="2000" dirty="0" smtClean="0">
                <a:latin typeface="Courier"/>
                <a:cs typeface="Courier"/>
                <a:hlinkClick r:id="rId4"/>
              </a:rPr>
              <a:t>wtietz@kent.edu</a:t>
            </a:r>
            <a:r>
              <a:rPr lang="en-US" sz="2000" dirty="0" smtClean="0">
                <a:latin typeface="Courier"/>
                <a:cs typeface="Courier"/>
              </a:rPr>
              <a:t>  </a:t>
            </a:r>
            <a:endParaRPr lang="en-US" sz="20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1273</TotalTime>
  <Words>254</Words>
  <Application>Microsoft Macintosh PowerPoint</Application>
  <PresentationFormat>On-screen Show (4:3)</PresentationFormat>
  <Paragraphs>16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Would Hyundai Motor capitalize or expense the major expenditures it plans for 2015?</vt:lpstr>
      <vt:lpstr>Hyundai Motor Group announced plans to spend over $74 billion in the next four years </vt:lpstr>
      <vt:lpstr>Question 1</vt:lpstr>
      <vt:lpstr>Question 2</vt:lpstr>
      <vt:lpstr>Question 3</vt:lpstr>
      <vt:lpstr>Question Recap</vt:lpstr>
      <vt:lpstr>For additional news stories to use in the accounting classroom, see the Accounting in the Headlines blog at http://accountingintheheadlines.com/   Related video resources can be found at http://www.youtube.com/user/accountingheadlines   Questions or comments? Contact Dr. Wendy Tietz at wtietz@kent.edu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Hallie DAgostino</cp:lastModifiedBy>
  <cp:revision>64</cp:revision>
  <cp:lastPrinted>2015-01-07T02:07:23Z</cp:lastPrinted>
  <dcterms:created xsi:type="dcterms:W3CDTF">2014-03-26T16:56:49Z</dcterms:created>
  <dcterms:modified xsi:type="dcterms:W3CDTF">2015-01-31T23:28:44Z</dcterms:modified>
</cp:coreProperties>
</file>