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7" r:id="rId17"/>
    <p:sldId id="288" r:id="rId18"/>
    <p:sldId id="284" r:id="rId19"/>
    <p:sldId id="285" r:id="rId20"/>
    <p:sldId id="286" r:id="rId21"/>
    <p:sldId id="263"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9" autoAdjust="0"/>
    <p:restoredTop sz="94660"/>
  </p:normalViewPr>
  <p:slideViewPr>
    <p:cSldViewPr snapToGrid="0">
      <p:cViewPr varScale="1">
        <p:scale>
          <a:sx n="115" d="100"/>
          <a:sy n="115" d="100"/>
        </p:scale>
        <p:origin x="108" y="3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Tree>
    <p:extLst>
      <p:ext uri="{BB962C8B-B14F-4D97-AF65-F5344CB8AC3E}">
        <p14:creationId xmlns:p14="http://schemas.microsoft.com/office/powerpoint/2010/main"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Tree>
    <p:extLst>
      <p:ext uri="{BB962C8B-B14F-4D97-AF65-F5344CB8AC3E}">
        <p14:creationId xmlns:p14="http://schemas.microsoft.com/office/powerpoint/2010/main" val="212684324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r>
              <a:rPr lang="en-US" dirty="0" smtClean="0"/>
              <a:t>7-&lt;#&gt;</a:t>
            </a:r>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r>
              <a:rPr lang="en-US" dirty="0" smtClean="0"/>
              <a:t>7-(#)</a:t>
            </a: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74A214A-4F33-40F4-AF7B-F867EDE87D16}" type="slidenum">
              <a:rPr lang="en-US" smtClean="0"/>
              <a:t>‹#›</a:t>
            </a:fld>
            <a:endParaRPr lang="en-US" dirty="0"/>
          </a:p>
        </p:txBody>
      </p:sp>
    </p:spTree>
    <p:extLst>
      <p:ext uri="{BB962C8B-B14F-4D97-AF65-F5344CB8AC3E}">
        <p14:creationId xmlns:p14="http://schemas.microsoft.com/office/powerpoint/2010/main" val="673787508"/>
      </p:ext>
    </p:extLst>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2015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hyperlink" Target="http://www.jmsmucker.com/investor-relations"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 Id="rId4" Type="http://schemas.openxmlformats.org/officeDocument/2006/relationships/hyperlink" Target="mailto:wtietz@ken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0122" y="1846331"/>
            <a:ext cx="8270545" cy="4001520"/>
          </a:xfrm>
        </p:spPr>
        <p:txBody>
          <a:bodyPr>
            <a:noAutofit/>
          </a:bodyPr>
          <a:lstStyle/>
          <a:p>
            <a:r>
              <a:rPr lang="en-US" dirty="0">
                <a:latin typeface="Courier New" panose="02070309020205020404" pitchFamily="49" charset="0"/>
                <a:cs typeface="Courier New" panose="02070309020205020404" pitchFamily="49" charset="0"/>
              </a:rPr>
              <a:t>What </a:t>
            </a:r>
            <a:r>
              <a:rPr lang="en-US" dirty="0" smtClean="0">
                <a:latin typeface="Courier New" panose="02070309020205020404" pitchFamily="49" charset="0"/>
                <a:cs typeface="Courier New" panose="02070309020205020404" pitchFamily="49" charset="0"/>
              </a:rPr>
              <a:t>information is in the auditor and management letters in The J.M. Smucker Company’s Form 10-K?</a:t>
            </a:r>
            <a:endParaRPr lang="en-US" dirty="0">
              <a:latin typeface="Courier New" panose="02070309020205020404" pitchFamily="49" charset="0"/>
              <a:cs typeface="Courier New" panose="02070309020205020404" pitchFamily="49" charset="0"/>
            </a:endParaRPr>
          </a:p>
        </p:txBody>
      </p:sp>
      <p:sp>
        <p:nvSpPr>
          <p:cNvPr id="5" name="Text Placeholder 4"/>
          <p:cNvSpPr>
            <a:spLocks noGrp="1"/>
          </p:cNvSpPr>
          <p:nvPr>
            <p:ph type="body" idx="1"/>
          </p:nvPr>
        </p:nvSpPr>
        <p:spPr>
          <a:xfrm>
            <a:off x="244063" y="5911352"/>
            <a:ext cx="4729276" cy="700587"/>
          </a:xfrm>
        </p:spPr>
        <p:txBody>
          <a:bodyPr>
            <a:normAutofit/>
          </a:bodyPr>
          <a:lstStyle/>
          <a:p>
            <a:r>
              <a:rPr lang="en-US" dirty="0" smtClean="0">
                <a:solidFill>
                  <a:schemeClr val="tx1">
                    <a:lumMod val="50000"/>
                    <a:lumOff val="50000"/>
                  </a:schemeClr>
                </a:solidFill>
              </a:rPr>
              <a:t>Original blog posting (March </a:t>
            </a:r>
            <a:r>
              <a:rPr lang="en-US" dirty="0" smtClean="0">
                <a:solidFill>
                  <a:schemeClr val="tx1">
                    <a:lumMod val="50000"/>
                    <a:lumOff val="50000"/>
                  </a:schemeClr>
                </a:solidFill>
              </a:rPr>
              <a:t>27, </a:t>
            </a:r>
            <a:r>
              <a:rPr lang="en-US" dirty="0" smtClean="0">
                <a:solidFill>
                  <a:schemeClr val="tx1">
                    <a:lumMod val="50000"/>
                    <a:lumOff val="50000"/>
                  </a:schemeClr>
                </a:solidFill>
              </a:rPr>
              <a:t>2015)</a:t>
            </a:r>
          </a:p>
        </p:txBody>
      </p:sp>
    </p:spTree>
    <p:extLst>
      <p:ext uri="{BB962C8B-B14F-4D97-AF65-F5344CB8AC3E}">
        <p14:creationId xmlns:p14="http://schemas.microsoft.com/office/powerpoint/2010/main"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365126"/>
            <a:ext cx="8241030" cy="832303"/>
          </a:xfrm>
        </p:spPr>
        <p:txBody>
          <a:bodyPr>
            <a:normAutofit fontScale="90000"/>
          </a:bodyPr>
          <a:lstStyle/>
          <a:p>
            <a:r>
              <a:rPr lang="en-US" dirty="0" smtClean="0"/>
              <a:t>The J.M. Smucker Company - SOURCE</a:t>
            </a:r>
            <a:endParaRPr lang="en-US" dirty="0"/>
          </a:p>
        </p:txBody>
      </p:sp>
      <p:sp>
        <p:nvSpPr>
          <p:cNvPr id="3" name="Content Placeholder 2"/>
          <p:cNvSpPr>
            <a:spLocks noGrp="1"/>
          </p:cNvSpPr>
          <p:nvPr>
            <p:ph idx="1"/>
          </p:nvPr>
        </p:nvSpPr>
        <p:spPr>
          <a:xfrm>
            <a:off x="455762" y="1447800"/>
            <a:ext cx="8229600" cy="4525963"/>
          </a:xfrm>
        </p:spPr>
        <p:txBody>
          <a:bodyPr/>
          <a:lstStyle/>
          <a:p>
            <a:r>
              <a:rPr lang="en-US" dirty="0">
                <a:hlinkClick r:id="rId2"/>
              </a:rPr>
              <a:t>http://</a:t>
            </a:r>
            <a:r>
              <a:rPr lang="en-US" dirty="0" smtClean="0">
                <a:hlinkClick r:id="rId2"/>
              </a:rPr>
              <a:t>www.jmsmucker.com/investor-relations</a:t>
            </a:r>
            <a:endParaRPr lang="en-US" dirty="0" smtClean="0"/>
          </a:p>
          <a:p>
            <a:endParaRPr lang="en-US" dirty="0"/>
          </a:p>
          <a:p>
            <a:r>
              <a:rPr lang="en-US" dirty="0" smtClean="0"/>
              <a:t>Then select “Corporate Reports” (online investors kit) – 2014 Annual Report</a:t>
            </a:r>
            <a:endParaRPr lang="en-US" dirty="0"/>
          </a:p>
        </p:txBody>
      </p:sp>
      <p:sp>
        <p:nvSpPr>
          <p:cNvPr id="4" name="Footer Placeholder 3"/>
          <p:cNvSpPr>
            <a:spLocks noGrp="1"/>
          </p:cNvSpPr>
          <p:nvPr>
            <p:ph type="ftr" sz="quarter" idx="4294967295"/>
          </p:nvPr>
        </p:nvSpPr>
        <p:spPr>
          <a:xfrm>
            <a:off x="3124200" y="6356350"/>
            <a:ext cx="2895600" cy="365125"/>
          </a:xfrm>
          <a:prstGeom prst="rect">
            <a:avLst/>
          </a:prstGeom>
        </p:spPr>
        <p:txBody>
          <a:bodyPr/>
          <a:lstStyle/>
          <a:p>
            <a:r>
              <a:rPr lang="en-US" smtClean="0"/>
              <a:t>7-(#)</a:t>
            </a:r>
            <a:endParaRPr lang="en-US" dirty="0"/>
          </a:p>
        </p:txBody>
      </p:sp>
    </p:spTree>
    <p:extLst>
      <p:ext uri="{BB962C8B-B14F-4D97-AF65-F5344CB8AC3E}">
        <p14:creationId xmlns:p14="http://schemas.microsoft.com/office/powerpoint/2010/main" val="3739828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7-(#)</a:t>
            </a:r>
            <a:endParaRPr lang="en-US" dirty="0"/>
          </a:p>
        </p:txBody>
      </p:sp>
      <p:pic>
        <p:nvPicPr>
          <p:cNvPr id="5" name="Picture 4"/>
          <p:cNvPicPr>
            <a:picLocks noChangeAspect="1"/>
          </p:cNvPicPr>
          <p:nvPr/>
        </p:nvPicPr>
        <p:blipFill>
          <a:blip r:embed="rId2"/>
          <a:stretch>
            <a:fillRect/>
          </a:stretch>
        </p:blipFill>
        <p:spPr>
          <a:xfrm>
            <a:off x="1143000" y="0"/>
            <a:ext cx="6319381" cy="6830204"/>
          </a:xfrm>
          <a:prstGeom prst="rect">
            <a:avLst/>
          </a:prstGeom>
        </p:spPr>
      </p:pic>
    </p:spTree>
    <p:extLst>
      <p:ext uri="{BB962C8B-B14F-4D97-AF65-F5344CB8AC3E}">
        <p14:creationId xmlns:p14="http://schemas.microsoft.com/office/powerpoint/2010/main" val="1637996679"/>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Smucker Audit Report</a:t>
            </a:r>
            <a:endParaRPr lang="en-US" dirty="0"/>
          </a:p>
        </p:txBody>
      </p:sp>
      <p:sp>
        <p:nvSpPr>
          <p:cNvPr id="4" name="Footer Placeholder 3"/>
          <p:cNvSpPr>
            <a:spLocks noGrp="1"/>
          </p:cNvSpPr>
          <p:nvPr>
            <p:ph type="ftr" sz="quarter" idx="11"/>
          </p:nvPr>
        </p:nvSpPr>
        <p:spPr/>
        <p:txBody>
          <a:bodyPr/>
          <a:lstStyle/>
          <a:p>
            <a:r>
              <a:rPr lang="en-US" smtClean="0"/>
              <a:t>7-(#)</a:t>
            </a:r>
            <a:endParaRPr lang="en-US" dirty="0"/>
          </a:p>
        </p:txBody>
      </p:sp>
      <p:pic>
        <p:nvPicPr>
          <p:cNvPr id="6" name="Picture 5"/>
          <p:cNvPicPr>
            <a:picLocks noChangeAspect="1"/>
          </p:cNvPicPr>
          <p:nvPr/>
        </p:nvPicPr>
        <p:blipFill>
          <a:blip r:embed="rId2"/>
          <a:stretch>
            <a:fillRect/>
          </a:stretch>
        </p:blipFill>
        <p:spPr>
          <a:xfrm>
            <a:off x="533400" y="-14852"/>
            <a:ext cx="8044225" cy="6800747"/>
          </a:xfrm>
          <a:prstGeom prst="rect">
            <a:avLst/>
          </a:prstGeom>
        </p:spPr>
      </p:pic>
      <p:sp>
        <p:nvSpPr>
          <p:cNvPr id="7" name="Rounded Rectangle 6"/>
          <p:cNvSpPr/>
          <p:nvPr/>
        </p:nvSpPr>
        <p:spPr>
          <a:xfrm>
            <a:off x="381000" y="990600"/>
            <a:ext cx="2743200" cy="60960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117708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90550" y="0"/>
            <a:ext cx="7886700" cy="892174"/>
          </a:xfrm>
        </p:spPr>
        <p:txBody>
          <a:bodyPr>
            <a:normAutofit/>
          </a:bodyPr>
          <a:lstStyle/>
          <a:p>
            <a:pPr algn="ctr"/>
            <a:r>
              <a:rPr lang="en-US" sz="4000" b="1" dirty="0"/>
              <a:t>Audit report – Paragraph 1</a:t>
            </a:r>
          </a:p>
        </p:txBody>
      </p:sp>
      <p:sp>
        <p:nvSpPr>
          <p:cNvPr id="4" name="TextBox 3"/>
          <p:cNvSpPr txBox="1"/>
          <p:nvPr/>
        </p:nvSpPr>
        <p:spPr>
          <a:xfrm>
            <a:off x="124691" y="1007918"/>
            <a:ext cx="8884227" cy="5016758"/>
          </a:xfrm>
          <a:prstGeom prst="rect">
            <a:avLst/>
          </a:prstGeom>
          <a:noFill/>
        </p:spPr>
        <p:txBody>
          <a:bodyPr wrap="square" rtlCol="0">
            <a:spAutoFit/>
          </a:bodyPr>
          <a:lstStyle/>
          <a:p>
            <a:r>
              <a:rPr lang="en-US" sz="3200" dirty="0">
                <a:solidFill>
                  <a:srgbClr val="00B050"/>
                </a:solidFill>
              </a:rPr>
              <a:t>We have audited the accompanying consolidated balance sheets of The J. M. Smucker Company as of April 30, 2014 and 2013, and the related statements of consolidated income, comprehensive income, shareholders’ equity, and cash flows for each of the three years in the period ended April 30, 2014. </a:t>
            </a:r>
            <a:r>
              <a:rPr lang="en-US" sz="3200" dirty="0">
                <a:solidFill>
                  <a:srgbClr val="C00000"/>
                </a:solidFill>
              </a:rPr>
              <a:t>These financial statements are the responsibility of the Company’s management. </a:t>
            </a:r>
            <a:r>
              <a:rPr lang="en-US" sz="3200" dirty="0"/>
              <a:t>Our responsibility is to express an opinion on these financial statements based on our audits.</a:t>
            </a:r>
          </a:p>
        </p:txBody>
      </p:sp>
    </p:spTree>
    <p:extLst>
      <p:ext uri="{BB962C8B-B14F-4D97-AF65-F5344CB8AC3E}">
        <p14:creationId xmlns:p14="http://schemas.microsoft.com/office/powerpoint/2010/main" val="940703968"/>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90550" y="0"/>
            <a:ext cx="7886700" cy="871392"/>
          </a:xfrm>
        </p:spPr>
        <p:txBody>
          <a:bodyPr>
            <a:normAutofit/>
          </a:bodyPr>
          <a:lstStyle/>
          <a:p>
            <a:pPr algn="ctr"/>
            <a:r>
              <a:rPr lang="en-US" sz="4000" b="1" dirty="0"/>
              <a:t>Audit report – Paragraph 2</a:t>
            </a:r>
          </a:p>
        </p:txBody>
      </p:sp>
      <p:sp>
        <p:nvSpPr>
          <p:cNvPr id="4" name="TextBox 3"/>
          <p:cNvSpPr txBox="1"/>
          <p:nvPr/>
        </p:nvSpPr>
        <p:spPr>
          <a:xfrm>
            <a:off x="114299" y="871392"/>
            <a:ext cx="8946573" cy="5447645"/>
          </a:xfrm>
          <a:prstGeom prst="rect">
            <a:avLst/>
          </a:prstGeom>
          <a:noFill/>
        </p:spPr>
        <p:txBody>
          <a:bodyPr wrap="square" rtlCol="0">
            <a:spAutoFit/>
          </a:bodyPr>
          <a:lstStyle/>
          <a:p>
            <a:r>
              <a:rPr lang="en-US" sz="2800" dirty="0"/>
              <a:t>We conducted our audits in accordance with the standards of the </a:t>
            </a:r>
            <a:r>
              <a:rPr lang="en-US" sz="2800" dirty="0">
                <a:solidFill>
                  <a:srgbClr val="339933"/>
                </a:solidFill>
              </a:rPr>
              <a:t>Public Company Accounting Oversight Board </a:t>
            </a:r>
            <a:r>
              <a:rPr lang="en-US" sz="2800" dirty="0"/>
              <a:t>(United States). Those standards require that we plan and perform the audit to obtain </a:t>
            </a:r>
            <a:r>
              <a:rPr lang="en-US" sz="3200" dirty="0">
                <a:solidFill>
                  <a:srgbClr val="C00000"/>
                </a:solidFill>
              </a:rPr>
              <a:t>reasonable assurance about whether the financial statements are free of material misstatement</a:t>
            </a:r>
            <a:r>
              <a:rPr lang="en-US" sz="2800" dirty="0"/>
              <a:t>. </a:t>
            </a:r>
            <a:r>
              <a:rPr lang="en-US" sz="2800" dirty="0">
                <a:solidFill>
                  <a:schemeClr val="accent1">
                    <a:lumMod val="75000"/>
                  </a:schemeClr>
                </a:solidFill>
              </a:rPr>
              <a:t>An audit includes examining, on a test basis, evidence supporting the amounts and disclosures in the financial statements. An audit also includes assessing the accounting principles used and significant estimates made by management, as well as evaluating the overall financial statement presentation. </a:t>
            </a:r>
            <a:r>
              <a:rPr lang="en-US" sz="2800" dirty="0"/>
              <a:t>We believe that our audits provide a reasonable basis for our opinion.</a:t>
            </a:r>
          </a:p>
        </p:txBody>
      </p:sp>
    </p:spTree>
    <p:extLst>
      <p:ext uri="{BB962C8B-B14F-4D97-AF65-F5344CB8AC3E}">
        <p14:creationId xmlns:p14="http://schemas.microsoft.com/office/powerpoint/2010/main" val="1179585605"/>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90550" y="83127"/>
            <a:ext cx="7886700" cy="849025"/>
          </a:xfrm>
        </p:spPr>
        <p:txBody>
          <a:bodyPr>
            <a:normAutofit/>
          </a:bodyPr>
          <a:lstStyle/>
          <a:p>
            <a:pPr algn="ctr"/>
            <a:r>
              <a:rPr lang="en-US" sz="4000" b="1" dirty="0"/>
              <a:t>Audit report – Paragraph 3</a:t>
            </a:r>
          </a:p>
        </p:txBody>
      </p:sp>
      <p:sp>
        <p:nvSpPr>
          <p:cNvPr id="4" name="TextBox 3"/>
          <p:cNvSpPr txBox="1"/>
          <p:nvPr/>
        </p:nvSpPr>
        <p:spPr>
          <a:xfrm>
            <a:off x="93518" y="932152"/>
            <a:ext cx="8863446" cy="5078313"/>
          </a:xfrm>
          <a:prstGeom prst="rect">
            <a:avLst/>
          </a:prstGeom>
          <a:noFill/>
        </p:spPr>
        <p:txBody>
          <a:bodyPr wrap="square" rtlCol="0">
            <a:spAutoFit/>
          </a:bodyPr>
          <a:lstStyle/>
          <a:p>
            <a:r>
              <a:rPr lang="en-US" sz="3600" dirty="0">
                <a:solidFill>
                  <a:srgbClr val="C00000"/>
                </a:solidFill>
              </a:rPr>
              <a:t>In our opinion, the consolidated financial statements referred to above present fairly, in all material respects, the consolidated financial position </a:t>
            </a:r>
            <a:r>
              <a:rPr lang="en-US" sz="3600" dirty="0"/>
              <a:t>of The J. M. Smucker Company at April 30, 2014 and 2013, and the consolidated results of its operations and its cash flows for each of the three years in the period ended April 30, 2014, in conformity with </a:t>
            </a:r>
            <a:r>
              <a:rPr lang="en-US" sz="3600" dirty="0">
                <a:solidFill>
                  <a:srgbClr val="00B050"/>
                </a:solidFill>
              </a:rPr>
              <a:t>U.S. generally accepted accounting principles.</a:t>
            </a:r>
          </a:p>
        </p:txBody>
      </p:sp>
    </p:spTree>
    <p:extLst>
      <p:ext uri="{BB962C8B-B14F-4D97-AF65-F5344CB8AC3E}">
        <p14:creationId xmlns:p14="http://schemas.microsoft.com/office/powerpoint/2010/main" val="3064886148"/>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74182"/>
            <a:ext cx="7886700" cy="850610"/>
          </a:xfrm>
        </p:spPr>
        <p:txBody>
          <a:bodyPr>
            <a:normAutofit/>
          </a:bodyPr>
          <a:lstStyle/>
          <a:p>
            <a:pPr algn="ctr"/>
            <a:r>
              <a:rPr lang="en-US" sz="4000" b="1" dirty="0"/>
              <a:t>Audit report – Paragraph 4</a:t>
            </a:r>
          </a:p>
        </p:txBody>
      </p:sp>
      <p:sp>
        <p:nvSpPr>
          <p:cNvPr id="4" name="TextBox 3"/>
          <p:cNvSpPr txBox="1"/>
          <p:nvPr/>
        </p:nvSpPr>
        <p:spPr>
          <a:xfrm>
            <a:off x="247649" y="831273"/>
            <a:ext cx="8615795" cy="5139869"/>
          </a:xfrm>
          <a:prstGeom prst="rect">
            <a:avLst/>
          </a:prstGeom>
          <a:noFill/>
        </p:spPr>
        <p:txBody>
          <a:bodyPr wrap="square" rtlCol="0">
            <a:spAutoFit/>
          </a:bodyPr>
          <a:lstStyle/>
          <a:p>
            <a:r>
              <a:rPr lang="en-US" sz="3200" dirty="0">
                <a:solidFill>
                  <a:srgbClr val="00B050"/>
                </a:solidFill>
              </a:rPr>
              <a:t>We also have audited</a:t>
            </a:r>
            <a:r>
              <a:rPr lang="en-US" sz="3200" dirty="0"/>
              <a:t>, in accordance with the standards of the Public Company Accounting Oversight Board (United States</a:t>
            </a:r>
            <a:r>
              <a:rPr lang="en-US" sz="3200" dirty="0" smtClean="0"/>
              <a:t>), The </a:t>
            </a:r>
            <a:r>
              <a:rPr lang="en-US" sz="3200" dirty="0"/>
              <a:t>J. M. Smucker Company’s </a:t>
            </a:r>
            <a:r>
              <a:rPr lang="en-US" sz="3200" dirty="0">
                <a:solidFill>
                  <a:srgbClr val="00B050"/>
                </a:solidFill>
              </a:rPr>
              <a:t>internal control over financial reporting </a:t>
            </a:r>
            <a:r>
              <a:rPr lang="en-US" sz="3200" dirty="0"/>
              <a:t>as of April 30, 2014, based on criteria established </a:t>
            </a:r>
            <a:r>
              <a:rPr lang="en-US" sz="3200" dirty="0" smtClean="0"/>
              <a:t>in </a:t>
            </a:r>
            <a:r>
              <a:rPr lang="en-US" sz="3200" i="1" dirty="0" smtClean="0"/>
              <a:t>Internal </a:t>
            </a:r>
            <a:r>
              <a:rPr lang="en-US" sz="3200" i="1" dirty="0"/>
              <a:t>Control – Integrated Framework </a:t>
            </a:r>
            <a:r>
              <a:rPr lang="en-US" sz="3200" dirty="0"/>
              <a:t>issued by the Committee of Sponsoring Organizations of the </a:t>
            </a:r>
            <a:r>
              <a:rPr lang="en-US" sz="3200" dirty="0" err="1"/>
              <a:t>Treadway</a:t>
            </a:r>
            <a:r>
              <a:rPr lang="en-US" sz="3200" dirty="0"/>
              <a:t> </a:t>
            </a:r>
            <a:r>
              <a:rPr lang="en-US" sz="3200" dirty="0" smtClean="0"/>
              <a:t>Commission (</a:t>
            </a:r>
            <a:r>
              <a:rPr lang="en-US" sz="3200" dirty="0"/>
              <a:t>1992 framework) and our report dated June 23, 2014, expressed an </a:t>
            </a:r>
            <a:r>
              <a:rPr lang="en-US" sz="4000" dirty="0">
                <a:solidFill>
                  <a:srgbClr val="C00000"/>
                </a:solidFill>
              </a:rPr>
              <a:t>unqualified opinion </a:t>
            </a:r>
            <a:r>
              <a:rPr lang="en-US" sz="3200" dirty="0"/>
              <a:t>thereon.</a:t>
            </a:r>
          </a:p>
        </p:txBody>
      </p:sp>
    </p:spTree>
    <p:extLst>
      <p:ext uri="{BB962C8B-B14F-4D97-AF65-F5344CB8AC3E}">
        <p14:creationId xmlns:p14="http://schemas.microsoft.com/office/powerpoint/2010/main" val="1605556519"/>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Smucker Audit Report</a:t>
            </a:r>
            <a:endParaRPr lang="en-US" dirty="0"/>
          </a:p>
        </p:txBody>
      </p:sp>
      <p:sp>
        <p:nvSpPr>
          <p:cNvPr id="4" name="Footer Placeholder 3"/>
          <p:cNvSpPr>
            <a:spLocks noGrp="1"/>
          </p:cNvSpPr>
          <p:nvPr>
            <p:ph type="ftr" sz="quarter" idx="11"/>
          </p:nvPr>
        </p:nvSpPr>
        <p:spPr/>
        <p:txBody>
          <a:bodyPr/>
          <a:lstStyle/>
          <a:p>
            <a:r>
              <a:rPr lang="en-US" smtClean="0"/>
              <a:t>7-(#)</a:t>
            </a:r>
            <a:endParaRPr lang="en-US" dirty="0"/>
          </a:p>
        </p:txBody>
      </p:sp>
      <p:pic>
        <p:nvPicPr>
          <p:cNvPr id="3" name="Picture 2"/>
          <p:cNvPicPr>
            <a:picLocks noChangeAspect="1"/>
          </p:cNvPicPr>
          <p:nvPr/>
        </p:nvPicPr>
        <p:blipFill>
          <a:blip r:embed="rId2"/>
          <a:stretch>
            <a:fillRect/>
          </a:stretch>
        </p:blipFill>
        <p:spPr>
          <a:xfrm>
            <a:off x="258762" y="76200"/>
            <a:ext cx="8626475" cy="6645275"/>
          </a:xfrm>
          <a:prstGeom prst="rect">
            <a:avLst/>
          </a:prstGeom>
        </p:spPr>
      </p:pic>
    </p:spTree>
    <p:extLst>
      <p:ext uri="{BB962C8B-B14F-4D97-AF65-F5344CB8AC3E}">
        <p14:creationId xmlns:p14="http://schemas.microsoft.com/office/powerpoint/2010/main" val="1352505668"/>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114300"/>
            <a:ext cx="7886700" cy="828244"/>
          </a:xfrm>
        </p:spPr>
        <p:txBody>
          <a:bodyPr>
            <a:normAutofit/>
          </a:bodyPr>
          <a:lstStyle/>
          <a:p>
            <a:pPr algn="ctr"/>
            <a:r>
              <a:rPr lang="en-US" sz="4000" b="1" dirty="0"/>
              <a:t>Mgmt responsibility – Paragraph 1</a:t>
            </a:r>
          </a:p>
        </p:txBody>
      </p:sp>
      <p:sp>
        <p:nvSpPr>
          <p:cNvPr id="4" name="TextBox 3"/>
          <p:cNvSpPr txBox="1"/>
          <p:nvPr/>
        </p:nvSpPr>
        <p:spPr>
          <a:xfrm>
            <a:off x="197427" y="942544"/>
            <a:ext cx="8707582" cy="4524315"/>
          </a:xfrm>
          <a:prstGeom prst="rect">
            <a:avLst/>
          </a:prstGeom>
          <a:noFill/>
        </p:spPr>
        <p:txBody>
          <a:bodyPr wrap="square" rtlCol="0">
            <a:spAutoFit/>
          </a:bodyPr>
          <a:lstStyle/>
          <a:p>
            <a:r>
              <a:rPr lang="en-US" sz="3600" b="1" dirty="0">
                <a:solidFill>
                  <a:srgbClr val="C00000"/>
                </a:solidFill>
              </a:rPr>
              <a:t>Management of The J. M. Smucker Company is responsible </a:t>
            </a:r>
            <a:r>
              <a:rPr lang="en-US" sz="3600" dirty="0"/>
              <a:t>for the </a:t>
            </a:r>
            <a:r>
              <a:rPr lang="en-US" sz="3600" dirty="0">
                <a:solidFill>
                  <a:srgbClr val="00B050"/>
                </a:solidFill>
              </a:rPr>
              <a:t>preparation, integrity, accuracy, and consistency of the consolidated financial statements and the related financial information in this report</a:t>
            </a:r>
            <a:r>
              <a:rPr lang="en-US" sz="3600" dirty="0"/>
              <a:t>. Such information has been prepared in accordance with U.S. generally accepted accounting principles and is based on our best estimates and judgments.</a:t>
            </a:r>
          </a:p>
        </p:txBody>
      </p:sp>
    </p:spTree>
    <p:extLst>
      <p:ext uri="{BB962C8B-B14F-4D97-AF65-F5344CB8AC3E}">
        <p14:creationId xmlns:p14="http://schemas.microsoft.com/office/powerpoint/2010/main" val="3319601911"/>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115745"/>
            <a:ext cx="7886700" cy="871392"/>
          </a:xfrm>
        </p:spPr>
        <p:txBody>
          <a:bodyPr>
            <a:normAutofit/>
          </a:bodyPr>
          <a:lstStyle/>
          <a:p>
            <a:pPr algn="ctr"/>
            <a:r>
              <a:rPr lang="en-US" sz="4000" b="1" dirty="0"/>
              <a:t>Mgmt responsibility – Paragraph 2</a:t>
            </a:r>
          </a:p>
        </p:txBody>
      </p:sp>
      <p:sp>
        <p:nvSpPr>
          <p:cNvPr id="4" name="TextBox 3"/>
          <p:cNvSpPr txBox="1"/>
          <p:nvPr/>
        </p:nvSpPr>
        <p:spPr>
          <a:xfrm>
            <a:off x="145473" y="987136"/>
            <a:ext cx="8759536" cy="5632311"/>
          </a:xfrm>
          <a:prstGeom prst="rect">
            <a:avLst/>
          </a:prstGeom>
          <a:noFill/>
        </p:spPr>
        <p:txBody>
          <a:bodyPr wrap="square" rtlCol="0">
            <a:spAutoFit/>
          </a:bodyPr>
          <a:lstStyle/>
          <a:p>
            <a:r>
              <a:rPr lang="en-US" sz="4000" dirty="0"/>
              <a:t>We maintain systems of internal accounting controls supported by formal policies and procedures that are communicated throughout the Company. There is a program of audits performed by </a:t>
            </a:r>
            <a:r>
              <a:rPr lang="en-US" sz="4000" dirty="0">
                <a:solidFill>
                  <a:srgbClr val="00B050"/>
                </a:solidFill>
              </a:rPr>
              <a:t>our internal audit staff </a:t>
            </a:r>
            <a:r>
              <a:rPr lang="en-US" sz="4000" dirty="0"/>
              <a:t>designed to evaluate the adequacy of and adherence to these controls, policies, and procedures.</a:t>
            </a:r>
          </a:p>
        </p:txBody>
      </p:sp>
    </p:spTree>
    <p:extLst>
      <p:ext uri="{BB962C8B-B14F-4D97-AF65-F5344CB8AC3E}">
        <p14:creationId xmlns:p14="http://schemas.microsoft.com/office/powerpoint/2010/main" val="479100493"/>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105354"/>
            <a:ext cx="7886700" cy="933738"/>
          </a:xfrm>
        </p:spPr>
        <p:txBody>
          <a:bodyPr>
            <a:normAutofit/>
          </a:bodyPr>
          <a:lstStyle/>
          <a:p>
            <a:pPr algn="ctr"/>
            <a:r>
              <a:rPr lang="en-US" sz="4000" b="1" dirty="0"/>
              <a:t>Mgmt responsibility – Paragraph 3</a:t>
            </a:r>
          </a:p>
        </p:txBody>
      </p:sp>
      <p:sp>
        <p:nvSpPr>
          <p:cNvPr id="4" name="TextBox 3"/>
          <p:cNvSpPr txBox="1"/>
          <p:nvPr/>
        </p:nvSpPr>
        <p:spPr>
          <a:xfrm>
            <a:off x="142010" y="1039092"/>
            <a:ext cx="8752608" cy="5632311"/>
          </a:xfrm>
          <a:prstGeom prst="rect">
            <a:avLst/>
          </a:prstGeom>
          <a:noFill/>
        </p:spPr>
        <p:txBody>
          <a:bodyPr wrap="square" rtlCol="0">
            <a:spAutoFit/>
          </a:bodyPr>
          <a:lstStyle/>
          <a:p>
            <a:r>
              <a:rPr lang="en-US" sz="4000" dirty="0">
                <a:solidFill>
                  <a:srgbClr val="0070C0"/>
                </a:solidFill>
              </a:rPr>
              <a:t>Ernst &amp; Young LLP</a:t>
            </a:r>
            <a:r>
              <a:rPr lang="en-US" sz="4000" dirty="0"/>
              <a:t>, an independent registered public accounting firm, </a:t>
            </a:r>
            <a:r>
              <a:rPr lang="en-US" sz="4000" dirty="0">
                <a:solidFill>
                  <a:srgbClr val="0070C0"/>
                </a:solidFill>
              </a:rPr>
              <a:t>has audited our financial statements in accordance with the standards of the Public Company Accounting Oversight Board </a:t>
            </a:r>
            <a:r>
              <a:rPr lang="en-US" sz="4000" dirty="0"/>
              <a:t>(United States). Management has made all financial records and related data available to Ernst &amp; Young LLP during its audit.</a:t>
            </a:r>
          </a:p>
        </p:txBody>
      </p:sp>
    </p:spTree>
    <p:extLst>
      <p:ext uri="{BB962C8B-B14F-4D97-AF65-F5344CB8AC3E}">
        <p14:creationId xmlns:p14="http://schemas.microsoft.com/office/powerpoint/2010/main" val="4218711905"/>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5354"/>
            <a:ext cx="7886700" cy="912956"/>
          </a:xfrm>
        </p:spPr>
        <p:txBody>
          <a:bodyPr>
            <a:normAutofit/>
          </a:bodyPr>
          <a:lstStyle/>
          <a:p>
            <a:pPr algn="ctr"/>
            <a:r>
              <a:rPr lang="en-US" sz="4000" b="1" dirty="0"/>
              <a:t>Mgmt responsibility – Paragraph 4</a:t>
            </a:r>
          </a:p>
        </p:txBody>
      </p:sp>
      <p:sp>
        <p:nvSpPr>
          <p:cNvPr id="4" name="TextBox 3"/>
          <p:cNvSpPr txBox="1"/>
          <p:nvPr/>
        </p:nvSpPr>
        <p:spPr>
          <a:xfrm>
            <a:off x="207817" y="1018309"/>
            <a:ext cx="8769927" cy="4832092"/>
          </a:xfrm>
          <a:prstGeom prst="rect">
            <a:avLst/>
          </a:prstGeom>
          <a:noFill/>
        </p:spPr>
        <p:txBody>
          <a:bodyPr wrap="square" rtlCol="0">
            <a:spAutoFit/>
          </a:bodyPr>
          <a:lstStyle/>
          <a:p>
            <a:r>
              <a:rPr lang="en-US" sz="2800" dirty="0">
                <a:solidFill>
                  <a:srgbClr val="0070C0"/>
                </a:solidFill>
              </a:rPr>
              <a:t>Our audit committee, comprised of four non-employee members of the Board of Directors, meets regularly with the independent registered public accounting firm and management to review the work of the internal audit staff and the work, audit scope, timing arrangements, and fees of the independent registered public accounting firm</a:t>
            </a:r>
            <a:r>
              <a:rPr lang="en-US" sz="2800" dirty="0"/>
              <a:t>. The audit committee also regularly satisfies itself as to the adequacy of controls, systems, and financial records. The director of the internal audit department is required to report directly to the chair of the audit committee as to internal audit matters.</a:t>
            </a:r>
          </a:p>
        </p:txBody>
      </p:sp>
    </p:spTree>
    <p:extLst>
      <p:ext uri="{BB962C8B-B14F-4D97-AF65-F5344CB8AC3E}">
        <p14:creationId xmlns:p14="http://schemas.microsoft.com/office/powerpoint/2010/main" val="2620802449"/>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105353"/>
            <a:ext cx="7886700" cy="767483"/>
          </a:xfrm>
        </p:spPr>
        <p:txBody>
          <a:bodyPr>
            <a:normAutofit/>
          </a:bodyPr>
          <a:lstStyle/>
          <a:p>
            <a:pPr algn="ctr"/>
            <a:r>
              <a:rPr lang="en-US" sz="4000" b="1" dirty="0"/>
              <a:t>Mgmt responsibility – Paragraph 5</a:t>
            </a:r>
          </a:p>
        </p:txBody>
      </p:sp>
      <p:sp>
        <p:nvSpPr>
          <p:cNvPr id="4" name="TextBox 3"/>
          <p:cNvSpPr txBox="1"/>
          <p:nvPr/>
        </p:nvSpPr>
        <p:spPr>
          <a:xfrm>
            <a:off x="155864" y="966356"/>
            <a:ext cx="8717972" cy="5078313"/>
          </a:xfrm>
          <a:prstGeom prst="rect">
            <a:avLst/>
          </a:prstGeom>
          <a:noFill/>
        </p:spPr>
        <p:txBody>
          <a:bodyPr wrap="square" rtlCol="0">
            <a:spAutoFit/>
          </a:bodyPr>
          <a:lstStyle/>
          <a:p>
            <a:r>
              <a:rPr lang="en-US" sz="3600" dirty="0">
                <a:solidFill>
                  <a:srgbClr val="0070C0"/>
                </a:solidFill>
              </a:rPr>
              <a:t>It is our best judgment </a:t>
            </a:r>
            <a:r>
              <a:rPr lang="en-US" sz="3600" dirty="0"/>
              <a:t>that our policies and procedures, our program of internal and independent audits, and the oversight activity of the audit committee work together to </a:t>
            </a:r>
            <a:r>
              <a:rPr lang="en-US" sz="3600" dirty="0">
                <a:solidFill>
                  <a:srgbClr val="0070C0"/>
                </a:solidFill>
              </a:rPr>
              <a:t>provide reasonable assurance that our operations are conducted according to law and in compliance with the high standards of business ethics </a:t>
            </a:r>
            <a:r>
              <a:rPr lang="en-US" sz="3600" dirty="0"/>
              <a:t>and conduct to which we subscribe.</a:t>
            </a:r>
          </a:p>
        </p:txBody>
      </p:sp>
    </p:spTree>
    <p:extLst>
      <p:ext uri="{BB962C8B-B14F-4D97-AF65-F5344CB8AC3E}">
        <p14:creationId xmlns:p14="http://schemas.microsoft.com/office/powerpoint/2010/main" val="4175047998"/>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t>
            </a:r>
            <a:r>
              <a:rPr lang="en-US" dirty="0" smtClean="0"/>
              <a:t>1</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800" dirty="0"/>
              <a:t>What is management’s responsibility related to the financial statements and related financial information in the Form 10-K?</a:t>
            </a:r>
          </a:p>
        </p:txBody>
      </p:sp>
    </p:spTree>
    <p:extLst>
      <p:ext uri="{BB962C8B-B14F-4D97-AF65-F5344CB8AC3E}">
        <p14:creationId xmlns:p14="http://schemas.microsoft.com/office/powerpoint/2010/main" val="22842353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t>
            </a:r>
            <a:r>
              <a:rPr lang="en-US" dirty="0" smtClean="0"/>
              <a:t>2</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800" dirty="0"/>
              <a:t>Who is </a:t>
            </a:r>
            <a:r>
              <a:rPr lang="en-US" sz="4800" dirty="0" err="1"/>
              <a:t>Smucker’s</a:t>
            </a:r>
            <a:r>
              <a:rPr lang="en-US" sz="4800" dirty="0"/>
              <a:t> independent audit firm? What is the auditor’s responsibility related to the financial statements and related financial information in the Form 10-K?</a:t>
            </a:r>
          </a:p>
        </p:txBody>
      </p:sp>
    </p:spTree>
    <p:extLst>
      <p:ext uri="{BB962C8B-B14F-4D97-AF65-F5344CB8AC3E}">
        <p14:creationId xmlns:p14="http://schemas.microsoft.com/office/powerpoint/2010/main" val="11155938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t>
            </a:r>
            <a:r>
              <a:rPr lang="en-US" dirty="0" smtClean="0"/>
              <a:t>3</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800" dirty="0"/>
              <a:t>What does an internal audit department do?</a:t>
            </a:r>
          </a:p>
        </p:txBody>
      </p:sp>
    </p:spTree>
    <p:extLst>
      <p:ext uri="{BB962C8B-B14F-4D97-AF65-F5344CB8AC3E}">
        <p14:creationId xmlns:p14="http://schemas.microsoft.com/office/powerpoint/2010/main" val="36418026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4</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800" dirty="0"/>
              <a:t>Does the audit guarantee that the financial statements are completely correct?  How do you know?</a:t>
            </a:r>
          </a:p>
        </p:txBody>
      </p:sp>
    </p:spTree>
    <p:extLst>
      <p:ext uri="{BB962C8B-B14F-4D97-AF65-F5344CB8AC3E}">
        <p14:creationId xmlns:p14="http://schemas.microsoft.com/office/powerpoint/2010/main" val="3834029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5</a:t>
            </a:r>
            <a:endParaRPr lang="en-US" dirty="0"/>
          </a:p>
        </p:txBody>
      </p:sp>
      <p:sp>
        <p:nvSpPr>
          <p:cNvPr id="3" name="Content Placeholder 2"/>
          <p:cNvSpPr>
            <a:spLocks noGrp="1"/>
          </p:cNvSpPr>
          <p:nvPr>
            <p:ph idx="1"/>
          </p:nvPr>
        </p:nvSpPr>
        <p:spPr>
          <a:xfrm>
            <a:off x="340823" y="1495643"/>
            <a:ext cx="8420792" cy="4382644"/>
          </a:xfrm>
        </p:spPr>
        <p:txBody>
          <a:bodyPr>
            <a:normAutofit/>
          </a:bodyPr>
          <a:lstStyle/>
          <a:p>
            <a:pPr marL="0" lvl="0" indent="0">
              <a:buNone/>
            </a:pPr>
            <a:r>
              <a:rPr lang="en-US" sz="4800" dirty="0"/>
              <a:t>Why is the auditor’s report important to an investor? </a:t>
            </a:r>
          </a:p>
        </p:txBody>
      </p:sp>
    </p:spTree>
    <p:extLst>
      <p:ext uri="{BB962C8B-B14F-4D97-AF65-F5344CB8AC3E}">
        <p14:creationId xmlns:p14="http://schemas.microsoft.com/office/powerpoint/2010/main" val="30842977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Recap</a:t>
            </a:r>
            <a:endParaRPr lang="en-US" dirty="0"/>
          </a:p>
        </p:txBody>
      </p:sp>
      <p:sp>
        <p:nvSpPr>
          <p:cNvPr id="3" name="Content Placeholder 2"/>
          <p:cNvSpPr>
            <a:spLocks noGrp="1"/>
          </p:cNvSpPr>
          <p:nvPr>
            <p:ph idx="1"/>
          </p:nvPr>
        </p:nvSpPr>
        <p:spPr/>
        <p:txBody>
          <a:bodyPr>
            <a:normAutofit fontScale="92500" lnSpcReduction="10000"/>
          </a:bodyPr>
          <a:lstStyle/>
          <a:p>
            <a:pPr marL="514350" lvl="0" indent="-514350">
              <a:buFont typeface="+mj-lt"/>
              <a:buAutoNum type="arabicPeriod"/>
            </a:pPr>
            <a:r>
              <a:rPr lang="en-US" dirty="0"/>
              <a:t>What is management’s responsibility related to the financial statements and related financial information in the Form 10-K?</a:t>
            </a:r>
          </a:p>
          <a:p>
            <a:pPr marL="514350" lvl="0" indent="-514350">
              <a:buFont typeface="+mj-lt"/>
              <a:buAutoNum type="arabicPeriod"/>
            </a:pPr>
            <a:r>
              <a:rPr lang="en-US" dirty="0"/>
              <a:t>Who is </a:t>
            </a:r>
            <a:r>
              <a:rPr lang="en-US" dirty="0" err="1"/>
              <a:t>Smucker’s</a:t>
            </a:r>
            <a:r>
              <a:rPr lang="en-US" dirty="0"/>
              <a:t> independent audit firm? What is the auditor’s responsibility related to the financial statements and related financial information in the Form 10-K?</a:t>
            </a:r>
          </a:p>
          <a:p>
            <a:pPr marL="514350" lvl="0" indent="-514350">
              <a:buFont typeface="+mj-lt"/>
              <a:buAutoNum type="arabicPeriod"/>
            </a:pPr>
            <a:r>
              <a:rPr lang="en-US" dirty="0"/>
              <a:t>What does an internal audit department do?</a:t>
            </a:r>
          </a:p>
          <a:p>
            <a:pPr marL="514350" lvl="0" indent="-514350">
              <a:buFont typeface="+mj-lt"/>
              <a:buAutoNum type="arabicPeriod"/>
            </a:pPr>
            <a:r>
              <a:rPr lang="en-US" dirty="0"/>
              <a:t>Does the audit guarantee that the financial statements are completely correct?  How do you know?</a:t>
            </a:r>
          </a:p>
          <a:p>
            <a:pPr marL="514350" lvl="0" indent="-514350">
              <a:buFont typeface="+mj-lt"/>
              <a:buAutoNum type="arabicPeriod"/>
            </a:pPr>
            <a:r>
              <a:rPr lang="en-US" dirty="0"/>
              <a:t>Why is the auditor’s report important to an investor? </a:t>
            </a:r>
          </a:p>
        </p:txBody>
      </p:sp>
    </p:spTree>
    <p:extLst>
      <p:ext uri="{BB962C8B-B14F-4D97-AF65-F5344CB8AC3E}">
        <p14:creationId xmlns:p14="http://schemas.microsoft.com/office/powerpoint/2010/main" val="38931667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1403</TotalTime>
  <Words>967</Words>
  <Application>Microsoft Office PowerPoint</Application>
  <PresentationFormat>On-screen Show (4:3)</PresentationFormat>
  <Paragraphs>47</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Avenir Next Condensed Regular</vt:lpstr>
      <vt:lpstr>Calibri</vt:lpstr>
      <vt:lpstr>Calibri Light</vt:lpstr>
      <vt:lpstr>Courier</vt:lpstr>
      <vt:lpstr>Courier New</vt:lpstr>
      <vt:lpstr>Office Theme</vt:lpstr>
      <vt:lpstr>What information is in the auditor and management letters in The J.M. Smucker Company’s Form 10-K?</vt:lpstr>
      <vt:lpstr>The J.M. Smucker Company - SOURCE</vt:lpstr>
      <vt:lpstr>PowerPoint Presentation</vt:lpstr>
      <vt:lpstr>Smucker Audit Report</vt:lpstr>
      <vt:lpstr>Audit report – Paragraph 1</vt:lpstr>
      <vt:lpstr>Audit report – Paragraph 2</vt:lpstr>
      <vt:lpstr>Audit report – Paragraph 3</vt:lpstr>
      <vt:lpstr>Audit report – Paragraph 4</vt:lpstr>
      <vt:lpstr>Smucker Audit Report</vt:lpstr>
      <vt:lpstr>Mgmt responsibility – Paragraph 1</vt:lpstr>
      <vt:lpstr>Mgmt responsibility – Paragraph 2</vt:lpstr>
      <vt:lpstr>Mgmt responsibility – Paragraph 3</vt:lpstr>
      <vt:lpstr>Mgmt responsibility – Paragraph 4</vt:lpstr>
      <vt:lpstr>Mgmt responsibility – Paragraph 5</vt:lpstr>
      <vt:lpstr>Question 1</vt:lpstr>
      <vt:lpstr>Question 2</vt:lpstr>
      <vt:lpstr>Question 3</vt:lpstr>
      <vt:lpstr>Question 4</vt:lpstr>
      <vt:lpstr>Question 5</vt:lpstr>
      <vt:lpstr>Question Recap</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76</cp:revision>
  <cp:lastPrinted>2015-01-07T02:07:23Z</cp:lastPrinted>
  <dcterms:created xsi:type="dcterms:W3CDTF">2014-03-26T16:56:49Z</dcterms:created>
  <dcterms:modified xsi:type="dcterms:W3CDTF">2015-03-23T11:16:02Z</dcterms:modified>
</cp:coreProperties>
</file>