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7" r:id="rId5"/>
    <p:sldId id="268" r:id="rId6"/>
    <p:sldId id="269" r:id="rId7"/>
    <p:sldId id="270" r:id="rId8"/>
    <p:sldId id="259" r:id="rId9"/>
    <p:sldId id="260" r:id="rId10"/>
    <p:sldId id="264" r:id="rId11"/>
    <p:sldId id="265" r:id="rId12"/>
    <p:sldId id="258" r:id="rId13"/>
    <p:sldId id="26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60" d="100"/>
          <a:sy n="60" d="100"/>
        </p:scale>
        <p:origin x="-96" y="-9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p.me/p3NlXE-k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4" Type="http://schemas.openxmlformats.org/officeDocument/2006/relationships/hyperlink" Target="mailto:wtietz@kent.edu" TargetMode="External"/><Relationship Id="rId1" Type="http://schemas.openxmlformats.org/officeDocument/2006/relationships/slideLayout" Target="../slideLayouts/slideLayout3.xml"/><Relationship Id="rId2" Type="http://schemas.openxmlformats.org/officeDocument/2006/relationships/hyperlink" Target="http://accountingintheheadlin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0122" y="1846331"/>
            <a:ext cx="8270545" cy="4001520"/>
          </a:xfrm>
        </p:spPr>
        <p:txBody>
          <a:bodyPr>
            <a:noAutofit/>
          </a:bodyPr>
          <a:lstStyle/>
          <a:p>
            <a:r>
              <a:rPr lang="en-US" dirty="0" smtClean="0">
                <a:latin typeface="Courier New" panose="02070309020205020404" pitchFamily="49" charset="0"/>
                <a:cs typeface="Courier New" panose="02070309020205020404" pitchFamily="49" charset="0"/>
              </a:rPr>
              <a:t>What </a:t>
            </a:r>
            <a:r>
              <a:rPr lang="en-US" dirty="0">
                <a:latin typeface="Courier New" panose="02070309020205020404" pitchFamily="49" charset="0"/>
                <a:cs typeface="Courier New" panose="02070309020205020404" pitchFamily="49" charset="0"/>
              </a:rPr>
              <a:t>does Walt Disney’s Form 10-K communicate about its unearned revenue and accrued revenue?</a:t>
            </a: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(February 5, 2015)</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8641" y="566455"/>
            <a:ext cx="8700899" cy="1042212"/>
          </a:xfrm>
        </p:spPr>
        <p:txBody>
          <a:bodyPr>
            <a:noAutofit/>
          </a:bodyPr>
          <a:lstStyle/>
          <a:p>
            <a:r>
              <a:rPr lang="en-US" dirty="0"/>
              <a:t>Ticket </a:t>
            </a:r>
            <a:r>
              <a:rPr lang="en-US" dirty="0" smtClean="0"/>
              <a:t>revenue </a:t>
            </a:r>
            <a:r>
              <a:rPr lang="en-US" dirty="0"/>
              <a:t>is </a:t>
            </a:r>
            <a:r>
              <a:rPr lang="en-US" dirty="0" smtClean="0"/>
              <a:t>not The Walt Disney Company’s only </a:t>
            </a:r>
            <a:r>
              <a:rPr lang="en-US" dirty="0"/>
              <a:t>source of revenue</a:t>
            </a:r>
            <a:r>
              <a:rPr lang="en-US" dirty="0"/>
              <a:t> </a:t>
            </a:r>
            <a:endParaRPr lang="en-US" dirty="0"/>
          </a:p>
        </p:txBody>
      </p:sp>
      <p:sp>
        <p:nvSpPr>
          <p:cNvPr id="5" name="Content Placeholder 4"/>
          <p:cNvSpPr>
            <a:spLocks noGrp="1"/>
          </p:cNvSpPr>
          <p:nvPr>
            <p:ph idx="1"/>
          </p:nvPr>
        </p:nvSpPr>
        <p:spPr>
          <a:xfrm>
            <a:off x="201886" y="2074333"/>
            <a:ext cx="5110947" cy="3937000"/>
          </a:xfrm>
        </p:spPr>
        <p:txBody>
          <a:bodyPr>
            <a:normAutofit/>
          </a:bodyPr>
          <a:lstStyle/>
          <a:p>
            <a:r>
              <a:rPr lang="en-US" dirty="0" smtClean="0"/>
              <a:t>Review the following excerpts from the Notes to Consolidated Financial Statements in Walt Disney’s Form 10-K </a:t>
            </a:r>
            <a:r>
              <a:rPr lang="en-US" dirty="0"/>
              <a:t>for the fiscal year ended September 24, 2014, pages 74 – 75</a:t>
            </a:r>
            <a:r>
              <a:rPr lang="en-US" dirty="0"/>
              <a:t> </a:t>
            </a:r>
            <a:endParaRPr lang="en-US" dirty="0" smtClean="0"/>
          </a:p>
          <a:p>
            <a:pPr marL="0" indent="0">
              <a:buNone/>
            </a:pPr>
            <a:endParaRPr lang="en-US" sz="1400" dirty="0"/>
          </a:p>
        </p:txBody>
      </p:sp>
      <p:pic>
        <p:nvPicPr>
          <p:cNvPr id="3" name="Picture 2" descr="Screen Shot 2015-02-01 at 7.46.4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3021" y="2010832"/>
            <a:ext cx="3443111" cy="2582333"/>
          </a:xfrm>
          <a:prstGeom prst="rect">
            <a:avLst/>
          </a:prstGeom>
        </p:spPr>
      </p:pic>
    </p:spTree>
    <p:extLst>
      <p:ext uri="{BB962C8B-B14F-4D97-AF65-F5344CB8AC3E}">
        <p14:creationId xmlns:p14="http://schemas.microsoft.com/office/powerpoint/2010/main" val="55352298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8641" y="143115"/>
            <a:ext cx="8700899" cy="1042212"/>
          </a:xfrm>
        </p:spPr>
        <p:txBody>
          <a:bodyPr>
            <a:noAutofit/>
          </a:bodyPr>
          <a:lstStyle/>
          <a:p>
            <a:r>
              <a:rPr lang="en-US" dirty="0" smtClean="0"/>
              <a:t>Paragraph 1</a:t>
            </a:r>
            <a:endParaRPr lang="en-US" dirty="0"/>
          </a:p>
        </p:txBody>
      </p:sp>
      <p:sp>
        <p:nvSpPr>
          <p:cNvPr id="5" name="Content Placeholder 4"/>
          <p:cNvSpPr>
            <a:spLocks noGrp="1"/>
          </p:cNvSpPr>
          <p:nvPr>
            <p:ph idx="1"/>
          </p:nvPr>
        </p:nvSpPr>
        <p:spPr>
          <a:xfrm>
            <a:off x="201886" y="1121833"/>
            <a:ext cx="8307114" cy="4847167"/>
          </a:xfrm>
        </p:spPr>
        <p:txBody>
          <a:bodyPr>
            <a:normAutofit/>
          </a:bodyPr>
          <a:lstStyle/>
          <a:p>
            <a:pPr marL="0" indent="0">
              <a:buNone/>
            </a:pPr>
            <a:r>
              <a:rPr lang="en-US" dirty="0" smtClean="0"/>
              <a:t>Television </a:t>
            </a:r>
            <a:r>
              <a:rPr lang="en-US" dirty="0"/>
              <a:t>advertising revenues are recognized when commercials are aired. Revenues from television subscription services related to the Company’s primary cable programming services are recognized as services are provided. Certain of the Company’s contracts with cable and satellite operators include annual programming commitments. In these cases, recognition of revenues subject to the commitments is deferred until the annual commitments are satisfied, which generally results in higher revenue recognition in the second half of the year.</a:t>
            </a:r>
          </a:p>
          <a:p>
            <a:pPr marL="0" indent="0">
              <a:buNone/>
            </a:pPr>
            <a:endParaRPr lang="en-US" sz="1400" dirty="0"/>
          </a:p>
        </p:txBody>
      </p:sp>
    </p:spTree>
    <p:extLst>
      <p:ext uri="{BB962C8B-B14F-4D97-AF65-F5344CB8AC3E}">
        <p14:creationId xmlns:p14="http://schemas.microsoft.com/office/powerpoint/2010/main" val="268315682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8641" y="143115"/>
            <a:ext cx="8700899" cy="1042212"/>
          </a:xfrm>
        </p:spPr>
        <p:txBody>
          <a:bodyPr>
            <a:noAutofit/>
          </a:bodyPr>
          <a:lstStyle/>
          <a:p>
            <a:r>
              <a:rPr lang="en-US" dirty="0" smtClean="0"/>
              <a:t>Paragraph 2</a:t>
            </a:r>
            <a:endParaRPr lang="en-US" dirty="0"/>
          </a:p>
        </p:txBody>
      </p:sp>
      <p:sp>
        <p:nvSpPr>
          <p:cNvPr id="5" name="Content Placeholder 4"/>
          <p:cNvSpPr>
            <a:spLocks noGrp="1"/>
          </p:cNvSpPr>
          <p:nvPr>
            <p:ph idx="1"/>
          </p:nvPr>
        </p:nvSpPr>
        <p:spPr>
          <a:xfrm>
            <a:off x="201886" y="1121833"/>
            <a:ext cx="8307114" cy="4847167"/>
          </a:xfrm>
        </p:spPr>
        <p:txBody>
          <a:bodyPr>
            <a:normAutofit/>
          </a:bodyPr>
          <a:lstStyle/>
          <a:p>
            <a:pPr marL="0" indent="0">
              <a:buNone/>
            </a:pPr>
            <a:r>
              <a:rPr lang="en-US" dirty="0"/>
              <a:t> Revenues from advance theme park ticket sales are recognized when the tickets are used. Revenues from expiring multi-use tickets are recognized ratably over the estimated usage period. For non-expiring, multi-day tickets, revenues are recognized over a five-year time period based on estimated usage. The estimated usage periods are derived from historical usage patterns</a:t>
            </a:r>
            <a:r>
              <a:rPr lang="en-US" dirty="0" smtClean="0"/>
              <a:t>.</a:t>
            </a:r>
            <a:endParaRPr lang="en-US" dirty="0"/>
          </a:p>
        </p:txBody>
      </p:sp>
    </p:spTree>
    <p:extLst>
      <p:ext uri="{BB962C8B-B14F-4D97-AF65-F5344CB8AC3E}">
        <p14:creationId xmlns:p14="http://schemas.microsoft.com/office/powerpoint/2010/main" val="282076000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8641" y="143115"/>
            <a:ext cx="8700899" cy="1042212"/>
          </a:xfrm>
        </p:spPr>
        <p:txBody>
          <a:bodyPr>
            <a:noAutofit/>
          </a:bodyPr>
          <a:lstStyle/>
          <a:p>
            <a:r>
              <a:rPr lang="en-US" dirty="0" smtClean="0"/>
              <a:t>Paragraph 3</a:t>
            </a:r>
            <a:endParaRPr lang="en-US" dirty="0"/>
          </a:p>
        </p:txBody>
      </p:sp>
      <p:sp>
        <p:nvSpPr>
          <p:cNvPr id="5" name="Content Placeholder 4"/>
          <p:cNvSpPr>
            <a:spLocks noGrp="1"/>
          </p:cNvSpPr>
          <p:nvPr>
            <p:ph idx="1"/>
          </p:nvPr>
        </p:nvSpPr>
        <p:spPr>
          <a:xfrm>
            <a:off x="201886" y="1121833"/>
            <a:ext cx="8307114" cy="4847167"/>
          </a:xfrm>
        </p:spPr>
        <p:txBody>
          <a:bodyPr>
            <a:normAutofit lnSpcReduction="10000"/>
          </a:bodyPr>
          <a:lstStyle/>
          <a:p>
            <a:pPr marL="0" indent="0">
              <a:buNone/>
            </a:pPr>
            <a:r>
              <a:rPr lang="en-US" dirty="0" smtClean="0"/>
              <a:t>Revenues </a:t>
            </a:r>
            <a:r>
              <a:rPr lang="en-US" dirty="0"/>
              <a:t>from the theatrical distribution of motion pictures are recognized when motion pictures are exhibited. Revenues from home entertainment and video game sales, net of anticipated returns and customer incentives, are recognized on the date that units are made available for sale by retailers. Revenues from the licensing of feature films and television programming are recorded when the content is available for telecast by the licensee and when certain other conditions are met. Revenues from the sale of electronic formats of feature films and television programming are recognized when the product is received by the consumer.</a:t>
            </a:r>
            <a:endParaRPr lang="en-US" dirty="0"/>
          </a:p>
        </p:txBody>
      </p:sp>
    </p:spTree>
    <p:extLst>
      <p:ext uri="{BB962C8B-B14F-4D97-AF65-F5344CB8AC3E}">
        <p14:creationId xmlns:p14="http://schemas.microsoft.com/office/powerpoint/2010/main" val="74022949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8641" y="143115"/>
            <a:ext cx="8700899" cy="1042212"/>
          </a:xfrm>
        </p:spPr>
        <p:txBody>
          <a:bodyPr>
            <a:noAutofit/>
          </a:bodyPr>
          <a:lstStyle/>
          <a:p>
            <a:r>
              <a:rPr lang="en-US" dirty="0" smtClean="0"/>
              <a:t>Paragraph 4</a:t>
            </a:r>
            <a:endParaRPr lang="en-US" dirty="0"/>
          </a:p>
        </p:txBody>
      </p:sp>
      <p:sp>
        <p:nvSpPr>
          <p:cNvPr id="5" name="Content Placeholder 4"/>
          <p:cNvSpPr>
            <a:spLocks noGrp="1"/>
          </p:cNvSpPr>
          <p:nvPr>
            <p:ph idx="1"/>
          </p:nvPr>
        </p:nvSpPr>
        <p:spPr>
          <a:xfrm>
            <a:off x="201886" y="1121833"/>
            <a:ext cx="8307114" cy="4847167"/>
          </a:xfrm>
        </p:spPr>
        <p:txBody>
          <a:bodyPr>
            <a:normAutofit/>
          </a:bodyPr>
          <a:lstStyle/>
          <a:p>
            <a:pPr marL="0" indent="0">
              <a:buNone/>
            </a:pPr>
            <a:r>
              <a:rPr lang="en-US" dirty="0"/>
              <a:t>Merchandise licensing advances and guarantee royalty payments are recognized based on the contractual royalty rate when the licensed product is sold by the licensee. Non-refundable advances and minimum guarantee royalty payments in excess of royalties earned are generally recognized as revenue at the end of the contract period</a:t>
            </a:r>
            <a:r>
              <a:rPr lang="en-US" dirty="0" smtClean="0"/>
              <a:t>.</a:t>
            </a:r>
            <a:endParaRPr lang="en-US" dirty="0"/>
          </a:p>
        </p:txBody>
      </p:sp>
    </p:spTree>
    <p:extLst>
      <p:ext uri="{BB962C8B-B14F-4D97-AF65-F5344CB8AC3E}">
        <p14:creationId xmlns:p14="http://schemas.microsoft.com/office/powerpoint/2010/main" val="230125825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8641" y="143115"/>
            <a:ext cx="8700899" cy="1042212"/>
          </a:xfrm>
        </p:spPr>
        <p:txBody>
          <a:bodyPr>
            <a:noAutofit/>
          </a:bodyPr>
          <a:lstStyle/>
          <a:p>
            <a:r>
              <a:rPr lang="en-US" dirty="0" smtClean="0"/>
              <a:t>Paragraph 5</a:t>
            </a:r>
            <a:endParaRPr lang="en-US" dirty="0"/>
          </a:p>
        </p:txBody>
      </p:sp>
      <p:sp>
        <p:nvSpPr>
          <p:cNvPr id="5" name="Content Placeholder 4"/>
          <p:cNvSpPr>
            <a:spLocks noGrp="1"/>
          </p:cNvSpPr>
          <p:nvPr>
            <p:ph idx="1"/>
          </p:nvPr>
        </p:nvSpPr>
        <p:spPr>
          <a:xfrm>
            <a:off x="201886" y="1121833"/>
            <a:ext cx="8307114" cy="4847167"/>
          </a:xfrm>
        </p:spPr>
        <p:txBody>
          <a:bodyPr>
            <a:normAutofit/>
          </a:bodyPr>
          <a:lstStyle/>
          <a:p>
            <a:pPr marL="0" indent="0">
              <a:buNone/>
            </a:pPr>
            <a:r>
              <a:rPr lang="en-US" dirty="0"/>
              <a:t>Revenues from our branded online and mobile operations are recognized as services are rendered. Advertising revenues at our internet operations are recognized when advertisements are viewed online.</a:t>
            </a:r>
            <a:endParaRPr lang="en-US" dirty="0"/>
          </a:p>
        </p:txBody>
      </p:sp>
    </p:spTree>
    <p:extLst>
      <p:ext uri="{BB962C8B-B14F-4D97-AF65-F5344CB8AC3E}">
        <p14:creationId xmlns:p14="http://schemas.microsoft.com/office/powerpoint/2010/main" val="66524599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3200" dirty="0"/>
              <a:t>Make a list of the sources of revenue that Walt Disney discloses in its 10k, based on the excerpt from its 2014 10k</a:t>
            </a:r>
            <a:r>
              <a:rPr lang="en-US" sz="3200" dirty="0" smtClean="0"/>
              <a:t>.</a:t>
            </a:r>
            <a:endParaRPr lang="en-US" sz="3200" dirty="0"/>
          </a:p>
        </p:txBody>
      </p:sp>
    </p:spTree>
    <p:extLst>
      <p:ext uri="{BB962C8B-B14F-4D97-AF65-F5344CB8AC3E}">
        <p14:creationId xmlns:p14="http://schemas.microsoft.com/office/powerpoint/2010/main" val="335577908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800" dirty="0"/>
              <a:t>Which of the listed revenue sources would you expect that Walt Disney could recognize immediately upon sale of product or service?</a:t>
            </a:r>
          </a:p>
          <a:p>
            <a:pPr marL="0" lvl="0" indent="0">
              <a:buNone/>
            </a:pPr>
            <a:endParaRPr lang="en-US" sz="6600" dirty="0"/>
          </a:p>
        </p:txBody>
      </p:sp>
    </p:spTree>
    <p:extLst>
      <p:ext uri="{BB962C8B-B14F-4D97-AF65-F5344CB8AC3E}">
        <p14:creationId xmlns:p14="http://schemas.microsoft.com/office/powerpoint/2010/main" val="79948341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a:t>3</a:t>
            </a:r>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800" dirty="0"/>
              <a:t>When does cash change hands with accrued revenue? Which of the listed revenue sources would you expect that Walt Disney would need to accrue for</a:t>
            </a:r>
            <a:r>
              <a:rPr lang="en-US" sz="4800" dirty="0" smtClean="0"/>
              <a:t>?</a:t>
            </a:r>
            <a:endParaRPr lang="en-US" sz="4800" dirty="0"/>
          </a:p>
        </p:txBody>
      </p:sp>
    </p:spTree>
    <p:extLst>
      <p:ext uri="{BB962C8B-B14F-4D97-AF65-F5344CB8AC3E}">
        <p14:creationId xmlns:p14="http://schemas.microsoft.com/office/powerpoint/2010/main" val="179649073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800" dirty="0"/>
              <a:t>When does cash change hands with unearned revenue? Which of the listed revenues sources would you expect that Walt Disney would initially account for as “unearned revenue”?</a:t>
            </a:r>
            <a:endParaRPr lang="en-US" sz="4800" dirty="0"/>
          </a:p>
        </p:txBody>
      </p:sp>
    </p:spTree>
    <p:extLst>
      <p:ext uri="{BB962C8B-B14F-4D97-AF65-F5344CB8AC3E}">
        <p14:creationId xmlns:p14="http://schemas.microsoft.com/office/powerpoint/2010/main" val="188026451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92500" lnSpcReduction="20000"/>
          </a:bodyPr>
          <a:lstStyle/>
          <a:p>
            <a:pPr marL="514350" lvl="0" indent="-514350">
              <a:buFont typeface="+mj-lt"/>
              <a:buAutoNum type="arabicPeriod"/>
            </a:pPr>
            <a:r>
              <a:rPr lang="en-US" dirty="0"/>
              <a:t>Make a list of the sources of revenue that Walt Disney discloses in its 10k, based on the excerpt from its 2014 10k.</a:t>
            </a:r>
          </a:p>
          <a:p>
            <a:pPr marL="514350" lvl="0" indent="-514350">
              <a:buFont typeface="+mj-lt"/>
              <a:buAutoNum type="arabicPeriod"/>
            </a:pPr>
            <a:r>
              <a:rPr lang="en-US" dirty="0"/>
              <a:t>Which of the listed revenue sources would you expect that Walt Disney could recognize immediately upon sale of product or service?</a:t>
            </a:r>
          </a:p>
          <a:p>
            <a:pPr marL="514350" lvl="0" indent="-514350">
              <a:buFont typeface="+mj-lt"/>
              <a:buAutoNum type="arabicPeriod"/>
            </a:pPr>
            <a:r>
              <a:rPr lang="en-US" dirty="0"/>
              <a:t>When does cash change hands with accrued revenue? Which of the listed revenue sources would you expect that Walt Disney would need to accrue for?</a:t>
            </a:r>
          </a:p>
          <a:p>
            <a:pPr marL="514350" lvl="0" indent="-514350">
              <a:buFont typeface="+mj-lt"/>
              <a:buAutoNum type="arabicPeriod"/>
            </a:pPr>
            <a:r>
              <a:rPr lang="en-US" dirty="0"/>
              <a:t>When does cash change hands with unearned revenue? Which of the listed revenues sources would you expect that Walt Disney would initially account for as “unearned revenue”?</a:t>
            </a:r>
          </a:p>
        </p:txBody>
      </p:sp>
    </p:spTree>
    <p:extLst>
      <p:ext uri="{BB962C8B-B14F-4D97-AF65-F5344CB8AC3E}">
        <p14:creationId xmlns:p14="http://schemas.microsoft.com/office/powerpoint/2010/main" val="327225707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1320</TotalTime>
  <Words>588</Words>
  <Application>Microsoft Macintosh PowerPoint</Application>
  <PresentationFormat>On-screen Show (4:3)</PresentationFormat>
  <Paragraphs>28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What does Walt Disney’s Form 10-K communicate about its unearned revenue and accrued revenue?</vt:lpstr>
      <vt:lpstr>Ticket revenue is not The Walt Disney Company’s only source of revenue </vt:lpstr>
      <vt:lpstr>Paragraph 1</vt:lpstr>
      <vt:lpstr>Paragraph 2</vt:lpstr>
      <vt:lpstr>Paragraph 3</vt:lpstr>
      <vt:lpstr>Paragraph 4</vt:lpstr>
      <vt:lpstr>Paragraph 5</vt:lpstr>
      <vt:lpstr>Question 1</vt:lpstr>
      <vt:lpstr>Question 2</vt:lpstr>
      <vt:lpstr>Question 3</vt:lpstr>
      <vt:lpstr>Question 4</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Hallie DAgostino</cp:lastModifiedBy>
  <cp:revision>72</cp:revision>
  <cp:lastPrinted>2015-01-07T02:07:23Z</cp:lastPrinted>
  <dcterms:created xsi:type="dcterms:W3CDTF">2014-03-26T16:56:49Z</dcterms:created>
  <dcterms:modified xsi:type="dcterms:W3CDTF">2015-02-02T00:53:20Z</dcterms:modified>
</cp:coreProperties>
</file>