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4" r:id="rId6"/>
    <p:sldId id="265" r:id="rId7"/>
    <p:sldId id="266" r:id="rId8"/>
    <p:sldId id="258" r:id="rId9"/>
    <p:sldId id="263"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29" autoAdjust="0"/>
    <p:restoredTop sz="94660"/>
  </p:normalViewPr>
  <p:slideViewPr>
    <p:cSldViewPr snapToGrid="0">
      <p:cViewPr varScale="1">
        <p:scale>
          <a:sx n="60" d="100"/>
          <a:sy n="60" d="100"/>
        </p:scale>
        <p:origin x="-96" y="-96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7886700"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0564" y="5988051"/>
            <a:ext cx="4596493" cy="670322"/>
          </a:xfrm>
          <a:prstGeom prst="rect">
            <a:avLst/>
          </a:prstGeom>
        </p:spPr>
      </p:pic>
    </p:spTree>
    <p:extLst>
      <p:ext uri="{BB962C8B-B14F-4D97-AF65-F5344CB8AC3E}">
        <p14:creationId xmlns:p14="http://schemas.microsoft.com/office/powerpoint/2010/main" val="951245104"/>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3812721"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0564" y="5988051"/>
            <a:ext cx="4596493" cy="670322"/>
          </a:xfrm>
          <a:prstGeom prst="rect">
            <a:avLst/>
          </a:prstGeom>
        </p:spPr>
      </p:pic>
      <p:sp>
        <p:nvSpPr>
          <p:cNvPr id="5" name="Picture Placeholder 4"/>
          <p:cNvSpPr>
            <a:spLocks noGrp="1"/>
          </p:cNvSpPr>
          <p:nvPr>
            <p:ph type="pic" sz="quarter" idx="10"/>
          </p:nvPr>
        </p:nvSpPr>
        <p:spPr>
          <a:xfrm>
            <a:off x="4572000" y="1295400"/>
            <a:ext cx="3943350" cy="4583113"/>
          </a:xfrm>
        </p:spPr>
        <p:txBody>
          <a:bodyPr/>
          <a:lstStyle/>
          <a:p>
            <a:endParaRPr lang="en-US"/>
          </a:p>
        </p:txBody>
      </p:sp>
    </p:spTree>
    <p:extLst>
      <p:ext uri="{BB962C8B-B14F-4D97-AF65-F5344CB8AC3E}">
        <p14:creationId xmlns:p14="http://schemas.microsoft.com/office/powerpoint/2010/main" val="4001673462"/>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ctr" anchorCtr="0">
            <a:normAutofit/>
          </a:bodyPr>
          <a:lstStyle>
            <a:lvl1pPr>
              <a:defRPr sz="4400">
                <a:latin typeface="Calibri" panose="020F0502020204030204"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nchor="ctr" anchorCtr="0">
            <a:normAutofit/>
          </a:bodyPr>
          <a:lstStyle>
            <a:lvl1pPr marL="0" indent="0">
              <a:buNone/>
              <a:defRPr sz="2000">
                <a:solidFill>
                  <a:schemeClr val="tx1">
                    <a:lumMod val="50000"/>
                    <a:lumOff val="50000"/>
                  </a:schemeClr>
                </a:solidFill>
                <a:latin typeface="Calibri Light" panose="020F03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pic>
        <p:nvPicPr>
          <p:cNvPr id="9" name="Picture 8" descr="header-with-padding-wm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558922"/>
          </a:xfrm>
          <a:prstGeom prst="rect">
            <a:avLst/>
          </a:prstGeom>
        </p:spPr>
      </p:pic>
    </p:spTree>
    <p:extLst>
      <p:ext uri="{BB962C8B-B14F-4D97-AF65-F5344CB8AC3E}">
        <p14:creationId xmlns:p14="http://schemas.microsoft.com/office/powerpoint/2010/main" val="2126843249"/>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Rectangle 7"/>
          <p:cNvSpPr/>
          <p:nvPr userDrawn="1"/>
        </p:nvSpPr>
        <p:spPr>
          <a:xfrm>
            <a:off x="5029200" y="6012042"/>
            <a:ext cx="3954236" cy="646331"/>
          </a:xfrm>
          <a:prstGeom prst="rect">
            <a:avLst/>
          </a:prstGeom>
        </p:spPr>
        <p:txBody>
          <a:bodyPr wrap="square">
            <a:sp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200" b="1" i="1" dirty="0" smtClean="0">
                <a:latin typeface="+mj-lt"/>
                <a:cs typeface="Avenir Next Condensed Regular"/>
              </a:rPr>
              <a:t>Copyright © 2014 by Dr. Wendy Tietz. </a:t>
            </a:r>
            <a:br>
              <a:rPr lang="en-US" sz="1200" b="1" i="1" dirty="0" smtClean="0">
                <a:latin typeface="+mj-lt"/>
                <a:cs typeface="Avenir Next Condensed Regular"/>
              </a:rPr>
            </a:br>
            <a:r>
              <a:rPr lang="en-US" sz="1200" i="1" dirty="0" smtClean="0">
                <a:latin typeface="+mj-lt"/>
                <a:cs typeface="Avenir Next Condensed Regular"/>
              </a:rPr>
              <a:t>This work is licensed under a Creative Commons Attribution-NonCommercial 3.0 Unported License.</a:t>
            </a:r>
            <a:r>
              <a:rPr lang="en-US" sz="1200" i="1" dirty="0" smtClean="0">
                <a:solidFill>
                  <a:schemeClr val="tx1"/>
                </a:solidFill>
                <a:latin typeface="+mj-lt"/>
                <a:cs typeface="Avenir Next Condensed Regular"/>
              </a:rPr>
              <a:t> </a:t>
            </a:r>
          </a:p>
        </p:txBody>
      </p:sp>
    </p:spTree>
    <p:extLst>
      <p:ext uri="{BB962C8B-B14F-4D97-AF65-F5344CB8AC3E}">
        <p14:creationId xmlns:p14="http://schemas.microsoft.com/office/powerpoint/2010/main" val="1830533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iming>
    <p:tnLst>
      <p:par>
        <p:cTn xmlns:p14="http://schemas.microsoft.com/office/powerpoint/2010/mai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wp.me/p3NlXE-iW"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www.youtube.com/user/accountingheadlines" TargetMode="External"/><Relationship Id="rId4" Type="http://schemas.openxmlformats.org/officeDocument/2006/relationships/hyperlink" Target="mailto:wtietz@kent.edu" TargetMode="External"/><Relationship Id="rId1" Type="http://schemas.openxmlformats.org/officeDocument/2006/relationships/slideLayout" Target="../slideLayouts/slideLayout3.xml"/><Relationship Id="rId2" Type="http://schemas.openxmlformats.org/officeDocument/2006/relationships/hyperlink" Target="http://accountingintheheadlin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0122" y="1846331"/>
            <a:ext cx="8270545" cy="4001520"/>
          </a:xfrm>
        </p:spPr>
        <p:txBody>
          <a:bodyPr>
            <a:noAutofit/>
          </a:bodyPr>
          <a:lstStyle/>
          <a:p>
            <a:r>
              <a:rPr lang="en-US" dirty="0" smtClean="0">
                <a:latin typeface="Courier New" panose="02070309020205020404" pitchFamily="49" charset="0"/>
                <a:cs typeface="Courier New" panose="02070309020205020404" pitchFamily="49" charset="0"/>
              </a:rPr>
              <a:t>How </a:t>
            </a:r>
            <a:r>
              <a:rPr lang="en-US" dirty="0">
                <a:latin typeface="Courier New" panose="02070309020205020404" pitchFamily="49" charset="0"/>
                <a:cs typeface="Courier New" panose="02070309020205020404" pitchFamily="49" charset="0"/>
              </a:rPr>
              <a:t>would using drones or bike messengers to deliver products affect Amazon’s cost structure and risk?</a:t>
            </a:r>
            <a:endParaRPr lang="en-US" dirty="0">
              <a:latin typeface="Courier New" panose="02070309020205020404" pitchFamily="49" charset="0"/>
              <a:cs typeface="Courier New" panose="02070309020205020404" pitchFamily="49" charset="0"/>
            </a:endParaRPr>
          </a:p>
        </p:txBody>
      </p:sp>
      <p:sp>
        <p:nvSpPr>
          <p:cNvPr id="5" name="Text Placeholder 4"/>
          <p:cNvSpPr>
            <a:spLocks noGrp="1"/>
          </p:cNvSpPr>
          <p:nvPr>
            <p:ph type="body" idx="1"/>
          </p:nvPr>
        </p:nvSpPr>
        <p:spPr>
          <a:xfrm>
            <a:off x="244063" y="5911352"/>
            <a:ext cx="4729276" cy="700587"/>
          </a:xfrm>
        </p:spPr>
        <p:txBody>
          <a:bodyPr>
            <a:normAutofit/>
          </a:bodyPr>
          <a:lstStyle/>
          <a:p>
            <a:r>
              <a:rPr lang="en-US" dirty="0" smtClean="0">
                <a:solidFill>
                  <a:schemeClr val="tx1">
                    <a:lumMod val="50000"/>
                    <a:lumOff val="50000"/>
                  </a:schemeClr>
                </a:solidFill>
                <a:hlinkClick r:id="rId2"/>
              </a:rPr>
              <a:t>Original blog posting (February 27, 2015)</a:t>
            </a:r>
            <a:endParaRPr lang="en-US" dirty="0" smtClean="0">
              <a:solidFill>
                <a:schemeClr val="tx1">
                  <a:lumMod val="50000"/>
                  <a:lumOff val="50000"/>
                </a:schemeClr>
              </a:solidFill>
            </a:endParaRPr>
          </a:p>
        </p:txBody>
      </p:sp>
    </p:spTree>
    <p:extLst>
      <p:ext uri="{BB962C8B-B14F-4D97-AF65-F5344CB8AC3E}">
        <p14:creationId xmlns:p14="http://schemas.microsoft.com/office/powerpoint/2010/main" val="53812216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7474" y="481787"/>
            <a:ext cx="8700899" cy="832303"/>
          </a:xfrm>
        </p:spPr>
        <p:txBody>
          <a:bodyPr>
            <a:noAutofit/>
          </a:bodyPr>
          <a:lstStyle/>
          <a:p>
            <a:r>
              <a:rPr lang="en-US" sz="4000" dirty="0"/>
              <a:t>Amazon is currently testing two options to provide one-hour deliveries: drones and bike messengers.</a:t>
            </a:r>
          </a:p>
        </p:txBody>
      </p:sp>
      <p:sp>
        <p:nvSpPr>
          <p:cNvPr id="5" name="Content Placeholder 4"/>
          <p:cNvSpPr>
            <a:spLocks noGrp="1"/>
          </p:cNvSpPr>
          <p:nvPr>
            <p:ph idx="1"/>
          </p:nvPr>
        </p:nvSpPr>
        <p:spPr>
          <a:xfrm>
            <a:off x="223052" y="1841502"/>
            <a:ext cx="4835781" cy="3979333"/>
          </a:xfrm>
        </p:spPr>
        <p:txBody>
          <a:bodyPr>
            <a:normAutofit fontScale="92500" lnSpcReduction="20000"/>
          </a:bodyPr>
          <a:lstStyle/>
          <a:p>
            <a:r>
              <a:rPr lang="en-US" sz="3200" dirty="0"/>
              <a:t>H</a:t>
            </a:r>
            <a:r>
              <a:rPr lang="en-US" sz="3200" dirty="0" smtClean="0"/>
              <a:t>as </a:t>
            </a:r>
            <a:r>
              <a:rPr lang="en-US" sz="3200" dirty="0"/>
              <a:t>not yet received permission from the Federal Aviation Administration (FAA) to test the drones outdoors</a:t>
            </a:r>
            <a:r>
              <a:rPr lang="en-US" sz="3200" dirty="0"/>
              <a:t> </a:t>
            </a:r>
            <a:endParaRPr lang="en-US" sz="3200" dirty="0" smtClean="0"/>
          </a:p>
          <a:p>
            <a:r>
              <a:rPr lang="en-US" sz="3200" dirty="0"/>
              <a:t>W</a:t>
            </a:r>
            <a:r>
              <a:rPr lang="en-US" sz="3200" dirty="0" smtClean="0"/>
              <a:t>orking </a:t>
            </a:r>
            <a:r>
              <a:rPr lang="en-US" sz="3200" dirty="0"/>
              <a:t>on testing bike messengers for one-hour deliveries in New York </a:t>
            </a:r>
            <a:r>
              <a:rPr lang="en-US" sz="3200" dirty="0" smtClean="0"/>
              <a:t>City</a:t>
            </a:r>
          </a:p>
          <a:p>
            <a:r>
              <a:rPr lang="en-US" sz="3200" dirty="0" smtClean="0"/>
              <a:t>Bike </a:t>
            </a:r>
            <a:r>
              <a:rPr lang="en-US" sz="3200" dirty="0"/>
              <a:t>m</a:t>
            </a:r>
            <a:r>
              <a:rPr lang="en-US" sz="3200" dirty="0" smtClean="0"/>
              <a:t>essengers </a:t>
            </a:r>
            <a:r>
              <a:rPr lang="en-US" sz="3200" dirty="0"/>
              <a:t>work eight-hour shifts and are paid $15 per </a:t>
            </a:r>
            <a:r>
              <a:rPr lang="en-US" sz="3200" dirty="0" smtClean="0"/>
              <a:t>hour</a:t>
            </a:r>
            <a:endParaRPr lang="en-US" sz="3200" dirty="0"/>
          </a:p>
        </p:txBody>
      </p:sp>
      <p:pic>
        <p:nvPicPr>
          <p:cNvPr id="9" name="Picture 8" descr="Screen Shot 2015-01-31 at 4.15.56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6868" y="1947338"/>
            <a:ext cx="3987800" cy="2908300"/>
          </a:xfrm>
          <a:prstGeom prst="rect">
            <a:avLst/>
          </a:prstGeom>
        </p:spPr>
      </p:pic>
    </p:spTree>
    <p:extLst>
      <p:ext uri="{BB962C8B-B14F-4D97-AF65-F5344CB8AC3E}">
        <p14:creationId xmlns:p14="http://schemas.microsoft.com/office/powerpoint/2010/main" val="55352298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1</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lvl="0" indent="0">
              <a:buNone/>
            </a:pPr>
            <a:r>
              <a:rPr lang="en-US" sz="4400" dirty="0"/>
              <a:t>Is the cost of using UPS, USPS, FedEx, and other delivery services a fixed cost, a variable cost, or a mixed cost?  Why</a:t>
            </a:r>
            <a:r>
              <a:rPr lang="en-US" sz="4400" dirty="0" smtClean="0"/>
              <a:t>?</a:t>
            </a:r>
            <a:endParaRPr lang="en-US" sz="4400" dirty="0"/>
          </a:p>
        </p:txBody>
      </p:sp>
    </p:spTree>
    <p:extLst>
      <p:ext uri="{BB962C8B-B14F-4D97-AF65-F5344CB8AC3E}">
        <p14:creationId xmlns:p14="http://schemas.microsoft.com/office/powerpoint/2010/main" val="335577908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2</a:t>
            </a:r>
            <a:endParaRPr lang="en-US" dirty="0"/>
          </a:p>
        </p:txBody>
      </p:sp>
      <p:sp>
        <p:nvSpPr>
          <p:cNvPr id="3" name="Content Placeholder 2"/>
          <p:cNvSpPr>
            <a:spLocks noGrp="1"/>
          </p:cNvSpPr>
          <p:nvPr>
            <p:ph idx="1"/>
          </p:nvPr>
        </p:nvSpPr>
        <p:spPr>
          <a:xfrm>
            <a:off x="628650" y="1495643"/>
            <a:ext cx="7886700" cy="4382644"/>
          </a:xfrm>
        </p:spPr>
        <p:txBody>
          <a:bodyPr>
            <a:normAutofit lnSpcReduction="10000"/>
          </a:bodyPr>
          <a:lstStyle/>
          <a:p>
            <a:pPr marL="0" lvl="0" indent="0">
              <a:buNone/>
            </a:pPr>
            <a:r>
              <a:rPr lang="en-US" sz="4800" dirty="0"/>
              <a:t>If Amazon starts using drones for deliveries, what costs will it incur related to the drone deliveries? How do each of those costs behave (i.e., are they fixed, variable, mixed, etc.)</a:t>
            </a:r>
            <a:r>
              <a:rPr lang="en-US" sz="4800" dirty="0" smtClean="0"/>
              <a:t>?</a:t>
            </a:r>
            <a:endParaRPr lang="en-US" sz="4800" dirty="0"/>
          </a:p>
        </p:txBody>
      </p:sp>
    </p:spTree>
    <p:extLst>
      <p:ext uri="{BB962C8B-B14F-4D97-AF65-F5344CB8AC3E}">
        <p14:creationId xmlns:p14="http://schemas.microsoft.com/office/powerpoint/2010/main" val="79948341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a:t>
            </a:r>
            <a:r>
              <a:rPr lang="en-US" dirty="0"/>
              <a:t>3</a:t>
            </a:r>
            <a:endParaRPr lang="en-US" dirty="0"/>
          </a:p>
        </p:txBody>
      </p:sp>
      <p:sp>
        <p:nvSpPr>
          <p:cNvPr id="3" name="Content Placeholder 2"/>
          <p:cNvSpPr>
            <a:spLocks noGrp="1"/>
          </p:cNvSpPr>
          <p:nvPr>
            <p:ph idx="1"/>
          </p:nvPr>
        </p:nvSpPr>
        <p:spPr>
          <a:xfrm>
            <a:off x="628650" y="1495643"/>
            <a:ext cx="7886700" cy="4382644"/>
          </a:xfrm>
        </p:spPr>
        <p:txBody>
          <a:bodyPr>
            <a:normAutofit fontScale="92500"/>
          </a:bodyPr>
          <a:lstStyle/>
          <a:p>
            <a:pPr marL="0" lvl="0" indent="0">
              <a:buNone/>
            </a:pPr>
            <a:r>
              <a:rPr lang="en-US" sz="4800" dirty="0"/>
              <a:t>If Amazon starts using bike messengers for actual deliveries, what costs will it incur related to the bike messenger deliveries? How do each of those costs behave (i.e., are they fixed, variable, mixed, etc.)</a:t>
            </a:r>
            <a:r>
              <a:rPr lang="en-US" sz="4800" dirty="0" smtClean="0"/>
              <a:t>?</a:t>
            </a:r>
            <a:endParaRPr lang="en-US" sz="4800" dirty="0"/>
          </a:p>
        </p:txBody>
      </p:sp>
    </p:spTree>
    <p:extLst>
      <p:ext uri="{BB962C8B-B14F-4D97-AF65-F5344CB8AC3E}">
        <p14:creationId xmlns:p14="http://schemas.microsoft.com/office/powerpoint/2010/main" val="179649073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a:t>
            </a:r>
            <a:r>
              <a:rPr lang="en-US" dirty="0" smtClean="0"/>
              <a:t>4</a:t>
            </a:r>
            <a:endParaRPr lang="en-US" dirty="0"/>
          </a:p>
        </p:txBody>
      </p:sp>
      <p:sp>
        <p:nvSpPr>
          <p:cNvPr id="3" name="Content Placeholder 2"/>
          <p:cNvSpPr>
            <a:spLocks noGrp="1"/>
          </p:cNvSpPr>
          <p:nvPr>
            <p:ph idx="1"/>
          </p:nvPr>
        </p:nvSpPr>
        <p:spPr>
          <a:xfrm>
            <a:off x="628650" y="1495643"/>
            <a:ext cx="7886700" cy="4382644"/>
          </a:xfrm>
        </p:spPr>
        <p:txBody>
          <a:bodyPr>
            <a:normAutofit fontScale="92500" lnSpcReduction="20000"/>
          </a:bodyPr>
          <a:lstStyle/>
          <a:p>
            <a:pPr marL="0" lvl="0" indent="0">
              <a:buNone/>
            </a:pPr>
            <a:r>
              <a:rPr lang="en-US" sz="4800" dirty="0"/>
              <a:t>Assume that Amazon switches a significant portion of its deliveries to drones throughout the United States. Given the change in its cost structure, would Amazon have more risk or less risk in times of economic downturn (i.e., sales plummet)?  Why</a:t>
            </a:r>
            <a:r>
              <a:rPr lang="en-US" sz="4800" dirty="0" smtClean="0"/>
              <a:t>?</a:t>
            </a:r>
            <a:endParaRPr lang="en-US" sz="4800" dirty="0"/>
          </a:p>
        </p:txBody>
      </p:sp>
    </p:spTree>
    <p:extLst>
      <p:ext uri="{BB962C8B-B14F-4D97-AF65-F5344CB8AC3E}">
        <p14:creationId xmlns:p14="http://schemas.microsoft.com/office/powerpoint/2010/main" val="220682587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a:t>
            </a:r>
            <a:r>
              <a:rPr lang="en-US" dirty="0"/>
              <a:t>5</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lvl="0" indent="0">
              <a:buNone/>
            </a:pPr>
            <a:r>
              <a:rPr lang="en-US" sz="4800" dirty="0"/>
              <a:t>What qualitative factors would Amazon need to consider when deciding whether to use bike messengers for deliveries?</a:t>
            </a:r>
            <a:endParaRPr lang="en-US" sz="4800" dirty="0"/>
          </a:p>
        </p:txBody>
      </p:sp>
    </p:spTree>
    <p:extLst>
      <p:ext uri="{BB962C8B-B14F-4D97-AF65-F5344CB8AC3E}">
        <p14:creationId xmlns:p14="http://schemas.microsoft.com/office/powerpoint/2010/main" val="275089476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Recap</a:t>
            </a:r>
            <a:endParaRPr lang="en-US" dirty="0"/>
          </a:p>
        </p:txBody>
      </p:sp>
      <p:sp>
        <p:nvSpPr>
          <p:cNvPr id="3" name="Content Placeholder 2"/>
          <p:cNvSpPr>
            <a:spLocks noGrp="1"/>
          </p:cNvSpPr>
          <p:nvPr>
            <p:ph idx="1"/>
          </p:nvPr>
        </p:nvSpPr>
        <p:spPr/>
        <p:txBody>
          <a:bodyPr>
            <a:normAutofit fontScale="77500" lnSpcReduction="20000"/>
          </a:bodyPr>
          <a:lstStyle/>
          <a:p>
            <a:pPr marL="514350" lvl="0" indent="-514350">
              <a:buFont typeface="+mj-lt"/>
              <a:buAutoNum type="arabicPeriod"/>
            </a:pPr>
            <a:r>
              <a:rPr lang="en-US" dirty="0"/>
              <a:t>Is the cost of using UPS, USPS, FedEx, and other delivery services a fixed cost, a variable cost, or a mixed cost?  Why?</a:t>
            </a:r>
          </a:p>
          <a:p>
            <a:pPr marL="514350" lvl="0" indent="-514350">
              <a:buFont typeface="+mj-lt"/>
              <a:buAutoNum type="arabicPeriod"/>
            </a:pPr>
            <a:r>
              <a:rPr lang="en-US" dirty="0"/>
              <a:t>If Amazon starts using drones for deliveries, what costs will it incur related to the drone deliveries? How do each of those costs behave (i.e., are they fixed, variable, mixed, etc.)?</a:t>
            </a:r>
          </a:p>
          <a:p>
            <a:pPr marL="514350" lvl="0" indent="-514350">
              <a:buFont typeface="+mj-lt"/>
              <a:buAutoNum type="arabicPeriod"/>
            </a:pPr>
            <a:r>
              <a:rPr lang="en-US" dirty="0"/>
              <a:t>If Amazon starts using bike messengers for actual deliveries, what costs will it incur related to the bike messenger deliveries? How do each of those costs behave (i.e., are they fixed, variable, mixed, etc.)?</a:t>
            </a:r>
          </a:p>
          <a:p>
            <a:pPr marL="514350" lvl="0" indent="-514350">
              <a:buFont typeface="+mj-lt"/>
              <a:buAutoNum type="arabicPeriod"/>
            </a:pPr>
            <a:r>
              <a:rPr lang="en-US" dirty="0"/>
              <a:t>Assume that Amazon switches a significant portion of its deliveries to drones throughout the United States. Given the change in its cost structure, would Amazon have more risk or less risk in times of economic downturn (i.e., sales plummet)?  Why?</a:t>
            </a:r>
          </a:p>
          <a:p>
            <a:pPr marL="514350" lvl="0" indent="-514350">
              <a:buFont typeface="+mj-lt"/>
              <a:buAutoNum type="arabicPeriod"/>
            </a:pPr>
            <a:r>
              <a:rPr lang="en-US" dirty="0"/>
              <a:t>What qualitative factors would Amazon need to consider when deciding whether to use bike messengers for deliveries</a:t>
            </a:r>
            <a:r>
              <a:rPr lang="en-US" dirty="0" smtClean="0"/>
              <a:t>?</a:t>
            </a:r>
            <a:endParaRPr lang="en-US" dirty="0"/>
          </a:p>
        </p:txBody>
      </p:sp>
    </p:spTree>
    <p:extLst>
      <p:ext uri="{BB962C8B-B14F-4D97-AF65-F5344CB8AC3E}">
        <p14:creationId xmlns:p14="http://schemas.microsoft.com/office/powerpoint/2010/main" val="327225707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9172" y="1709740"/>
            <a:ext cx="8451115" cy="3335090"/>
          </a:xfrm>
        </p:spPr>
        <p:txBody>
          <a:bodyPr>
            <a:noAutofit/>
          </a:bodyPr>
          <a:lstStyle/>
          <a:p>
            <a:r>
              <a:rPr lang="en-US" sz="2000" dirty="0" smtClean="0">
                <a:latin typeface="Courier"/>
                <a:cs typeface="Courier"/>
              </a:rPr>
              <a:t>For additional news stories to use in the accounting classroom, see the Accounting in the </a:t>
            </a:r>
            <a:r>
              <a:rPr lang="en-US" sz="2000" dirty="0">
                <a:latin typeface="Courier"/>
                <a:cs typeface="Courier"/>
              </a:rPr>
              <a:t>Headlines blog at </a:t>
            </a:r>
            <a:r>
              <a:rPr lang="en-US" sz="2000" dirty="0">
                <a:latin typeface="Courier"/>
                <a:cs typeface="Courier"/>
                <a:hlinkClick r:id="rId2"/>
              </a:rPr>
              <a:t>http://accountingintheheadlines.com</a:t>
            </a:r>
            <a:r>
              <a:rPr lang="en-US" sz="2000" dirty="0" smtClean="0">
                <a:latin typeface="Courier"/>
                <a:cs typeface="Courier"/>
                <a:hlinkClick r:id="rId2"/>
              </a:rPr>
              <a:t>/</a:t>
            </a:r>
            <a:r>
              <a:rPr lang="en-US" sz="2000" dirty="0" smtClean="0">
                <a:latin typeface="Courier"/>
                <a:cs typeface="Courier"/>
              </a:rPr>
              <a:t> </a:t>
            </a:r>
            <a:r>
              <a:rPr lang="en-US" sz="2400" dirty="0">
                <a:latin typeface="Courier"/>
                <a:cs typeface="Courier"/>
              </a:rPr>
              <a:t/>
            </a:r>
            <a:br>
              <a:rPr lang="en-US" sz="2400" dirty="0">
                <a:latin typeface="Courier"/>
                <a:cs typeface="Courier"/>
              </a:rPr>
            </a:br>
            <a:r>
              <a:rPr lang="en-US" sz="2400" dirty="0">
                <a:latin typeface="Courier"/>
                <a:cs typeface="Courier"/>
              </a:rPr>
              <a:t/>
            </a:r>
            <a:br>
              <a:rPr lang="en-US" sz="2400" dirty="0">
                <a:latin typeface="Courier"/>
                <a:cs typeface="Courier"/>
              </a:rPr>
            </a:br>
            <a:r>
              <a:rPr lang="en-US" sz="2000" dirty="0" smtClean="0">
                <a:latin typeface="Courier"/>
                <a:cs typeface="Courier"/>
              </a:rPr>
              <a:t>Related video resources can </a:t>
            </a:r>
            <a:r>
              <a:rPr lang="en-US" sz="2000" dirty="0">
                <a:latin typeface="Courier"/>
                <a:cs typeface="Courier"/>
              </a:rPr>
              <a:t>be found at </a:t>
            </a:r>
            <a:r>
              <a:rPr lang="en-US" sz="2000" dirty="0">
                <a:latin typeface="Courier"/>
                <a:cs typeface="Courier"/>
                <a:hlinkClick r:id="rId3"/>
              </a:rPr>
              <a:t>http://www.youtube.com/user/</a:t>
            </a:r>
            <a:r>
              <a:rPr lang="en-US" sz="2000" dirty="0" smtClean="0">
                <a:latin typeface="Courier"/>
                <a:cs typeface="Courier"/>
                <a:hlinkClick r:id="rId3"/>
              </a:rPr>
              <a:t>accountingheadlines</a:t>
            </a:r>
            <a:r>
              <a:rPr lang="en-US" sz="2400" dirty="0">
                <a:latin typeface="Courier"/>
                <a:cs typeface="Courier"/>
              </a:rPr>
              <a:t> </a:t>
            </a:r>
            <a:r>
              <a:rPr lang="en-US" sz="2400" dirty="0" smtClean="0">
                <a:latin typeface="Courier"/>
                <a:cs typeface="Courier"/>
              </a:rPr>
              <a:t/>
            </a:r>
            <a:br>
              <a:rPr lang="en-US" sz="2400" dirty="0" smtClean="0">
                <a:latin typeface="Courier"/>
                <a:cs typeface="Courier"/>
              </a:rPr>
            </a:br>
            <a:r>
              <a:rPr lang="en-US" sz="2400" dirty="0">
                <a:latin typeface="Courier"/>
                <a:cs typeface="Courier"/>
              </a:rPr>
              <a:t/>
            </a:r>
            <a:br>
              <a:rPr lang="en-US" sz="2400" dirty="0">
                <a:latin typeface="Courier"/>
                <a:cs typeface="Courier"/>
              </a:rPr>
            </a:br>
            <a:r>
              <a:rPr lang="en-US" sz="2400" dirty="0" smtClean="0">
                <a:latin typeface="Courier"/>
                <a:cs typeface="Courier"/>
              </a:rPr>
              <a:t>Questions or comments? </a:t>
            </a:r>
            <a:r>
              <a:rPr lang="en-US" sz="2000" dirty="0" smtClean="0">
                <a:latin typeface="Courier"/>
                <a:cs typeface="Courier"/>
              </a:rPr>
              <a:t>Contact Dr. Wendy Tietz at </a:t>
            </a:r>
            <a:r>
              <a:rPr lang="en-US" sz="2000" dirty="0" smtClean="0">
                <a:latin typeface="Courier"/>
                <a:cs typeface="Courier"/>
                <a:hlinkClick r:id="rId4"/>
              </a:rPr>
              <a:t>wtietz@kent.edu</a:t>
            </a:r>
            <a:r>
              <a:rPr lang="en-US" sz="2000" dirty="0" smtClean="0">
                <a:latin typeface="Courier"/>
                <a:cs typeface="Courier"/>
              </a:rPr>
              <a:t>  </a:t>
            </a:r>
            <a:endParaRPr lang="en-US" sz="2000" dirty="0">
              <a:latin typeface="Courier"/>
              <a:cs typeface="Courier"/>
            </a:endParaRPr>
          </a:p>
        </p:txBody>
      </p:sp>
    </p:spTree>
    <p:extLst>
      <p:ext uri="{BB962C8B-B14F-4D97-AF65-F5344CB8AC3E}">
        <p14:creationId xmlns:p14="http://schemas.microsoft.com/office/powerpoint/2010/main" val="30185134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Inverse">
      <a:majorFont>
        <a:latin typeface="Calibri"/>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1151</TotalTime>
  <Words>334</Words>
  <Application>Microsoft Macintosh PowerPoint</Application>
  <PresentationFormat>On-screen Show (4:3)</PresentationFormat>
  <Paragraphs>23</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How would using drones or bike messengers to deliver products affect Amazon’s cost structure and risk?</vt:lpstr>
      <vt:lpstr>Amazon is currently testing two options to provide one-hour deliveries: drones and bike messengers.</vt:lpstr>
      <vt:lpstr>Question 1</vt:lpstr>
      <vt:lpstr>Question 2</vt:lpstr>
      <vt:lpstr>Question 3</vt:lpstr>
      <vt:lpstr>Question 4</vt:lpstr>
      <vt:lpstr>Question 5</vt:lpstr>
      <vt:lpstr>Question Recap</vt:lpstr>
      <vt:lpstr>For additional news stories to use in the accounting classroom, see the Accounting in the Headlines blog at http://accountingintheheadlines.com/   Related video resources can be found at http://www.youtube.com/user/accountingheadlines   Questions or comments? Contact Dr. Wendy Tietz at wtietz@kent.edu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Tietz</dc:creator>
  <cp:lastModifiedBy>Hallie DAgostino</cp:lastModifiedBy>
  <cp:revision>60</cp:revision>
  <cp:lastPrinted>2015-01-07T02:07:23Z</cp:lastPrinted>
  <dcterms:created xsi:type="dcterms:W3CDTF">2014-03-26T16:56:49Z</dcterms:created>
  <dcterms:modified xsi:type="dcterms:W3CDTF">2015-01-31T21:27:11Z</dcterms:modified>
</cp:coreProperties>
</file>