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4" r:id="rId6"/>
    <p:sldId id="258" r:id="rId7"/>
    <p:sldId id="263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29" autoAdjust="0"/>
    <p:restoredTop sz="94660"/>
  </p:normalViewPr>
  <p:slideViewPr>
    <p:cSldViewPr snapToGrid="0">
      <p:cViewPr varScale="1">
        <p:scale>
          <a:sx n="67" d="100"/>
          <a:sy n="67" d="100"/>
        </p:scale>
        <p:origin x="-96" y="-6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printerSettings" Target="printerSettings/printerSettings1.bin"/><Relationship Id="rId1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32303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95400"/>
            <a:ext cx="7886700" cy="4582887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564" y="5988051"/>
            <a:ext cx="4596493" cy="670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12451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32303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95400"/>
            <a:ext cx="3812721" cy="4582887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564" y="5988051"/>
            <a:ext cx="4596493" cy="670322"/>
          </a:xfrm>
          <a:prstGeom prst="rect">
            <a:avLst/>
          </a:prstGeom>
        </p:spPr>
      </p:pic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4572000" y="1295400"/>
            <a:ext cx="3943350" cy="4583113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16734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ctr" anchorCtr="0">
            <a:normAutofit/>
          </a:bodyPr>
          <a:lstStyle>
            <a:lvl1pPr>
              <a:defRPr sz="4400">
                <a:latin typeface="Calibri" panose="020F050202020403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pic>
        <p:nvPicPr>
          <p:cNvPr id="9" name="Picture 8" descr="header-with-padding-wmt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558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68432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5029200" y="6012042"/>
            <a:ext cx="39542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i="1" dirty="0" smtClean="0">
                <a:latin typeface="+mj-lt"/>
                <a:cs typeface="Avenir Next Condensed Regular"/>
              </a:rPr>
              <a:t>Copyright © 2014 by Dr. Wendy Tietz. </a:t>
            </a:r>
            <a:br>
              <a:rPr lang="en-US" sz="1200" b="1" i="1" dirty="0" smtClean="0">
                <a:latin typeface="+mj-lt"/>
                <a:cs typeface="Avenir Next Condensed Regular"/>
              </a:rPr>
            </a:br>
            <a:r>
              <a:rPr lang="en-US" sz="1200" i="1" dirty="0" smtClean="0">
                <a:latin typeface="+mj-lt"/>
                <a:cs typeface="Avenir Next Condensed Regular"/>
              </a:rPr>
              <a:t>This work is licensed under a Creative Commons Attribution-NonCommercial 3.0 Unported License.</a:t>
            </a:r>
            <a:r>
              <a:rPr lang="en-US" sz="1200" i="1" dirty="0" smtClean="0">
                <a:solidFill>
                  <a:schemeClr val="tx1"/>
                </a:solidFill>
                <a:latin typeface="+mj-lt"/>
                <a:cs typeface="Avenir Next Condensed Regular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30533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hyperlink" Target="http://wp.me/p3NlXE-hg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user/accountingheadlines" TargetMode="External"/><Relationship Id="rId4" Type="http://schemas.openxmlformats.org/officeDocument/2006/relationships/hyperlink" Target="mailto:wtietz@kent.edu" TargetMode="External"/><Relationship Id="rId1" Type="http://schemas.openxmlformats.org/officeDocument/2006/relationships/slideLayout" Target="../slideLayouts/slideLayout3.xml"/><Relationship Id="rId2" Type="http://schemas.openxmlformats.org/officeDocument/2006/relationships/hyperlink" Target="http://accountingintheheadlines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0122" y="1909832"/>
            <a:ext cx="7893247" cy="4001520"/>
          </a:xfrm>
        </p:spPr>
        <p:txBody>
          <a:bodyPr>
            <a:noAutofit/>
          </a:bodyPr>
          <a:lstStyle/>
          <a:p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What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imp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act does lower fuel costs and other changes have on American Airline’s breakeven point? </a:t>
            </a:r>
            <a:b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</a:b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244063" y="5911352"/>
            <a:ext cx="4729276" cy="700587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hlinkClick r:id="rId2"/>
              </a:rPr>
              <a:t>Original blog posting (January </a:t>
            </a: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hlinkClick r:id="rId2"/>
              </a:rPr>
              <a:t>27</a:t>
            </a: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hlinkClick r:id="rId2"/>
              </a:rPr>
              <a:t>, 2015)</a:t>
            </a:r>
            <a:endParaRPr lang="en-US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81221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7474" y="216375"/>
            <a:ext cx="8700899" cy="832303"/>
          </a:xfrm>
        </p:spPr>
        <p:txBody>
          <a:bodyPr>
            <a:normAutofit fontScale="90000"/>
          </a:bodyPr>
          <a:lstStyle/>
          <a:p>
            <a:r>
              <a:rPr lang="en-US" sz="4800" dirty="0"/>
              <a:t>PEZ expects to raise its prices in 2015</a:t>
            </a:r>
            <a:r>
              <a:rPr lang="en-US" sz="4800" dirty="0"/>
              <a:t> </a:t>
            </a:r>
            <a:endParaRPr lang="en-US" sz="4444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84344" y="1061639"/>
            <a:ext cx="4606358" cy="4758845"/>
          </a:xfrm>
        </p:spPr>
        <p:txBody>
          <a:bodyPr>
            <a:normAutofit fontScale="92500"/>
          </a:bodyPr>
          <a:lstStyle/>
          <a:p>
            <a:r>
              <a:rPr lang="en-US" dirty="0"/>
              <a:t>PEZ candies are made from about 95% </a:t>
            </a:r>
            <a:r>
              <a:rPr lang="en-US" dirty="0" smtClean="0"/>
              <a:t>sugar</a:t>
            </a:r>
            <a:r>
              <a:rPr lang="en-US" dirty="0"/>
              <a:t>, which makes the PEZ product cost particularly sensitive to changes in the cost of </a:t>
            </a:r>
            <a:r>
              <a:rPr lang="en-US" dirty="0" smtClean="0"/>
              <a:t>sugar</a:t>
            </a:r>
          </a:p>
          <a:p>
            <a:r>
              <a:rPr lang="en-US" dirty="0"/>
              <a:t>C</a:t>
            </a:r>
            <a:r>
              <a:rPr lang="en-US" dirty="0" smtClean="0"/>
              <a:t>ost </a:t>
            </a:r>
            <a:r>
              <a:rPr lang="en-US" dirty="0"/>
              <a:t>of sugar </a:t>
            </a:r>
            <a:r>
              <a:rPr lang="en-US" dirty="0" smtClean="0"/>
              <a:t>has </a:t>
            </a:r>
            <a:r>
              <a:rPr lang="en-US" dirty="0"/>
              <a:t>been significantly increasing </a:t>
            </a:r>
            <a:r>
              <a:rPr lang="en-US" dirty="0" smtClean="0"/>
              <a:t>due to </a:t>
            </a:r>
            <a:r>
              <a:rPr lang="en-US" dirty="0"/>
              <a:t>preliminary tariffs imposed by the U.S. </a:t>
            </a:r>
            <a:endParaRPr lang="en-US" dirty="0" smtClean="0"/>
          </a:p>
          <a:p>
            <a:r>
              <a:rPr lang="en-US" dirty="0"/>
              <a:t>C</a:t>
            </a:r>
            <a:r>
              <a:rPr lang="en-US" dirty="0" smtClean="0"/>
              <a:t>ost </a:t>
            </a:r>
            <a:r>
              <a:rPr lang="en-US" dirty="0"/>
              <a:t>of labor has been increasing due to increases in the minimum wage in the U.S.  </a:t>
            </a:r>
            <a:r>
              <a:rPr lang="en-US" dirty="0"/>
              <a:t> </a:t>
            </a: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3" name="Picture 2" descr="Screen Shot 2015-01-06 at 8.41.00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1559" y="1526396"/>
            <a:ext cx="3873500" cy="2806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35229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95643"/>
            <a:ext cx="7886700" cy="4382644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dirty="0"/>
              <a:t>What cost standards will most likely be adjusted at PEZ for the rising costs? When do you think these standard adjustments will be made?</a:t>
            </a:r>
          </a:p>
          <a:p>
            <a:pPr marL="0" indent="0" fontAlgn="base">
              <a:buNone/>
            </a:pP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3557790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95643"/>
            <a:ext cx="7886700" cy="4382644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3600" dirty="0"/>
              <a:t>If the related cost standard is not adjusted, what variance(s) will be impacted by the rising cost of sugar? What department would typically be responsible for explaining this variance(s)?</a:t>
            </a:r>
          </a:p>
          <a:p>
            <a:pPr marL="514350" indent="-514350">
              <a:buNone/>
            </a:pPr>
            <a:endParaRPr lang="en-US" sz="4000" dirty="0" smtClean="0"/>
          </a:p>
        </p:txBody>
      </p:sp>
    </p:spTree>
    <p:extLst>
      <p:ext uri="{BB962C8B-B14F-4D97-AF65-F5344CB8AC3E}">
        <p14:creationId xmlns:p14="http://schemas.microsoft.com/office/powerpoint/2010/main" val="7994834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95643"/>
            <a:ext cx="7886700" cy="4382644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3600" dirty="0"/>
              <a:t>If the related cost standard is not adjusted, what variance(s) will be impacted by the rising cost of labor? What department would typically be responsible for explaining this variance(s)?</a:t>
            </a:r>
          </a:p>
          <a:p>
            <a:pPr marL="514350" indent="-514350">
              <a:buNone/>
            </a:pPr>
            <a:endParaRPr lang="en-US" sz="4000" dirty="0" smtClean="0"/>
          </a:p>
        </p:txBody>
      </p:sp>
    </p:spTree>
    <p:extLst>
      <p:ext uri="{BB962C8B-B14F-4D97-AF65-F5344CB8AC3E}">
        <p14:creationId xmlns:p14="http://schemas.microsoft.com/office/powerpoint/2010/main" val="25537341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Recap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lvl="0" indent="-514350">
              <a:buFont typeface="+mj-lt"/>
              <a:buAutoNum type="arabicPeriod"/>
            </a:pPr>
            <a:r>
              <a:rPr lang="en-US" dirty="0"/>
              <a:t>What cost standards will most likely be adjusted at PEZ for the rising costs? When do you think these standard adjustments will be made?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dirty="0"/>
              <a:t>If the related cost standard is not adjusted, what variance(s) will be impacted by the rising cost of sugar? What department would typically be responsible for explaining this variance(s)?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dirty="0"/>
              <a:t>If the related cost standard is not adjusted, what variance(s) will be impacted by the rising cost of labor? What department would typically be responsible for explaining this variance(s)?</a:t>
            </a:r>
          </a:p>
        </p:txBody>
      </p:sp>
    </p:spTree>
    <p:extLst>
      <p:ext uri="{BB962C8B-B14F-4D97-AF65-F5344CB8AC3E}">
        <p14:creationId xmlns:p14="http://schemas.microsoft.com/office/powerpoint/2010/main" val="32722570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39172" y="1709740"/>
            <a:ext cx="8451115" cy="3335090"/>
          </a:xfrm>
        </p:spPr>
        <p:txBody>
          <a:bodyPr>
            <a:noAutofit/>
          </a:bodyPr>
          <a:lstStyle/>
          <a:p>
            <a:r>
              <a:rPr lang="en-US" sz="2000" dirty="0" smtClean="0">
                <a:latin typeface="Courier"/>
                <a:cs typeface="Courier"/>
              </a:rPr>
              <a:t>For additional news stories to use in the accounting classroom, see the Accounting in the </a:t>
            </a:r>
            <a:r>
              <a:rPr lang="en-US" sz="2000" dirty="0">
                <a:latin typeface="Courier"/>
                <a:cs typeface="Courier"/>
              </a:rPr>
              <a:t>Headlines blog at </a:t>
            </a:r>
            <a:r>
              <a:rPr lang="en-US" sz="2000" dirty="0">
                <a:latin typeface="Courier"/>
                <a:cs typeface="Courier"/>
                <a:hlinkClick r:id="rId2"/>
              </a:rPr>
              <a:t>http://accountingintheheadlines.com</a:t>
            </a:r>
            <a:r>
              <a:rPr lang="en-US" sz="2000" dirty="0" smtClean="0">
                <a:latin typeface="Courier"/>
                <a:cs typeface="Courier"/>
                <a:hlinkClick r:id="rId2"/>
              </a:rPr>
              <a:t>/</a:t>
            </a:r>
            <a:r>
              <a:rPr lang="en-US" sz="2000" dirty="0" smtClean="0">
                <a:latin typeface="Courier"/>
                <a:cs typeface="Courier"/>
              </a:rPr>
              <a:t> </a:t>
            </a:r>
            <a:r>
              <a:rPr lang="en-US" sz="2400" dirty="0">
                <a:latin typeface="Courier"/>
                <a:cs typeface="Courier"/>
              </a:rPr>
              <a:t/>
            </a:r>
            <a:br>
              <a:rPr lang="en-US" sz="2400" dirty="0">
                <a:latin typeface="Courier"/>
                <a:cs typeface="Courier"/>
              </a:rPr>
            </a:br>
            <a:r>
              <a:rPr lang="en-US" sz="2400" dirty="0">
                <a:latin typeface="Courier"/>
                <a:cs typeface="Courier"/>
              </a:rPr>
              <a:t/>
            </a:r>
            <a:br>
              <a:rPr lang="en-US" sz="2400" dirty="0">
                <a:latin typeface="Courier"/>
                <a:cs typeface="Courier"/>
              </a:rPr>
            </a:br>
            <a:r>
              <a:rPr lang="en-US" sz="2000" dirty="0" smtClean="0">
                <a:latin typeface="Courier"/>
                <a:cs typeface="Courier"/>
              </a:rPr>
              <a:t>Related video resources can </a:t>
            </a:r>
            <a:r>
              <a:rPr lang="en-US" sz="2000" dirty="0">
                <a:latin typeface="Courier"/>
                <a:cs typeface="Courier"/>
              </a:rPr>
              <a:t>be found at </a:t>
            </a:r>
            <a:r>
              <a:rPr lang="en-US" sz="2000" dirty="0">
                <a:latin typeface="Courier"/>
                <a:cs typeface="Courier"/>
                <a:hlinkClick r:id="rId3"/>
              </a:rPr>
              <a:t>http://www.youtube.com/user/</a:t>
            </a:r>
            <a:r>
              <a:rPr lang="en-US" sz="2000" dirty="0" smtClean="0">
                <a:latin typeface="Courier"/>
                <a:cs typeface="Courier"/>
                <a:hlinkClick r:id="rId3"/>
              </a:rPr>
              <a:t>accountingheadlines</a:t>
            </a:r>
            <a:r>
              <a:rPr lang="en-US" sz="2400" dirty="0"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/>
            </a:r>
            <a:br>
              <a:rPr lang="en-US" sz="2400" dirty="0" smtClean="0">
                <a:latin typeface="Courier"/>
                <a:cs typeface="Courier"/>
              </a:rPr>
            </a:br>
            <a:r>
              <a:rPr lang="en-US" sz="2400" dirty="0">
                <a:latin typeface="Courier"/>
                <a:cs typeface="Courier"/>
              </a:rPr>
              <a:t/>
            </a:r>
            <a:br>
              <a:rPr lang="en-US" sz="2400" dirty="0">
                <a:latin typeface="Courier"/>
                <a:cs typeface="Courier"/>
              </a:rPr>
            </a:br>
            <a:r>
              <a:rPr lang="en-US" sz="2400" dirty="0" smtClean="0">
                <a:latin typeface="Courier"/>
                <a:cs typeface="Courier"/>
              </a:rPr>
              <a:t>Questions or comments? </a:t>
            </a:r>
            <a:r>
              <a:rPr lang="en-US" sz="2000" dirty="0" smtClean="0">
                <a:latin typeface="Courier"/>
                <a:cs typeface="Courier"/>
              </a:rPr>
              <a:t>Contact Dr. Wendy Tietz at </a:t>
            </a:r>
            <a:r>
              <a:rPr lang="en-US" sz="2000" dirty="0" smtClean="0">
                <a:latin typeface="Courier"/>
                <a:cs typeface="Courier"/>
                <a:hlinkClick r:id="rId4"/>
              </a:rPr>
              <a:t>wtietz@kent.edu</a:t>
            </a:r>
            <a:r>
              <a:rPr lang="en-US" sz="2000" dirty="0" smtClean="0">
                <a:latin typeface="Courier"/>
                <a:cs typeface="Courier"/>
              </a:rPr>
              <a:t>  </a:t>
            </a:r>
            <a:endParaRPr lang="en-US" sz="2000" dirty="0"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3018513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 Inverse">
      <a:majorFont>
        <a:latin typeface="Calibri"/>
        <a:ea typeface=""/>
        <a:cs typeface=""/>
      </a:majorFont>
      <a:minorFont>
        <a:latin typeface="Calibri Ligh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1036</TotalTime>
  <Words>312</Words>
  <Application>Microsoft Macintosh PowerPoint</Application>
  <PresentationFormat>On-screen Show (4:3)</PresentationFormat>
  <Paragraphs>17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 What impact does lower fuel costs and other changes have on American Airline’s breakeven point?   </vt:lpstr>
      <vt:lpstr>PEZ expects to raise its prices in 2015 </vt:lpstr>
      <vt:lpstr>Question 1</vt:lpstr>
      <vt:lpstr>Question 2</vt:lpstr>
      <vt:lpstr>Question 3</vt:lpstr>
      <vt:lpstr>Question Recap</vt:lpstr>
      <vt:lpstr>For additional news stories to use in the accounting classroom, see the Accounting in the Headlines blog at http://accountingintheheadlines.com/   Related video resources can be found at http://www.youtube.com/user/accountingheadlines   Questions or comments? Contact Dr. Wendy Tietz at wtietz@kent.edu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Wendy Tietz</dc:creator>
  <cp:lastModifiedBy>Hallie DAgostino</cp:lastModifiedBy>
  <cp:revision>41</cp:revision>
  <dcterms:created xsi:type="dcterms:W3CDTF">2014-03-26T16:56:49Z</dcterms:created>
  <dcterms:modified xsi:type="dcterms:W3CDTF">2015-01-07T01:44:30Z</dcterms:modified>
</cp:coreProperties>
</file>