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5" r:id="rId3"/>
    <p:sldId id="279" r:id="rId4"/>
    <p:sldId id="285" r:id="rId5"/>
    <p:sldId id="283" r:id="rId6"/>
    <p:sldId id="284" r:id="rId7"/>
    <p:sldId id="270" r:id="rId8"/>
    <p:sldId id="271" r:id="rId9"/>
    <p:sldId id="274" r:id="rId10"/>
    <p:sldId id="263" r:id="rId11"/>
  </p:sldIdLst>
  <p:sldSz cx="9144000" cy="6858000" type="screen4x3"/>
  <p:notesSz cx="6858000" cy="9144000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9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270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C58212C-33FF-4EB9-8F1D-3D6A67B968A7}" type="datetimeFigureOut">
              <a:rPr lang="en-US" smtClean="0"/>
              <a:t>10/24/2014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D8DDBE2-DD64-4089-A115-1F2806604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627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2014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3" r:id="rId3"/>
    <p:sldLayoutId id="2147483665" r:id="rId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user/accountingheadlines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wtietz@kent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44064" y="1916722"/>
            <a:ext cx="8461786" cy="3703028"/>
          </a:xfrm>
        </p:spPr>
        <p:txBody>
          <a:bodyPr>
            <a:noAutofit/>
          </a:bodyPr>
          <a:lstStyle/>
          <a:p>
            <a:pPr marL="0" marR="0" fontAlgn="base">
              <a:spcBef>
                <a:spcPts val="10"/>
              </a:spcBef>
              <a:spcAft>
                <a:spcPts val="10"/>
              </a:spcAft>
            </a:pPr>
            <a:r>
              <a:rPr lang="en-US" b="1" dirty="0">
                <a:latin typeface="Courier New" panose="02070309020205020404" pitchFamily="49" charset="0"/>
                <a:cs typeface="Times New Roman" panose="02020603050405020304" pitchFamily="18" charset="0"/>
              </a:rPr>
              <a:t>How does Nike recognize the costs of suing 31 companies over Chuck Taylor trademark infringement?</a:t>
            </a:r>
            <a:endParaRPr lang="en-US" sz="4800" b="1" dirty="0">
              <a:effectLst/>
              <a:latin typeface="Times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44063" y="6034440"/>
            <a:ext cx="4729276" cy="70058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Original blog posting (October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29,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2014)</a:t>
            </a: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Nike Converse All-Star sneakers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57212" y="1298368"/>
            <a:ext cx="8029575" cy="22243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October 2014, Nike filed suit against 31 companies, claiming trademark infringement for Nike’s Converse Chuck Taylor All-Star sneakers</a:t>
            </a:r>
            <a:endParaRPr lang="en-US" sz="36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956" y="3295025"/>
            <a:ext cx="3871679" cy="2581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70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Converse Chuck Taylor sneakers have been made since 1917</a:t>
            </a:r>
          </a:p>
          <a:p>
            <a:r>
              <a:rPr lang="en-US" dirty="0" smtClean="0"/>
              <a:t>Nike purchased Converse in 2003</a:t>
            </a:r>
          </a:p>
          <a:p>
            <a:r>
              <a:rPr lang="en-US" dirty="0" smtClean="0"/>
              <a:t>Shoe characteristics: black stripes and a rubber toe toppers</a:t>
            </a:r>
          </a:p>
          <a:p>
            <a:r>
              <a:rPr lang="en-US" dirty="0" smtClean="0"/>
              <a:t>31 companies being sued including Walmart, </a:t>
            </a:r>
            <a:r>
              <a:rPr lang="en-US" dirty="0" err="1" smtClean="0"/>
              <a:t>Skechers</a:t>
            </a:r>
            <a:r>
              <a:rPr lang="en-US" dirty="0" smtClean="0"/>
              <a:t>, Ralph Lauren Corp, FILA, others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015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19" y="857250"/>
            <a:ext cx="3386138" cy="22574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365" y="3221831"/>
            <a:ext cx="3854054" cy="256402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67" b="19018"/>
          <a:stretch/>
        </p:blipFill>
        <p:spPr>
          <a:xfrm>
            <a:off x="5122069" y="821531"/>
            <a:ext cx="3925490" cy="265033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0735" y="3114675"/>
            <a:ext cx="25753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Converse</a:t>
            </a:r>
            <a:endParaRPr lang="en-US" sz="1350" dirty="0"/>
          </a:p>
        </p:txBody>
      </p:sp>
      <p:sp>
        <p:nvSpPr>
          <p:cNvPr id="11" name="TextBox 10"/>
          <p:cNvSpPr txBox="1"/>
          <p:nvPr/>
        </p:nvSpPr>
        <p:spPr>
          <a:xfrm>
            <a:off x="3146822" y="5107781"/>
            <a:ext cx="127515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FILA</a:t>
            </a:r>
            <a:endParaRPr lang="en-US" sz="1350" dirty="0"/>
          </a:p>
        </p:txBody>
      </p:sp>
      <p:sp>
        <p:nvSpPr>
          <p:cNvPr id="12" name="TextBox 11"/>
          <p:cNvSpPr txBox="1"/>
          <p:nvPr/>
        </p:nvSpPr>
        <p:spPr>
          <a:xfrm>
            <a:off x="6911578" y="3314700"/>
            <a:ext cx="173950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Walmart</a:t>
            </a:r>
            <a:endParaRPr lang="en-US" sz="1350" dirty="0"/>
          </a:p>
        </p:txBody>
      </p:sp>
      <p:sp>
        <p:nvSpPr>
          <p:cNvPr id="13" name="TextBox 12"/>
          <p:cNvSpPr txBox="1"/>
          <p:nvPr/>
        </p:nvSpPr>
        <p:spPr>
          <a:xfrm>
            <a:off x="160735" y="3580158"/>
            <a:ext cx="19359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Photo from converse.com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46823" y="5531943"/>
            <a:ext cx="19359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Photo from fila.com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45511" y="3782951"/>
            <a:ext cx="19359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Photo from walmart.com</a:t>
            </a:r>
          </a:p>
        </p:txBody>
      </p:sp>
    </p:spTree>
    <p:extLst>
      <p:ext uri="{BB962C8B-B14F-4D97-AF65-F5344CB8AC3E}">
        <p14:creationId xmlns:p14="http://schemas.microsoft.com/office/powerpoint/2010/main" val="110343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000" dirty="0"/>
              <a:t>Are these bonds considered to be assets or liabilities for SolarCity?  Explain.</a:t>
            </a:r>
          </a:p>
        </p:txBody>
      </p:sp>
    </p:spTree>
    <p:extLst>
      <p:ext uri="{BB962C8B-B14F-4D97-AF65-F5344CB8AC3E}">
        <p14:creationId xmlns:p14="http://schemas.microsoft.com/office/powerpoint/2010/main" val="2469973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000" dirty="0"/>
              <a:t>Assume that SolarCity issued the entire $200 million of Solar Bonds in one day.  What would be the impact on assets?  On liabilities?</a:t>
            </a:r>
          </a:p>
        </p:txBody>
      </p:sp>
    </p:spTree>
    <p:extLst>
      <p:ext uri="{BB962C8B-B14F-4D97-AF65-F5344CB8AC3E}">
        <p14:creationId xmlns:p14="http://schemas.microsoft.com/office/powerpoint/2010/main" val="2461603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000" dirty="0"/>
              <a:t>What is a “holder of record”?</a:t>
            </a:r>
          </a:p>
        </p:txBody>
      </p:sp>
    </p:spTree>
    <p:extLst>
      <p:ext uri="{BB962C8B-B14F-4D97-AF65-F5344CB8AC3E}">
        <p14:creationId xmlns:p14="http://schemas.microsoft.com/office/powerpoint/2010/main" val="74978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000" dirty="0"/>
              <a:t>What does it mean that interest will be “paid in arrears”?</a:t>
            </a:r>
          </a:p>
        </p:txBody>
      </p:sp>
    </p:spTree>
    <p:extLst>
      <p:ext uri="{BB962C8B-B14F-4D97-AF65-F5344CB8AC3E}">
        <p14:creationId xmlns:p14="http://schemas.microsoft.com/office/powerpoint/2010/main" val="236382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/>
              <a:t>How will Nike recognize the legal costs of defending its trademark infringement?  Will it expense the legal costs?  Or will it capitalize the legal costs? Explain.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Do you think the outcome of the lawsuits affects whether Nike will expense or capitalize the costs?  Why or why not?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If Nike does capitalize the legal costs, what type of asset is this?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Would the capitalized legal costs be depreciated or amortized over time?  What condition must be met in order for these legal costs to be depreciated/amortized?</a:t>
            </a:r>
          </a:p>
        </p:txBody>
      </p:sp>
    </p:spTree>
    <p:extLst>
      <p:ext uri="{BB962C8B-B14F-4D97-AF65-F5344CB8AC3E}">
        <p14:creationId xmlns:p14="http://schemas.microsoft.com/office/powerpoint/2010/main" val="321615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000" dirty="0" smtClean="0">
                <a:latin typeface="Courier"/>
                <a:cs typeface="Courier"/>
              </a:rPr>
              <a:t>Related video resources can </a:t>
            </a:r>
            <a:r>
              <a:rPr lang="en-US" sz="2000" dirty="0">
                <a:latin typeface="Courier"/>
                <a:cs typeface="Courier"/>
              </a:rPr>
              <a:t>be found at </a:t>
            </a:r>
            <a:r>
              <a:rPr lang="en-US" sz="2000" dirty="0">
                <a:latin typeface="Courier"/>
                <a:cs typeface="Courier"/>
                <a:hlinkClick r:id="rId3"/>
              </a:rPr>
              <a:t>http://www.youtube.com/user/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accountingheadlines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/>
            </a:r>
            <a:br>
              <a:rPr lang="en-US" sz="2400" dirty="0" smtClean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4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08221a6942c7b4d7b0153d1e38c8f6cb70b61f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2132</TotalTime>
  <Words>292</Words>
  <Application>Microsoft Office PowerPoint</Application>
  <PresentationFormat>On-screen Show (4:3)</PresentationFormat>
  <Paragraphs>29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Avenir Next Condensed Regular</vt:lpstr>
      <vt:lpstr>Calibri</vt:lpstr>
      <vt:lpstr>Calibri Light</vt:lpstr>
      <vt:lpstr>Courier</vt:lpstr>
      <vt:lpstr>Courier New</vt:lpstr>
      <vt:lpstr>Times</vt:lpstr>
      <vt:lpstr>Times New Roman</vt:lpstr>
      <vt:lpstr>Office Theme</vt:lpstr>
      <vt:lpstr>How does Nike recognize the costs of suing 31 companies over Chuck Taylor trademark infringement?</vt:lpstr>
      <vt:lpstr>Nike Converse All-Star sneakers</vt:lpstr>
      <vt:lpstr>History</vt:lpstr>
      <vt:lpstr>PowerPoint Presentation</vt:lpstr>
      <vt:lpstr>Question 1</vt:lpstr>
      <vt:lpstr>Question 2</vt:lpstr>
      <vt:lpstr>Question 3</vt:lpstr>
      <vt:lpstr>Question 4</vt:lpstr>
      <vt:lpstr>Question Recap</vt:lpstr>
      <vt:lpstr>For additional news stories to use in the accounting classroom, see the Accounting in the Headlines blog at http://accountingintheheadlines.com/   Related video resources can be found at http://www.youtube.com/user/accountingheadlines   Questions or comments? Contact Dr. Wendy Tietz at wtietz@kent.edu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Wendy Tietz</cp:lastModifiedBy>
  <cp:revision>70</cp:revision>
  <dcterms:created xsi:type="dcterms:W3CDTF">2013-12-30T14:30:19Z</dcterms:created>
  <dcterms:modified xsi:type="dcterms:W3CDTF">2014-10-24T13:58:40Z</dcterms:modified>
</cp:coreProperties>
</file>