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70" r:id="rId4"/>
    <p:sldId id="271" r:id="rId5"/>
    <p:sldId id="276" r:id="rId6"/>
    <p:sldId id="274" r:id="rId7"/>
    <p:sldId id="263" r:id="rId8"/>
  </p:sldIdLst>
  <p:sldSz cx="9144000" cy="6858000" type="screen4x3"/>
  <p:notesSz cx="6858000" cy="91440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01" d="100"/>
          <a:sy n="101" d="100"/>
        </p:scale>
        <p:origin x="126" y="7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 Id="rId4" Type="http://schemas.openxmlformats.org/officeDocument/2006/relationships/hyperlink" Target="mailto:wtietz@ken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4064" y="1916722"/>
            <a:ext cx="8461786" cy="3093427"/>
          </a:xfrm>
        </p:spPr>
        <p:txBody>
          <a:bodyPr>
            <a:noAutofit/>
          </a:bodyPr>
          <a:lstStyle/>
          <a:p>
            <a:pPr marL="0" marR="0" fontAlgn="base">
              <a:spcBef>
                <a:spcPts val="10"/>
              </a:spcBef>
              <a:spcAft>
                <a:spcPts val="10"/>
              </a:spcAft>
            </a:pPr>
            <a:r>
              <a:rPr lang="en-US" b="1" dirty="0">
                <a:latin typeface="Courier New" panose="02070309020205020404" pitchFamily="49" charset="0"/>
                <a:cs typeface="Times New Roman" panose="02020603050405020304" pitchFamily="18" charset="0"/>
              </a:rPr>
              <a:t>What is the impact on American Apparel’s current ratio of the loan it received from Standard General?</a:t>
            </a:r>
            <a:endParaRPr lang="en-US" sz="4800" b="1" dirty="0">
              <a:effectLst/>
              <a:latin typeface="Times" panose="02020603050405020304" pitchFamily="18" charset="0"/>
              <a:cs typeface="Times New Roman" panose="02020603050405020304" pitchFamily="18" charset="0"/>
            </a:endParaRPr>
          </a:p>
        </p:txBody>
      </p:sp>
      <p:sp>
        <p:nvSpPr>
          <p:cNvPr id="5" name="Text Placeholder 4"/>
          <p:cNvSpPr>
            <a:spLocks noGrp="1"/>
          </p:cNvSpPr>
          <p:nvPr>
            <p:ph type="body" idx="1"/>
          </p:nvPr>
        </p:nvSpPr>
        <p:spPr>
          <a:xfrm>
            <a:off x="244063" y="6034440"/>
            <a:ext cx="4729276" cy="700587"/>
          </a:xfrm>
        </p:spPr>
        <p:txBody>
          <a:bodyPr>
            <a:normAutofit/>
          </a:bodyPr>
          <a:lstStyle/>
          <a:p>
            <a:r>
              <a:rPr lang="en-US" dirty="0" smtClean="0">
                <a:solidFill>
                  <a:schemeClr val="tx1">
                    <a:lumMod val="50000"/>
                    <a:lumOff val="50000"/>
                  </a:schemeClr>
                </a:solidFill>
              </a:rPr>
              <a:t>Original blog posting (July </a:t>
            </a:r>
            <a:r>
              <a:rPr lang="en-US" dirty="0" smtClean="0">
                <a:solidFill>
                  <a:schemeClr val="tx1">
                    <a:lumMod val="50000"/>
                    <a:lumOff val="50000"/>
                  </a:schemeClr>
                </a:solidFill>
              </a:rPr>
              <a:t>10, </a:t>
            </a:r>
            <a:r>
              <a:rPr lang="en-US" dirty="0" smtClean="0">
                <a:solidFill>
                  <a:schemeClr val="tx1">
                    <a:lumMod val="50000"/>
                    <a:lumOff val="50000"/>
                  </a:schemeClr>
                </a:solidFill>
              </a:rPr>
              <a:t>2014)</a:t>
            </a: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American Apparel</a:t>
            </a:r>
            <a:endParaRPr lang="en-US" dirty="0"/>
          </a:p>
        </p:txBody>
      </p:sp>
      <p:sp>
        <p:nvSpPr>
          <p:cNvPr id="5" name="Content Placeholder 4"/>
          <p:cNvSpPr>
            <a:spLocks noGrp="1"/>
          </p:cNvSpPr>
          <p:nvPr>
            <p:ph idx="1"/>
          </p:nvPr>
        </p:nvSpPr>
        <p:spPr>
          <a:xfrm>
            <a:off x="495300" y="1590675"/>
            <a:ext cx="8029575" cy="4297137"/>
          </a:xfrm>
        </p:spPr>
        <p:txBody>
          <a:bodyPr>
            <a:normAutofit/>
          </a:bodyPr>
          <a:lstStyle/>
          <a:p>
            <a:r>
              <a:rPr lang="en-US" sz="3600" dirty="0" smtClean="0"/>
              <a:t>Fired CEO</a:t>
            </a:r>
            <a:endParaRPr lang="en-US" sz="3600" dirty="0" smtClean="0"/>
          </a:p>
          <a:p>
            <a:r>
              <a:rPr lang="en-US" sz="3600" dirty="0" smtClean="0"/>
              <a:t>Has lost $270 million over past 3 years</a:t>
            </a:r>
            <a:endParaRPr lang="en-US" sz="3600" dirty="0" smtClean="0"/>
          </a:p>
          <a:p>
            <a:r>
              <a:rPr lang="en-US" sz="3600" dirty="0" smtClean="0"/>
              <a:t>Creditor called $10 million load</a:t>
            </a:r>
            <a:endParaRPr lang="en-US" sz="3600" dirty="0" smtClean="0"/>
          </a:p>
          <a:p>
            <a:r>
              <a:rPr lang="en-US" sz="3600" dirty="0" smtClean="0"/>
              <a:t>Standard General gave American Apparel a $25 million loan to help it avoid bankruptcy for now</a:t>
            </a:r>
            <a:endParaRPr lang="en-US" sz="3600" dirty="0" smtClean="0"/>
          </a:p>
        </p:txBody>
      </p:sp>
    </p:spTree>
    <p:extLst>
      <p:ext uri="{BB962C8B-B14F-4D97-AF65-F5344CB8AC3E}">
        <p14:creationId xmlns:p14="http://schemas.microsoft.com/office/powerpoint/2010/main" val="4126701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3600" dirty="0" smtClean="0"/>
              <a:t>Assume </a:t>
            </a:r>
            <a:r>
              <a:rPr lang="en-US" sz="3600" dirty="0"/>
              <a:t>that Standard General has made a 10 year loan of $25 million to American Apparel.  What is the impact on American Apparel’s balance sheet (assets, liabilities, and equity) of this loan?</a:t>
            </a:r>
            <a:endParaRPr lang="en-US" sz="3600" dirty="0"/>
          </a:p>
        </p:txBody>
      </p:sp>
    </p:spTree>
    <p:extLst>
      <p:ext uri="{BB962C8B-B14F-4D97-AF65-F5344CB8AC3E}">
        <p14:creationId xmlns:p14="http://schemas.microsoft.com/office/powerpoint/2010/main" val="749780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lvl="0" indent="0">
              <a:buNone/>
            </a:pPr>
            <a:r>
              <a:rPr lang="en-US" sz="4000" dirty="0" smtClean="0"/>
              <a:t>Will </a:t>
            </a:r>
            <a:r>
              <a:rPr lang="en-US" sz="4000" dirty="0"/>
              <a:t>this $25 million loan cause American Apparel’s current ratio to increase, decrease or remain the same? Explain.</a:t>
            </a:r>
            <a:endParaRPr lang="en-US" sz="4000" dirty="0"/>
          </a:p>
        </p:txBody>
      </p:sp>
    </p:spTree>
    <p:extLst>
      <p:ext uri="{BB962C8B-B14F-4D97-AF65-F5344CB8AC3E}">
        <p14:creationId xmlns:p14="http://schemas.microsoft.com/office/powerpoint/2010/main" val="2363828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fontScale="92500"/>
          </a:bodyPr>
          <a:lstStyle/>
          <a:p>
            <a:pPr marL="0" lvl="0" indent="0">
              <a:buNone/>
            </a:pPr>
            <a:r>
              <a:rPr lang="en-US" sz="3600" dirty="0" smtClean="0"/>
              <a:t>Now </a:t>
            </a:r>
            <a:r>
              <a:rPr lang="en-US" sz="3600" dirty="0"/>
              <a:t>assume that American Apparel issued stock to Standard General in exchange for the $25 million.  What would have been the impact on American Apparel’s balance sheet (assets, liabilities, and equity) of this loan?  Would this equity transaction have affected American Apparel’s current ratio any differently than if Standard General had made a 10 year loan instead?  Explain.</a:t>
            </a:r>
            <a:endParaRPr lang="en-US" sz="3600" dirty="0"/>
          </a:p>
        </p:txBody>
      </p:sp>
    </p:spTree>
    <p:extLst>
      <p:ext uri="{BB962C8B-B14F-4D97-AF65-F5344CB8AC3E}">
        <p14:creationId xmlns:p14="http://schemas.microsoft.com/office/powerpoint/2010/main" val="2258990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92500" lnSpcReduction="20000"/>
          </a:bodyPr>
          <a:lstStyle/>
          <a:p>
            <a:pPr marL="514350" lvl="0" indent="-514350">
              <a:buFont typeface="+mj-lt"/>
              <a:buAutoNum type="arabicPeriod"/>
            </a:pPr>
            <a:r>
              <a:rPr lang="en-US" dirty="0" smtClean="0"/>
              <a:t>Assume </a:t>
            </a:r>
            <a:r>
              <a:rPr lang="en-US" dirty="0"/>
              <a:t>that Standard General has made a 10 year loan of $25 million to American Apparel.  What is the impact on American Apparel’s balance sheet (assets, liabilities, and equity) of this loan?</a:t>
            </a:r>
          </a:p>
          <a:p>
            <a:pPr marL="514350" lvl="0" indent="-514350">
              <a:buFont typeface="+mj-lt"/>
              <a:buAutoNum type="arabicPeriod"/>
            </a:pPr>
            <a:r>
              <a:rPr lang="en-US" dirty="0" smtClean="0"/>
              <a:t>Will </a:t>
            </a:r>
            <a:r>
              <a:rPr lang="en-US" dirty="0"/>
              <a:t>this $25 million loan cause American Apparel’s current ratio to increase, decrease or remain the same? Explain.</a:t>
            </a:r>
          </a:p>
          <a:p>
            <a:pPr marL="514350" lvl="0" indent="-514350">
              <a:buFont typeface="+mj-lt"/>
              <a:buAutoNum type="arabicPeriod"/>
            </a:pPr>
            <a:r>
              <a:rPr lang="en-US" dirty="0" smtClean="0"/>
              <a:t>Now </a:t>
            </a:r>
            <a:r>
              <a:rPr lang="en-US" dirty="0"/>
              <a:t>assume that American Apparel issued stock to Standard General in exchange for the $25 million.  What would have been the impact on American Apparel’s balance sheet (assets, liabilities, and equity) of this loan?  Would this equity transaction have affected American Apparel’s current ratio any differently than if Standard General had made a 10 year loan instead?  Explain.</a:t>
            </a:r>
          </a:p>
        </p:txBody>
      </p:sp>
    </p:spTree>
    <p:extLst>
      <p:ext uri="{BB962C8B-B14F-4D97-AF65-F5344CB8AC3E}">
        <p14:creationId xmlns:p14="http://schemas.microsoft.com/office/powerpoint/2010/main" val="3216155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1b781d34110cd637150c520cd445329eec96d27"/>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2045</TotalTime>
  <Words>350</Words>
  <Application>Microsoft Office PowerPoint</Application>
  <PresentationFormat>On-screen Show (4:3)</PresentationFormat>
  <Paragraphs>18</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Avenir Next Condensed Regular</vt:lpstr>
      <vt:lpstr>Calibri</vt:lpstr>
      <vt:lpstr>Calibri Light</vt:lpstr>
      <vt:lpstr>Courier</vt:lpstr>
      <vt:lpstr>Courier New</vt:lpstr>
      <vt:lpstr>Times</vt:lpstr>
      <vt:lpstr>Times New Roman</vt:lpstr>
      <vt:lpstr>Office Theme</vt:lpstr>
      <vt:lpstr>What is the impact on American Apparel’s current ratio of the loan it received from Standard General?</vt:lpstr>
      <vt:lpstr>American Apparel</vt:lpstr>
      <vt:lpstr>Question 1</vt:lpstr>
      <vt:lpstr>Question 2</vt:lpstr>
      <vt:lpstr>Question 3</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47</cp:revision>
  <dcterms:created xsi:type="dcterms:W3CDTF">2013-12-30T14:30:19Z</dcterms:created>
  <dcterms:modified xsi:type="dcterms:W3CDTF">2014-07-10T16:14:29Z</dcterms:modified>
</cp:coreProperties>
</file>