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68" r:id="rId3"/>
    <p:sldId id="269" r:id="rId4"/>
    <p:sldId id="270" r:id="rId5"/>
    <p:sldId id="271" r:id="rId6"/>
    <p:sldId id="272" r:id="rId7"/>
    <p:sldId id="273" r:id="rId8"/>
    <p:sldId id="274" r:id="rId9"/>
    <p:sldId id="263" r:id="rId1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029" autoAdjust="0"/>
    <p:restoredTop sz="94660"/>
  </p:normalViewPr>
  <p:slideViewPr>
    <p:cSldViewPr snapToGrid="0">
      <p:cViewPr varScale="1">
        <p:scale>
          <a:sx n="109" d="100"/>
          <a:sy n="109" d="100"/>
        </p:scale>
        <p:origin x="90" y="74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832303"/>
          </a:xfrm>
        </p:spPr>
        <p:txBody>
          <a:bodyPr/>
          <a:lstStyle/>
          <a:p>
            <a:r>
              <a:rPr lang="en-US" dirty="0" smtClean="0"/>
              <a:t>Click to edit Master title style</a:t>
            </a:r>
            <a:endParaRPr lang="en-US" dirty="0"/>
          </a:p>
        </p:txBody>
      </p:sp>
      <p:sp>
        <p:nvSpPr>
          <p:cNvPr id="3" name="Content Placeholder 2"/>
          <p:cNvSpPr>
            <a:spLocks noGrp="1"/>
          </p:cNvSpPr>
          <p:nvPr>
            <p:ph idx="1"/>
          </p:nvPr>
        </p:nvSpPr>
        <p:spPr>
          <a:xfrm>
            <a:off x="628650" y="1295400"/>
            <a:ext cx="7886700" cy="4582887"/>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60564" y="5988051"/>
            <a:ext cx="4596493" cy="670322"/>
          </a:xfrm>
          <a:prstGeom prst="rect">
            <a:avLst/>
          </a:prstGeom>
        </p:spPr>
      </p:pic>
    </p:spTree>
    <p:extLst>
      <p:ext uri="{BB962C8B-B14F-4D97-AF65-F5344CB8AC3E}">
        <p14:creationId xmlns:p14="http://schemas.microsoft.com/office/powerpoint/2010/main" val="951245104"/>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ntent and picture">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832303"/>
          </a:xfrm>
        </p:spPr>
        <p:txBody>
          <a:bodyPr/>
          <a:lstStyle/>
          <a:p>
            <a:r>
              <a:rPr lang="en-US" dirty="0" smtClean="0"/>
              <a:t>Click to edit Master title style</a:t>
            </a:r>
            <a:endParaRPr lang="en-US" dirty="0"/>
          </a:p>
        </p:txBody>
      </p:sp>
      <p:sp>
        <p:nvSpPr>
          <p:cNvPr id="3" name="Content Placeholder 2"/>
          <p:cNvSpPr>
            <a:spLocks noGrp="1"/>
          </p:cNvSpPr>
          <p:nvPr>
            <p:ph idx="1"/>
          </p:nvPr>
        </p:nvSpPr>
        <p:spPr>
          <a:xfrm>
            <a:off x="628650" y="1295400"/>
            <a:ext cx="3812721" cy="4582887"/>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60564" y="5988051"/>
            <a:ext cx="4596493" cy="670322"/>
          </a:xfrm>
          <a:prstGeom prst="rect">
            <a:avLst/>
          </a:prstGeom>
        </p:spPr>
      </p:pic>
      <p:sp>
        <p:nvSpPr>
          <p:cNvPr id="5" name="Picture Placeholder 4"/>
          <p:cNvSpPr>
            <a:spLocks noGrp="1"/>
          </p:cNvSpPr>
          <p:nvPr>
            <p:ph type="pic" sz="quarter" idx="10"/>
          </p:nvPr>
        </p:nvSpPr>
        <p:spPr>
          <a:xfrm>
            <a:off x="4572000" y="1295400"/>
            <a:ext cx="3943350" cy="4583113"/>
          </a:xfrm>
        </p:spPr>
        <p:txBody>
          <a:bodyPr/>
          <a:lstStyle/>
          <a:p>
            <a:endParaRPr lang="en-US"/>
          </a:p>
        </p:txBody>
      </p:sp>
    </p:spTree>
    <p:extLst>
      <p:ext uri="{BB962C8B-B14F-4D97-AF65-F5344CB8AC3E}">
        <p14:creationId xmlns:p14="http://schemas.microsoft.com/office/powerpoint/2010/main" val="4001673462"/>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ctr" anchorCtr="0">
            <a:normAutofit/>
          </a:bodyPr>
          <a:lstStyle>
            <a:lvl1pPr>
              <a:defRPr sz="4400">
                <a:latin typeface="Calibri" panose="020F0502020204030204" pitchFamily="34" charset="0"/>
              </a:defRPr>
            </a:lvl1pPr>
          </a:lstStyle>
          <a:p>
            <a:r>
              <a:rPr lang="en-US" dirty="0"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nchor="ctr" anchorCtr="0">
            <a:normAutofit/>
          </a:bodyPr>
          <a:lstStyle>
            <a:lvl1pPr marL="0" indent="0">
              <a:buNone/>
              <a:defRPr sz="2000">
                <a:solidFill>
                  <a:schemeClr val="tx1">
                    <a:lumMod val="50000"/>
                    <a:lumOff val="50000"/>
                  </a:schemeClr>
                </a:solidFill>
                <a:latin typeface="Calibri Light" panose="020F030202020403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smtClean="0"/>
              <a:t>Click to edit Master text styles</a:t>
            </a:r>
          </a:p>
        </p:txBody>
      </p:sp>
      <p:pic>
        <p:nvPicPr>
          <p:cNvPr id="9" name="Picture 8" descr="header-with-padding-wmt.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1558922"/>
          </a:xfrm>
          <a:prstGeom prst="rect">
            <a:avLst/>
          </a:prstGeom>
        </p:spPr>
      </p:pic>
    </p:spTree>
    <p:extLst>
      <p:ext uri="{BB962C8B-B14F-4D97-AF65-F5344CB8AC3E}">
        <p14:creationId xmlns:p14="http://schemas.microsoft.com/office/powerpoint/2010/main" val="2126843249"/>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8" name="Rectangle 7"/>
          <p:cNvSpPr/>
          <p:nvPr userDrawn="1"/>
        </p:nvSpPr>
        <p:spPr>
          <a:xfrm>
            <a:off x="5029200" y="6012042"/>
            <a:ext cx="3954236" cy="646331"/>
          </a:xfrm>
          <a:prstGeom prst="rect">
            <a:avLst/>
          </a:prstGeom>
        </p:spPr>
        <p:txBody>
          <a:bodyPr wrap="square">
            <a:spAutoFit/>
          </a:bodyPr>
          <a:lstStyle/>
          <a:p>
            <a:pPr marL="0" marR="0" indent="0" algn="r" defTabSz="457200" rtl="0" eaLnBrk="1" fontAlgn="auto" latinLnBrk="0" hangingPunct="1">
              <a:lnSpc>
                <a:spcPct val="100000"/>
              </a:lnSpc>
              <a:spcBef>
                <a:spcPts val="0"/>
              </a:spcBef>
              <a:spcAft>
                <a:spcPts val="0"/>
              </a:spcAft>
              <a:buClrTx/>
              <a:buSzTx/>
              <a:buFontTx/>
              <a:buNone/>
              <a:tabLst/>
              <a:defRPr/>
            </a:pPr>
            <a:r>
              <a:rPr lang="en-US" sz="1200" b="1" i="1" dirty="0" smtClean="0">
                <a:latin typeface="+mj-lt"/>
                <a:cs typeface="Avenir Next Condensed Regular"/>
              </a:rPr>
              <a:t>Copyright © 2014 by Dr. Wendy Tietz. </a:t>
            </a:r>
            <a:br>
              <a:rPr lang="en-US" sz="1200" b="1" i="1" dirty="0" smtClean="0">
                <a:latin typeface="+mj-lt"/>
                <a:cs typeface="Avenir Next Condensed Regular"/>
              </a:rPr>
            </a:br>
            <a:r>
              <a:rPr lang="en-US" sz="1200" i="1" dirty="0" smtClean="0">
                <a:latin typeface="+mj-lt"/>
                <a:cs typeface="Avenir Next Condensed Regular"/>
              </a:rPr>
              <a:t>This work is licensed under a Creative Commons Attribution-NonCommercial 3.0 Unported License.</a:t>
            </a:r>
            <a:r>
              <a:rPr lang="en-US" sz="1200" i="1" dirty="0" smtClean="0">
                <a:solidFill>
                  <a:schemeClr val="tx1"/>
                </a:solidFill>
                <a:latin typeface="+mj-lt"/>
                <a:cs typeface="Avenir Next Condensed Regular"/>
              </a:rPr>
              <a:t> </a:t>
            </a:r>
          </a:p>
        </p:txBody>
      </p:sp>
    </p:spTree>
    <p:extLst>
      <p:ext uri="{BB962C8B-B14F-4D97-AF65-F5344CB8AC3E}">
        <p14:creationId xmlns:p14="http://schemas.microsoft.com/office/powerpoint/2010/main" val="1830533796"/>
      </p:ext>
    </p:extLst>
  </p:cSld>
  <p:clrMap bg1="lt1" tx1="dk1" bg2="lt2" tx2="dk2" accent1="accent1" accent2="accent2" accent3="accent3" accent4="accent4" accent5="accent5" accent6="accent6" hlink="hlink" folHlink="folHlink"/>
  <p:sldLayoutIdLst>
    <p:sldLayoutId id="2147483662" r:id="rId1"/>
    <p:sldLayoutId id="2147483664" r:id="rId2"/>
    <p:sldLayoutId id="2147483663" r:id="rId3"/>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http://wp.me/p3NlXE-6D" TargetMode="Externa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hyperlink" Target="http://www.youtube.com/user/accountingheadlines" TargetMode="External"/><Relationship Id="rId2" Type="http://schemas.openxmlformats.org/officeDocument/2006/relationships/hyperlink" Target="http://accountingintheheadlines.com/" TargetMode="External"/><Relationship Id="rId1" Type="http://schemas.openxmlformats.org/officeDocument/2006/relationships/slideLayout" Target="../slideLayouts/slideLayout3.xml"/><Relationship Id="rId4" Type="http://schemas.openxmlformats.org/officeDocument/2006/relationships/hyperlink" Target="mailto:wtietz@kent.ed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44064" y="1916723"/>
            <a:ext cx="8785636" cy="3877408"/>
          </a:xfrm>
        </p:spPr>
        <p:txBody>
          <a:bodyPr>
            <a:noAutofit/>
          </a:bodyPr>
          <a:lstStyle/>
          <a:p>
            <a:pPr>
              <a:lnSpc>
                <a:spcPct val="119000"/>
              </a:lnSpc>
              <a:spcBef>
                <a:spcPts val="0"/>
              </a:spcBef>
              <a:spcAft>
                <a:spcPts val="600"/>
              </a:spcAft>
            </a:pPr>
            <a:r>
              <a:rPr lang="en-US" b="1" kern="1400" dirty="0">
                <a:solidFill>
                  <a:srgbClr val="000000"/>
                </a:solidFill>
                <a:effectLst>
                  <a:outerShdw blurRad="38100" dist="19050" dir="2700000" algn="tl">
                    <a:srgbClr val="000000">
                      <a:alpha val="39000"/>
                    </a:srgbClr>
                  </a:outerShdw>
                </a:effectLst>
                <a:latin typeface="Courier New" panose="02070309020205020404" pitchFamily="49" charset="0"/>
              </a:rPr>
              <a:t>How would Crocs account for the conversion of its preferred stock into common stock?</a:t>
            </a:r>
            <a:endParaRPr lang="en-US" sz="1800" kern="1400" dirty="0">
              <a:solidFill>
                <a:srgbClr val="000000"/>
              </a:solidFill>
            </a:endParaRPr>
          </a:p>
        </p:txBody>
      </p:sp>
      <p:sp>
        <p:nvSpPr>
          <p:cNvPr id="5" name="Text Placeholder 4"/>
          <p:cNvSpPr>
            <a:spLocks noGrp="1"/>
          </p:cNvSpPr>
          <p:nvPr>
            <p:ph type="body" idx="1"/>
          </p:nvPr>
        </p:nvSpPr>
        <p:spPr>
          <a:xfrm>
            <a:off x="244063" y="6034440"/>
            <a:ext cx="4729276" cy="700587"/>
          </a:xfrm>
        </p:spPr>
        <p:txBody>
          <a:bodyPr>
            <a:normAutofit/>
          </a:bodyPr>
          <a:lstStyle/>
          <a:p>
            <a:r>
              <a:rPr lang="en-US" dirty="0" smtClean="0">
                <a:solidFill>
                  <a:schemeClr val="tx1">
                    <a:lumMod val="50000"/>
                    <a:lumOff val="50000"/>
                  </a:schemeClr>
                </a:solidFill>
                <a:hlinkClick r:id="rId2"/>
              </a:rPr>
              <a:t>Original blog posting </a:t>
            </a:r>
            <a:r>
              <a:rPr lang="en-US" dirty="0" smtClean="0">
                <a:solidFill>
                  <a:schemeClr val="tx1">
                    <a:lumMod val="50000"/>
                    <a:lumOff val="50000"/>
                  </a:schemeClr>
                </a:solidFill>
                <a:hlinkClick r:id="rId2"/>
              </a:rPr>
              <a:t>(April 3</a:t>
            </a:r>
            <a:r>
              <a:rPr lang="en-US" dirty="0" smtClean="0">
                <a:solidFill>
                  <a:schemeClr val="tx1">
                    <a:lumMod val="50000"/>
                    <a:lumOff val="50000"/>
                  </a:schemeClr>
                </a:solidFill>
                <a:hlinkClick r:id="rId2"/>
              </a:rPr>
              <a:t>, 2014)</a:t>
            </a:r>
            <a:endParaRPr lang="en-US" dirty="0" smtClean="0">
              <a:solidFill>
                <a:schemeClr val="tx1">
                  <a:lumMod val="50000"/>
                  <a:lumOff val="50000"/>
                </a:schemeClr>
              </a:solidFill>
            </a:endParaRPr>
          </a:p>
        </p:txBody>
      </p:sp>
    </p:spTree>
    <p:extLst>
      <p:ext uri="{BB962C8B-B14F-4D97-AF65-F5344CB8AC3E}">
        <p14:creationId xmlns:p14="http://schemas.microsoft.com/office/powerpoint/2010/main" val="53812216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351692" y="365126"/>
            <a:ext cx="8163658" cy="1287828"/>
          </a:xfrm>
        </p:spPr>
        <p:txBody>
          <a:bodyPr>
            <a:normAutofit fontScale="90000"/>
          </a:bodyPr>
          <a:lstStyle/>
          <a:p>
            <a:r>
              <a:rPr lang="en-US" dirty="0" smtClean="0"/>
              <a:t>Crocs announced it would be issuing $200 million of preferred stock to Blackstone group</a:t>
            </a:r>
            <a:endParaRPr lang="en-US" dirty="0"/>
          </a:p>
        </p:txBody>
      </p:sp>
      <p:sp>
        <p:nvSpPr>
          <p:cNvPr id="5" name="Content Placeholder 4"/>
          <p:cNvSpPr>
            <a:spLocks noGrp="1"/>
          </p:cNvSpPr>
          <p:nvPr>
            <p:ph idx="1"/>
          </p:nvPr>
        </p:nvSpPr>
        <p:spPr>
          <a:xfrm>
            <a:off x="628650" y="2417885"/>
            <a:ext cx="3812721" cy="3460401"/>
          </a:xfrm>
        </p:spPr>
        <p:txBody>
          <a:bodyPr>
            <a:normAutofit/>
          </a:bodyPr>
          <a:lstStyle/>
          <a:p>
            <a:r>
              <a:rPr lang="en-US" dirty="0" smtClean="0"/>
              <a:t>Preferred stock would be issued in first quarter 2014</a:t>
            </a:r>
          </a:p>
          <a:p>
            <a:pPr marL="0" indent="0">
              <a:buNone/>
            </a:pPr>
            <a:endParaRPr lang="en-US" dirty="0" smtClean="0"/>
          </a:p>
        </p:txBody>
      </p:sp>
      <p:pic>
        <p:nvPicPr>
          <p:cNvPr id="16" name="Picture Placeholder 15"/>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l="21372" r="21372"/>
          <a:stretch>
            <a:fillRect/>
          </a:stretch>
        </p:blipFill>
        <p:spPr/>
      </p:pic>
    </p:spTree>
    <p:extLst>
      <p:ext uri="{BB962C8B-B14F-4D97-AF65-F5344CB8AC3E}">
        <p14:creationId xmlns:p14="http://schemas.microsoft.com/office/powerpoint/2010/main" val="328258038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351692" y="365126"/>
            <a:ext cx="8163658" cy="1287828"/>
          </a:xfrm>
        </p:spPr>
        <p:txBody>
          <a:bodyPr>
            <a:normAutofit fontScale="90000"/>
          </a:bodyPr>
          <a:lstStyle/>
          <a:p>
            <a:r>
              <a:rPr lang="en-US" dirty="0" smtClean="0"/>
              <a:t>The preferred stock has a conversion feature</a:t>
            </a:r>
            <a:endParaRPr lang="en-US" dirty="0"/>
          </a:p>
        </p:txBody>
      </p:sp>
      <p:sp>
        <p:nvSpPr>
          <p:cNvPr id="5" name="Content Placeholder 4"/>
          <p:cNvSpPr>
            <a:spLocks noGrp="1"/>
          </p:cNvSpPr>
          <p:nvPr>
            <p:ph idx="1"/>
          </p:nvPr>
        </p:nvSpPr>
        <p:spPr>
          <a:xfrm>
            <a:off x="628650" y="1811215"/>
            <a:ext cx="7548196" cy="4067072"/>
          </a:xfrm>
        </p:spPr>
        <p:txBody>
          <a:bodyPr>
            <a:normAutofit/>
          </a:bodyPr>
          <a:lstStyle/>
          <a:p>
            <a:r>
              <a:rPr lang="en-US" dirty="0" smtClean="0"/>
              <a:t>Preferred stock would be issued in first quarter 2014</a:t>
            </a:r>
          </a:p>
          <a:p>
            <a:r>
              <a:rPr lang="en-US" dirty="0" smtClean="0"/>
              <a:t>In 3 years, if common stock reaches a certain target market price, it will be converted into common stock</a:t>
            </a:r>
          </a:p>
          <a:p>
            <a:r>
              <a:rPr lang="en-US" dirty="0" smtClean="0"/>
              <a:t>Par value per share of preferred stock is $0.001; same par value per share of common stock</a:t>
            </a:r>
          </a:p>
          <a:p>
            <a:pPr marL="0" indent="0">
              <a:buNone/>
            </a:pPr>
            <a:endParaRPr lang="en-US" dirty="0" smtClean="0"/>
          </a:p>
        </p:txBody>
      </p:sp>
    </p:spTree>
    <p:extLst>
      <p:ext uri="{BB962C8B-B14F-4D97-AF65-F5344CB8AC3E}">
        <p14:creationId xmlns:p14="http://schemas.microsoft.com/office/powerpoint/2010/main" val="213659682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 1</a:t>
            </a:r>
            <a:endParaRPr lang="en-US" dirty="0"/>
          </a:p>
        </p:txBody>
      </p:sp>
      <p:sp>
        <p:nvSpPr>
          <p:cNvPr id="3" name="Content Placeholder 2"/>
          <p:cNvSpPr>
            <a:spLocks noGrp="1"/>
          </p:cNvSpPr>
          <p:nvPr>
            <p:ph idx="1"/>
          </p:nvPr>
        </p:nvSpPr>
        <p:spPr>
          <a:xfrm>
            <a:off x="628650" y="1495643"/>
            <a:ext cx="7886700" cy="4382644"/>
          </a:xfrm>
        </p:spPr>
        <p:txBody>
          <a:bodyPr>
            <a:normAutofit fontScale="85000" lnSpcReduction="10000"/>
          </a:bodyPr>
          <a:lstStyle/>
          <a:p>
            <a:pPr marL="0" lvl="0" indent="0">
              <a:buNone/>
            </a:pPr>
            <a:r>
              <a:rPr lang="en-US" sz="4000" dirty="0"/>
              <a:t>Assume that in three years, the market price for one share of Crocs common stock is $75 and this market price meets the original conversion criteria when Blackstone Group made its original investment.  Also assume that one share of preferred stock converts into one share of common stock. Write the journal entry that Crocs would prepare to convert the preferred stock shares into common stock shares.</a:t>
            </a:r>
          </a:p>
        </p:txBody>
      </p:sp>
    </p:spTree>
    <p:extLst>
      <p:ext uri="{BB962C8B-B14F-4D97-AF65-F5344CB8AC3E}">
        <p14:creationId xmlns:p14="http://schemas.microsoft.com/office/powerpoint/2010/main" val="74978078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 2</a:t>
            </a:r>
            <a:endParaRPr lang="en-US" dirty="0"/>
          </a:p>
        </p:txBody>
      </p:sp>
      <p:sp>
        <p:nvSpPr>
          <p:cNvPr id="3" name="Content Placeholder 2"/>
          <p:cNvSpPr>
            <a:spLocks noGrp="1"/>
          </p:cNvSpPr>
          <p:nvPr>
            <p:ph idx="1"/>
          </p:nvPr>
        </p:nvSpPr>
        <p:spPr>
          <a:xfrm>
            <a:off x="628650" y="1495643"/>
            <a:ext cx="7886700" cy="4382644"/>
          </a:xfrm>
        </p:spPr>
        <p:txBody>
          <a:bodyPr>
            <a:normAutofit/>
          </a:bodyPr>
          <a:lstStyle/>
          <a:p>
            <a:pPr marL="0" lvl="0" indent="0">
              <a:buNone/>
            </a:pPr>
            <a:r>
              <a:rPr lang="en-US" sz="4000" dirty="0"/>
              <a:t>What is the impact of this conversion of preferred stock into common stock on Crocs’ assets, liabilities, and stockholders’ equity?</a:t>
            </a:r>
          </a:p>
        </p:txBody>
      </p:sp>
    </p:spTree>
    <p:extLst>
      <p:ext uri="{BB962C8B-B14F-4D97-AF65-F5344CB8AC3E}">
        <p14:creationId xmlns:p14="http://schemas.microsoft.com/office/powerpoint/2010/main" val="236382853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 3</a:t>
            </a:r>
            <a:endParaRPr lang="en-US" dirty="0"/>
          </a:p>
        </p:txBody>
      </p:sp>
      <p:sp>
        <p:nvSpPr>
          <p:cNvPr id="3" name="Content Placeholder 2"/>
          <p:cNvSpPr>
            <a:spLocks noGrp="1"/>
          </p:cNvSpPr>
          <p:nvPr>
            <p:ph idx="1"/>
          </p:nvPr>
        </p:nvSpPr>
        <p:spPr>
          <a:xfrm>
            <a:off x="628650" y="1495643"/>
            <a:ext cx="7886700" cy="4382644"/>
          </a:xfrm>
        </p:spPr>
        <p:txBody>
          <a:bodyPr>
            <a:normAutofit/>
          </a:bodyPr>
          <a:lstStyle/>
          <a:p>
            <a:pPr marL="0" lvl="0" indent="0">
              <a:buNone/>
            </a:pPr>
            <a:r>
              <a:rPr lang="en-US" sz="3600" dirty="0"/>
              <a:t>Why would preferred stock shares have been attractive to Blackstone Group when it made the initial investment in Crocs?  </a:t>
            </a:r>
          </a:p>
        </p:txBody>
      </p:sp>
    </p:spTree>
    <p:extLst>
      <p:ext uri="{BB962C8B-B14F-4D97-AF65-F5344CB8AC3E}">
        <p14:creationId xmlns:p14="http://schemas.microsoft.com/office/powerpoint/2010/main" val="18937962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 4</a:t>
            </a:r>
            <a:endParaRPr lang="en-US" dirty="0"/>
          </a:p>
        </p:txBody>
      </p:sp>
      <p:sp>
        <p:nvSpPr>
          <p:cNvPr id="3" name="Content Placeholder 2"/>
          <p:cNvSpPr>
            <a:spLocks noGrp="1"/>
          </p:cNvSpPr>
          <p:nvPr>
            <p:ph idx="1"/>
          </p:nvPr>
        </p:nvSpPr>
        <p:spPr>
          <a:xfrm>
            <a:off x="628650" y="1495643"/>
            <a:ext cx="7886700" cy="4382644"/>
          </a:xfrm>
        </p:spPr>
        <p:txBody>
          <a:bodyPr>
            <a:normAutofit/>
          </a:bodyPr>
          <a:lstStyle/>
          <a:p>
            <a:pPr marL="0" lvl="0" indent="0">
              <a:buNone/>
            </a:pPr>
            <a:r>
              <a:rPr lang="en-US" sz="3600" dirty="0"/>
              <a:t>Why would Blackstone Group have wanted the conversion feature on the Crocs preferred stock that it purchased?</a:t>
            </a:r>
          </a:p>
        </p:txBody>
      </p:sp>
    </p:spTree>
    <p:extLst>
      <p:ext uri="{BB962C8B-B14F-4D97-AF65-F5344CB8AC3E}">
        <p14:creationId xmlns:p14="http://schemas.microsoft.com/office/powerpoint/2010/main" val="380545430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 Recap</a:t>
            </a:r>
            <a:endParaRPr lang="en-US" dirty="0"/>
          </a:p>
        </p:txBody>
      </p:sp>
      <p:sp>
        <p:nvSpPr>
          <p:cNvPr id="3" name="Content Placeholder 2"/>
          <p:cNvSpPr>
            <a:spLocks noGrp="1"/>
          </p:cNvSpPr>
          <p:nvPr>
            <p:ph idx="1"/>
          </p:nvPr>
        </p:nvSpPr>
        <p:spPr/>
        <p:txBody>
          <a:bodyPr>
            <a:normAutofit fontScale="85000" lnSpcReduction="20000"/>
          </a:bodyPr>
          <a:lstStyle/>
          <a:p>
            <a:pPr marL="514350" lvl="0" indent="-514350">
              <a:buFont typeface="+mj-lt"/>
              <a:buAutoNum type="arabicPeriod"/>
            </a:pPr>
            <a:r>
              <a:rPr lang="en-US" dirty="0"/>
              <a:t>Assume that in three years, the market price for one share of Crocs common stock is $75 and this market price meets the original conversion criteria when Blackstone Group made its original investment.  Also assume that one share of preferred stock converts into one share of common stock. Write the journal entry that Crocs would prepare to convert the preferred stock shares into common stock shares.</a:t>
            </a:r>
          </a:p>
          <a:p>
            <a:pPr marL="514350" lvl="0" indent="-514350">
              <a:buFont typeface="+mj-lt"/>
              <a:buAutoNum type="arabicPeriod"/>
            </a:pPr>
            <a:r>
              <a:rPr lang="en-US" dirty="0"/>
              <a:t>What is the impact of this conversion of preferred stock into common stock on Crocs’ assets, liabilities, and stockholders’ equity?</a:t>
            </a:r>
          </a:p>
          <a:p>
            <a:pPr marL="514350" lvl="0" indent="-514350">
              <a:buFont typeface="+mj-lt"/>
              <a:buAutoNum type="arabicPeriod"/>
            </a:pPr>
            <a:r>
              <a:rPr lang="en-US" dirty="0"/>
              <a:t>Why would preferred stock shares have been attractive to Blackstone Group when it made the initial investment in Crocs?  </a:t>
            </a:r>
          </a:p>
          <a:p>
            <a:pPr marL="514350" lvl="0" indent="-514350">
              <a:buFont typeface="+mj-lt"/>
              <a:buAutoNum type="arabicPeriod"/>
            </a:pPr>
            <a:r>
              <a:rPr lang="en-US" dirty="0"/>
              <a:t>Why would Blackstone Group have wanted the conversion feature on the Crocs preferred stock that it purchased?</a:t>
            </a:r>
          </a:p>
        </p:txBody>
      </p:sp>
    </p:spTree>
    <p:extLst>
      <p:ext uri="{BB962C8B-B14F-4D97-AF65-F5344CB8AC3E}">
        <p14:creationId xmlns:p14="http://schemas.microsoft.com/office/powerpoint/2010/main" val="321615590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39172" y="1709740"/>
            <a:ext cx="8451115" cy="3335090"/>
          </a:xfrm>
        </p:spPr>
        <p:txBody>
          <a:bodyPr>
            <a:noAutofit/>
          </a:bodyPr>
          <a:lstStyle/>
          <a:p>
            <a:r>
              <a:rPr lang="en-US" sz="2000" dirty="0" smtClean="0">
                <a:latin typeface="Courier"/>
                <a:cs typeface="Courier"/>
              </a:rPr>
              <a:t>For additional news stories to use in the accounting classroom, see the Accounting in the </a:t>
            </a:r>
            <a:r>
              <a:rPr lang="en-US" sz="2000" dirty="0">
                <a:latin typeface="Courier"/>
                <a:cs typeface="Courier"/>
              </a:rPr>
              <a:t>Headlines blog at </a:t>
            </a:r>
            <a:r>
              <a:rPr lang="en-US" sz="2000" dirty="0">
                <a:latin typeface="Courier"/>
                <a:cs typeface="Courier"/>
                <a:hlinkClick r:id="rId2"/>
              </a:rPr>
              <a:t>http://accountingintheheadlines.com</a:t>
            </a:r>
            <a:r>
              <a:rPr lang="en-US" sz="2000" dirty="0" smtClean="0">
                <a:latin typeface="Courier"/>
                <a:cs typeface="Courier"/>
                <a:hlinkClick r:id="rId2"/>
              </a:rPr>
              <a:t>/</a:t>
            </a:r>
            <a:r>
              <a:rPr lang="en-US" sz="2000" dirty="0" smtClean="0">
                <a:latin typeface="Courier"/>
                <a:cs typeface="Courier"/>
              </a:rPr>
              <a:t> </a:t>
            </a:r>
            <a:r>
              <a:rPr lang="en-US" sz="2400" dirty="0">
                <a:latin typeface="Courier"/>
                <a:cs typeface="Courier"/>
              </a:rPr>
              <a:t/>
            </a:r>
            <a:br>
              <a:rPr lang="en-US" sz="2400" dirty="0">
                <a:latin typeface="Courier"/>
                <a:cs typeface="Courier"/>
              </a:rPr>
            </a:br>
            <a:r>
              <a:rPr lang="en-US" sz="2400" dirty="0">
                <a:latin typeface="Courier"/>
                <a:cs typeface="Courier"/>
              </a:rPr>
              <a:t/>
            </a:r>
            <a:br>
              <a:rPr lang="en-US" sz="2400" dirty="0">
                <a:latin typeface="Courier"/>
                <a:cs typeface="Courier"/>
              </a:rPr>
            </a:br>
            <a:r>
              <a:rPr lang="en-US" sz="2000" dirty="0" smtClean="0">
                <a:latin typeface="Courier"/>
                <a:cs typeface="Courier"/>
              </a:rPr>
              <a:t>Related video resources can </a:t>
            </a:r>
            <a:r>
              <a:rPr lang="en-US" sz="2000" dirty="0">
                <a:latin typeface="Courier"/>
                <a:cs typeface="Courier"/>
              </a:rPr>
              <a:t>be found at </a:t>
            </a:r>
            <a:r>
              <a:rPr lang="en-US" sz="2000" dirty="0">
                <a:latin typeface="Courier"/>
                <a:cs typeface="Courier"/>
                <a:hlinkClick r:id="rId3"/>
              </a:rPr>
              <a:t>http://www.youtube.com/user/</a:t>
            </a:r>
            <a:r>
              <a:rPr lang="en-US" sz="2000" dirty="0" smtClean="0">
                <a:latin typeface="Courier"/>
                <a:cs typeface="Courier"/>
                <a:hlinkClick r:id="rId3"/>
              </a:rPr>
              <a:t>accountingheadlines</a:t>
            </a:r>
            <a:r>
              <a:rPr lang="en-US" sz="2400" dirty="0">
                <a:latin typeface="Courier"/>
                <a:cs typeface="Courier"/>
              </a:rPr>
              <a:t> </a:t>
            </a:r>
            <a:r>
              <a:rPr lang="en-US" sz="2400" dirty="0" smtClean="0">
                <a:latin typeface="Courier"/>
                <a:cs typeface="Courier"/>
              </a:rPr>
              <a:t/>
            </a:r>
            <a:br>
              <a:rPr lang="en-US" sz="2400" dirty="0" smtClean="0">
                <a:latin typeface="Courier"/>
                <a:cs typeface="Courier"/>
              </a:rPr>
            </a:br>
            <a:r>
              <a:rPr lang="en-US" sz="2400" dirty="0">
                <a:latin typeface="Courier"/>
                <a:cs typeface="Courier"/>
              </a:rPr>
              <a:t/>
            </a:r>
            <a:br>
              <a:rPr lang="en-US" sz="2400" dirty="0">
                <a:latin typeface="Courier"/>
                <a:cs typeface="Courier"/>
              </a:rPr>
            </a:br>
            <a:r>
              <a:rPr lang="en-US" sz="2400" dirty="0" smtClean="0">
                <a:latin typeface="Courier"/>
                <a:cs typeface="Courier"/>
              </a:rPr>
              <a:t>Questions or comments? </a:t>
            </a:r>
            <a:r>
              <a:rPr lang="en-US" sz="2000" dirty="0" smtClean="0">
                <a:latin typeface="Courier"/>
                <a:cs typeface="Courier"/>
              </a:rPr>
              <a:t>Contact Dr. Wendy Tietz at </a:t>
            </a:r>
            <a:r>
              <a:rPr lang="en-US" sz="2000" dirty="0" smtClean="0">
                <a:latin typeface="Courier"/>
                <a:cs typeface="Courier"/>
                <a:hlinkClick r:id="rId4"/>
              </a:rPr>
              <a:t>wtietz@kent.edu</a:t>
            </a:r>
            <a:r>
              <a:rPr lang="en-US" sz="2000" dirty="0" smtClean="0">
                <a:latin typeface="Courier"/>
                <a:cs typeface="Courier"/>
              </a:rPr>
              <a:t>  </a:t>
            </a:r>
            <a:endParaRPr lang="en-US" sz="2000" dirty="0">
              <a:latin typeface="Courier"/>
              <a:cs typeface="Courier"/>
            </a:endParaRPr>
          </a:p>
        </p:txBody>
      </p:sp>
    </p:spTree>
    <p:extLst>
      <p:ext uri="{BB962C8B-B14F-4D97-AF65-F5344CB8AC3E}">
        <p14:creationId xmlns:p14="http://schemas.microsoft.com/office/powerpoint/2010/main" val="301851341"/>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alibri Inverse">
      <a:majorFont>
        <a:latin typeface="Calibri"/>
        <a:ea typeface=""/>
        <a:cs typeface=""/>
      </a:majorFont>
      <a:minorFont>
        <a:latin typeface="Calibri Light"/>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1957</TotalTime>
  <Words>405</Words>
  <Application>Microsoft Office PowerPoint</Application>
  <PresentationFormat>On-screen Show (4:3)</PresentationFormat>
  <Paragraphs>22</Paragraphs>
  <Slides>9</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9</vt:i4>
      </vt:variant>
    </vt:vector>
  </HeadingPairs>
  <TitlesOfParts>
    <vt:vector size="16" baseType="lpstr">
      <vt:lpstr>Arial</vt:lpstr>
      <vt:lpstr>Avenir Next Condensed Regular</vt:lpstr>
      <vt:lpstr>Calibri</vt:lpstr>
      <vt:lpstr>Calibri Light</vt:lpstr>
      <vt:lpstr>Courier</vt:lpstr>
      <vt:lpstr>Courier New</vt:lpstr>
      <vt:lpstr>Office Theme</vt:lpstr>
      <vt:lpstr>How would Crocs account for the conversion of its preferred stock into common stock?</vt:lpstr>
      <vt:lpstr>Crocs announced it would be issuing $200 million of preferred stock to Blackstone group</vt:lpstr>
      <vt:lpstr>The preferred stock has a conversion feature</vt:lpstr>
      <vt:lpstr>Question 1</vt:lpstr>
      <vt:lpstr>Question 2</vt:lpstr>
      <vt:lpstr>Question 3</vt:lpstr>
      <vt:lpstr>Question 4</vt:lpstr>
      <vt:lpstr>Question Recap</vt:lpstr>
      <vt:lpstr>For additional news stories to use in the accounting classroom, see the Accounting in the Headlines blog at http://accountingintheheadlines.com/   Related video resources can be found at http://www.youtube.com/user/accountingheadlines   Questions or comments? Contact Dr. Wendy Tietz at wtietz@kent.edu  </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Wendy Tietz</dc:creator>
  <cp:lastModifiedBy>Wendy Tietz</cp:lastModifiedBy>
  <cp:revision>35</cp:revision>
  <dcterms:created xsi:type="dcterms:W3CDTF">2013-12-30T14:30:19Z</dcterms:created>
  <dcterms:modified xsi:type="dcterms:W3CDTF">2014-01-09T12:53:41Z</dcterms:modified>
</cp:coreProperties>
</file>