
<file path=[Content_Types].xml><?xml version="1.0" encoding="utf-8"?>
<Types xmlns="http://schemas.openxmlformats.org/package/2006/content-types">
  <Override PartName="/docProps/core.xml" ContentType="application/vnd.openxmlformats-package.core-properties+xml"/>
  <Default Extension="rels" ContentType="application/vnd.openxmlformats-package.relationships+xml"/>
  <Override PartName="/ppt/slides/slide5.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Default Extension="png" ContentType="image/png"/>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s/slide4.xml" ContentType="application/vnd.openxmlformats-officedocument.presentationml.slide+xml"/>
  <Override PartName="/ppt/viewProps.xml" ContentType="application/vnd.openxmlformats-officedocument.presentationml.viewProps+xml"/>
  <Override PartName="/ppt/slides/slide6.xml" ContentType="application/vnd.openxmlformats-officedocument.presentationml.slide+xml"/>
  <Default Extension="jpeg" ContentType="image/jpeg"/>
  <Override PartName="/ppt/slides/slide8.xml" ContentType="application/vnd.openxmlformats-officedocument.presentationml.slide+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sldIdLst>
    <p:sldId id="256" r:id="rId2"/>
    <p:sldId id="268" r:id="rId3"/>
    <p:sldId id="259" r:id="rId4"/>
    <p:sldId id="269" r:id="rId5"/>
    <p:sldId id="270" r:id="rId6"/>
    <p:sldId id="271" r:id="rId7"/>
    <p:sldId id="27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horzBarState="maximized">
    <p:restoredLeft sz="20029" autoAdjust="0"/>
    <p:restoredTop sz="94660"/>
  </p:normalViewPr>
  <p:slideViewPr>
    <p:cSldViewPr snapToGrid="0">
      <p:cViewPr varScale="1">
        <p:scale>
          <a:sx n="103" d="100"/>
          <a:sy n="103" d="100"/>
        </p:scale>
        <p:origin x="-296" y="-11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60564" y="5988051"/>
            <a:ext cx="4596493" cy="670322"/>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1558922"/>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30533796"/>
      </p:ext>
    </p:extLst>
  </p:cSld>
  <p:clrMap bg1="lt1" tx1="dk1" bg2="lt2" tx2="dk2" accent1="accent1" accent2="accent2" accent3="accent3" accent4="accent4" accent5="accent5" accent6="accent6" hlink="hlink" folHlink="folHlink"/>
  <p:sldLayoutIdLst>
    <p:sldLayoutId r:id="rId1"/>
    <p:sldLayoutId r:id="rId2"/>
    <p:sldLayoutId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p.me/p3NlXE-aq"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4" Type="http://schemas.openxmlformats.org/officeDocument/2006/relationships/hyperlink" Target="mailto:wtietz@kent.edu" TargetMode="External"/><Relationship Id="rId1" Type="http://schemas.openxmlformats.org/officeDocument/2006/relationships/slideLayout" Target="../slideLayouts/slideLayout3.xml"/><Relationship Id="rId2" Type="http://schemas.openxmlformats.org/officeDocument/2006/relationships/hyperlink" Target="http://accountingintheheadlines.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50122" y="2178242"/>
            <a:ext cx="7893247" cy="3271172"/>
          </a:xfrm>
        </p:spPr>
        <p:txBody>
          <a:bodyPr>
            <a:noAutofit/>
          </a:bodyPr>
          <a:lstStyle/>
          <a:p>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When </a:t>
            </a:r>
            <a:r>
              <a:rPr lang="en-US" dirty="0" smtClean="0">
                <a:latin typeface="Courier New" panose="02070309020205020404" pitchFamily="49" charset="0"/>
                <a:cs typeface="Courier New" panose="02070309020205020404" pitchFamily="49" charset="0"/>
              </a:rPr>
              <a:t>does Carnival Cruise Lines recognize revenues and expenses for its cruises?</a:t>
            </a: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endParaRPr lang="en-US" dirty="0">
              <a:latin typeface="Courier New" panose="02070309020205020404" pitchFamily="49" charset="0"/>
              <a:cs typeface="Courier New" panose="02070309020205020404" pitchFamily="49" charset="0"/>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 </a:t>
            </a:r>
            <a:r>
              <a:rPr lang="en-US" dirty="0" smtClean="0">
                <a:hlinkClick r:id="rId2"/>
              </a:rPr>
              <a:t>(April 7, </a:t>
            </a:r>
            <a:r>
              <a:rPr lang="en-US" dirty="0" smtClean="0">
                <a:hlinkClick r:id="rId2"/>
              </a:rPr>
              <a:t>2014</a:t>
            </a:r>
            <a:r>
              <a:rPr lang="en-US" dirty="0" smtClean="0">
                <a:solidFill>
                  <a:schemeClr val="tx1">
                    <a:lumMod val="50000"/>
                    <a:lumOff val="50000"/>
                  </a:schemeClr>
                </a:solidFill>
                <a:hlinkClick r:id="rId2"/>
              </a:rPr>
              <a:t>)</a:t>
            </a:r>
            <a:endParaRPr lang="en-US" dirty="0" smtClean="0">
              <a:solidFill>
                <a:schemeClr val="tx1">
                  <a:lumMod val="50000"/>
                  <a:lumOff val="50000"/>
                </a:schemeClr>
              </a:solidFill>
            </a:endParaRPr>
          </a:p>
        </p:txBody>
      </p:sp>
      <p:sp>
        <p:nvSpPr>
          <p:cNvPr id="5122" name="Text Box 4"/>
          <p:cNvSpPr txBox="1">
            <a:spLocks noChangeArrowheads="1"/>
          </p:cNvSpPr>
          <p:nvPr/>
        </p:nvSpPr>
        <p:spPr bwMode="auto">
          <a:xfrm>
            <a:off x="504825" y="1841500"/>
            <a:ext cx="6762750" cy="936625"/>
          </a:xfrm>
          <a:prstGeom prst="rect">
            <a:avLst/>
          </a:prstGeom>
          <a:noFill/>
          <a:ln w="25400">
            <a:noFill/>
            <a:miter lim="800000"/>
            <a:headEnd/>
            <a:tailEnd/>
          </a:ln>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a:ln>
                <a:noFill/>
              </a:ln>
              <a:solidFill>
                <a:schemeClr val="tx1"/>
              </a:solidFill>
              <a:effectLst/>
              <a:latin typeface="Courier New" charset="0"/>
              <a:ea typeface="Times New Roman"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43869" y="283568"/>
            <a:ext cx="8260886" cy="1208240"/>
          </a:xfrm>
        </p:spPr>
        <p:txBody>
          <a:bodyPr>
            <a:noAutofit/>
          </a:bodyPr>
          <a:lstStyle/>
          <a:p>
            <a:r>
              <a:rPr lang="en-US" sz="4000" dirty="0" smtClean="0"/>
              <a:t>Carnival Cruise Lines had a</a:t>
            </a:r>
            <a:r>
              <a:rPr lang="en-US" sz="4000" dirty="0" smtClean="0"/>
              <a:t> record-breaking month of cruise bookings in January 2014 </a:t>
            </a:r>
            <a:endParaRPr lang="en-US" sz="4300" dirty="0"/>
          </a:p>
        </p:txBody>
      </p:sp>
      <p:sp>
        <p:nvSpPr>
          <p:cNvPr id="5" name="Content Placeholder 4"/>
          <p:cNvSpPr>
            <a:spLocks noGrp="1"/>
          </p:cNvSpPr>
          <p:nvPr>
            <p:ph idx="1"/>
          </p:nvPr>
        </p:nvSpPr>
        <p:spPr>
          <a:xfrm>
            <a:off x="500355" y="2091640"/>
            <a:ext cx="3812721" cy="4304464"/>
          </a:xfrm>
        </p:spPr>
        <p:txBody>
          <a:bodyPr>
            <a:normAutofit/>
          </a:bodyPr>
          <a:lstStyle/>
          <a:p>
            <a:r>
              <a:rPr lang="en-US" dirty="0" smtClean="0"/>
              <a:t>Due to </a:t>
            </a:r>
            <a:r>
              <a:rPr lang="en-US" dirty="0" smtClean="0"/>
              <a:t>new LIVE concert series which features performances by many top artists </a:t>
            </a:r>
            <a:endParaRPr lang="en-US" dirty="0"/>
          </a:p>
        </p:txBody>
      </p:sp>
      <p:pic>
        <p:nvPicPr>
          <p:cNvPr id="12" name="Picture 11"/>
          <p:cNvPicPr>
            <a:picLocks noChangeAspect="1"/>
          </p:cNvPicPr>
          <p:nvPr/>
        </p:nvPicPr>
        <p:blipFill>
          <a:blip r:embed="rId2"/>
          <a:stretch>
            <a:fillRect/>
          </a:stretch>
        </p:blipFill>
        <p:spPr>
          <a:xfrm>
            <a:off x="4483283" y="2132914"/>
            <a:ext cx="4486508" cy="2288119"/>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53522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 </a:t>
            </a:r>
            <a:endParaRPr lang="en-US" dirty="0"/>
          </a:p>
        </p:txBody>
      </p:sp>
      <p:sp>
        <p:nvSpPr>
          <p:cNvPr id="3" name="Content Placeholder 2"/>
          <p:cNvSpPr>
            <a:spLocks noGrp="1"/>
          </p:cNvSpPr>
          <p:nvPr>
            <p:ph idx="1"/>
          </p:nvPr>
        </p:nvSpPr>
        <p:spPr>
          <a:xfrm>
            <a:off x="628650" y="1495643"/>
            <a:ext cx="7886700" cy="4382644"/>
          </a:xfrm>
        </p:spPr>
        <p:txBody>
          <a:bodyPr>
            <a:normAutofit fontScale="92500" lnSpcReduction="10000"/>
          </a:bodyPr>
          <a:lstStyle/>
          <a:p>
            <a:pPr marL="514350" lvl="0" indent="-514350">
              <a:buNone/>
            </a:pPr>
            <a:r>
              <a:rPr lang="en-US" sz="3600" dirty="0" smtClean="0"/>
              <a:t>	Assume </a:t>
            </a:r>
            <a:r>
              <a:rPr lang="en-US" sz="3600" dirty="0" smtClean="0"/>
              <a:t>that on January 10, 2014, Kerrie Collins booked a four-day cruise for June 2015 to Western Caribbean for a total of $1,958 (not including taxes, fees, or port expenses.) The customer pays in full on the day she books. What journal entry will Carnival make on January 10, 2014, for the Kerrie Collins booking and payment?</a:t>
            </a:r>
            <a:endParaRPr lang="en-US" sz="3600" dirty="0" smtClean="0"/>
          </a:p>
          <a:p>
            <a:pPr marL="514350" lvl="0" indent="-514350">
              <a:buNone/>
            </a:pPr>
            <a:endParaRPr lang="en-US" sz="3600" dirty="0" smtClean="0"/>
          </a:p>
          <a:p>
            <a:pPr marL="0" indent="0" fontAlgn="base">
              <a:buNone/>
            </a:pPr>
            <a:endParaRPr lang="en-US" sz="40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55779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r>
              <a:rPr lang="en-US" dirty="0" smtClean="0"/>
              <a:t> 2 </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514350" lvl="0" indent="-514350">
              <a:buNone/>
            </a:pPr>
            <a:r>
              <a:rPr lang="en-US" sz="3600" dirty="0" smtClean="0"/>
              <a:t>	When </a:t>
            </a:r>
            <a:r>
              <a:rPr lang="en-US" sz="3600" dirty="0" smtClean="0"/>
              <a:t>(what month/year) does Carnival recognize the revenue from Kerrie Collins’ cruise? What journal entry would Carnival make when it recognizes the revenue from Kerrie Collins’ cruise?</a:t>
            </a:r>
            <a:endParaRPr lang="en-US" sz="3600" dirty="0" smtClean="0"/>
          </a:p>
          <a:p>
            <a:pPr marL="514350" lvl="0" indent="-514350">
              <a:buNone/>
            </a:pPr>
            <a:endParaRPr lang="en-US" sz="3600" dirty="0" smtClean="0"/>
          </a:p>
          <a:p>
            <a:pPr marL="0" indent="0" fontAlgn="base">
              <a:buNone/>
            </a:pPr>
            <a:endParaRPr lang="en-US" sz="40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55779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r>
              <a:rPr lang="en-US" dirty="0" smtClean="0"/>
              <a:t> 3</a:t>
            </a:r>
            <a:endParaRPr lang="en-US" dirty="0"/>
          </a:p>
        </p:txBody>
      </p:sp>
      <p:sp>
        <p:nvSpPr>
          <p:cNvPr id="3" name="Content Placeholder 2"/>
          <p:cNvSpPr>
            <a:spLocks noGrp="1"/>
          </p:cNvSpPr>
          <p:nvPr>
            <p:ph idx="1"/>
          </p:nvPr>
        </p:nvSpPr>
        <p:spPr>
          <a:xfrm>
            <a:off x="628650" y="1495643"/>
            <a:ext cx="7886700" cy="4382644"/>
          </a:xfrm>
        </p:spPr>
        <p:txBody>
          <a:bodyPr>
            <a:normAutofit fontScale="92500" lnSpcReduction="10000"/>
          </a:bodyPr>
          <a:lstStyle/>
          <a:p>
            <a:pPr marL="514350" lvl="0" indent="-514350">
              <a:buNone/>
            </a:pPr>
            <a:r>
              <a:rPr lang="en-US" sz="3600" dirty="0" smtClean="0"/>
              <a:t>	Now </a:t>
            </a:r>
            <a:r>
              <a:rPr lang="en-US" sz="3600" dirty="0" smtClean="0"/>
              <a:t>assume that Carnival booked Lady Antebellum in January 2014 to perform on the June 2015 Western Caribbean cruise.  Further assume that Carnival pays Lady Antebellum its entire performance fee of $52,000 on January 15, 2014, for the June 2015 cruise. What journal entry will Carnival make on January 15, 2014, for its payment to Lady Antebellum?</a:t>
            </a:r>
            <a:endParaRPr lang="en-US" sz="3600" dirty="0" smtClean="0"/>
          </a:p>
          <a:p>
            <a:pPr marL="514350" lvl="0" indent="-514350">
              <a:buNone/>
            </a:pPr>
            <a:endParaRPr lang="en-US" sz="3600" dirty="0" smtClean="0"/>
          </a:p>
          <a:p>
            <a:pPr marL="0" indent="0" fontAlgn="base">
              <a:buNone/>
            </a:pPr>
            <a:endParaRPr lang="en-US" sz="40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55779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r>
              <a:rPr lang="en-US" dirty="0" smtClean="0"/>
              <a:t> 4</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514350" lvl="0" indent="-514350">
              <a:buNone/>
            </a:pPr>
            <a:r>
              <a:rPr lang="en-US" sz="3600" dirty="0" smtClean="0"/>
              <a:t>	When </a:t>
            </a:r>
            <a:r>
              <a:rPr lang="en-US" sz="3600" dirty="0" smtClean="0"/>
              <a:t>(what month/year) would Carnival expense the payment to Lady Antebellum? What journal entry would Carnival make when it recognizes the Lady Antebellum expense?</a:t>
            </a:r>
          </a:p>
          <a:p>
            <a:pPr marL="514350" lvl="0" indent="-514350">
              <a:buNone/>
            </a:pPr>
            <a:endParaRPr lang="en-US" sz="3600" dirty="0" smtClean="0"/>
          </a:p>
          <a:p>
            <a:pPr marL="0" indent="0" fontAlgn="base">
              <a:buNone/>
            </a:pPr>
            <a:endParaRPr lang="en-US" sz="40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55779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r>
              <a:rPr lang="en-US" dirty="0" smtClean="0"/>
              <a:t> Recap </a:t>
            </a:r>
            <a:endParaRPr lang="en-US" dirty="0"/>
          </a:p>
        </p:txBody>
      </p:sp>
      <p:sp>
        <p:nvSpPr>
          <p:cNvPr id="3" name="Content Placeholder 2"/>
          <p:cNvSpPr>
            <a:spLocks noGrp="1"/>
          </p:cNvSpPr>
          <p:nvPr>
            <p:ph idx="1"/>
          </p:nvPr>
        </p:nvSpPr>
        <p:spPr>
          <a:xfrm>
            <a:off x="628650" y="1495643"/>
            <a:ext cx="7886700" cy="4382644"/>
          </a:xfrm>
        </p:spPr>
        <p:txBody>
          <a:bodyPr>
            <a:normAutofit fontScale="62500" lnSpcReduction="20000"/>
          </a:bodyPr>
          <a:lstStyle/>
          <a:p>
            <a:pPr marL="514350" lvl="0" indent="-514350">
              <a:buFont typeface="+mj-lt"/>
              <a:buAutoNum type="arabicPeriod"/>
            </a:pPr>
            <a:r>
              <a:rPr lang="en-US" dirty="0" smtClean="0"/>
              <a:t>Assume that on January 10, 2014, Kerrie Collins booked a four-day cruise for June 2015 to Western Caribbean for a total of $1,958 (not including taxes, fees, or port expenses.) The customer pays in full on the day she books. What journal entry will Carnival make on January 10, 2014, for the Kerrie Collins booking and payment?</a:t>
            </a:r>
          </a:p>
          <a:p>
            <a:pPr marL="514350" lvl="0" indent="-514350">
              <a:buFont typeface="+mj-lt"/>
              <a:buAutoNum type="arabicPeriod"/>
            </a:pPr>
            <a:r>
              <a:rPr lang="en-US" dirty="0" smtClean="0"/>
              <a:t>When (what month/year) does Carnival recognize the revenue from Kerrie Collins’ cruise? What journal entry would Carnival make when it recognizes the revenue from Kerrie Collins’ cruise?</a:t>
            </a:r>
          </a:p>
          <a:p>
            <a:pPr marL="514350" lvl="0" indent="-514350">
              <a:buFont typeface="+mj-lt"/>
              <a:buAutoNum type="arabicPeriod"/>
            </a:pPr>
            <a:r>
              <a:rPr lang="en-US" dirty="0" smtClean="0"/>
              <a:t>Now assume that Carnival booked Lady Antebellum in January 2014 to perform on the June 2015 Western Caribbean cruise.  Further assume that Carnival pays Lady Antebellum its entire performance fee of $52,000 on January 15, 2014, for the June 2015 cruise. What journal entry will Carnival make on January 15, 2014, for its payment to Lady Antebellum?</a:t>
            </a:r>
          </a:p>
          <a:p>
            <a:pPr marL="514350" lvl="0" indent="-514350">
              <a:buFont typeface="+mj-lt"/>
              <a:buAutoNum type="arabicPeriod"/>
            </a:pPr>
            <a:r>
              <a:rPr lang="en-US" dirty="0" smtClean="0"/>
              <a:t>When (what month/year) would Carnival expense the payment to Lady Antebellum? What journal entry would Carnival make when it recognizes the Lady Antebellum expense?</a:t>
            </a:r>
          </a:p>
          <a:p>
            <a:pPr marL="514350" indent="-514350">
              <a:buNone/>
            </a:pPr>
            <a:endParaRPr lang="en-US" sz="3600" dirty="0" smtClean="0"/>
          </a:p>
          <a:p>
            <a:pPr marL="514350" lvl="0" indent="-514350">
              <a:buNone/>
            </a:pPr>
            <a:endParaRPr lang="en-US" sz="3600" dirty="0" smtClean="0"/>
          </a:p>
          <a:p>
            <a:pPr marL="0" indent="0" fontAlgn="base">
              <a:buNone/>
            </a:pPr>
            <a:endParaRPr lang="en-US" sz="40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55779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1074</TotalTime>
  <Words>546</Words>
  <Application>Microsoft Office PowerPoint</Application>
  <PresentationFormat>On-screen Show (4:3)</PresentationFormat>
  <Paragraphs>19</Paragraphs>
  <Slides>8</Slides>
  <Notes>0</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Office Theme</vt:lpstr>
      <vt:lpstr>       When does Carnival Cruise Lines recognize revenues and expenses for its cruises?          </vt:lpstr>
      <vt:lpstr>Carnival Cruise Lines had a record-breaking month of cruise bookings in January 2014 </vt:lpstr>
      <vt:lpstr>Question 1 </vt:lpstr>
      <vt:lpstr>Question 2 </vt:lpstr>
      <vt:lpstr>Question 3</vt:lpstr>
      <vt:lpstr>Question 4</vt:lpstr>
      <vt:lpstr>Question Recap </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hallie d'agostino</cp:lastModifiedBy>
  <cp:revision>68</cp:revision>
  <dcterms:created xsi:type="dcterms:W3CDTF">2014-03-11T01:05:46Z</dcterms:created>
  <dcterms:modified xsi:type="dcterms:W3CDTF">2014-03-11T02:35:32Z</dcterms:modified>
</cp:coreProperties>
</file>