
<file path=[Content_Types].xml><?xml version="1.0" encoding="utf-8"?>
<Types xmlns="http://schemas.openxmlformats.org/package/2006/content-types">
  <Override PartName="/docProps/core.xml" ContentType="application/vnd.openxmlformats-package.core-properties+xml"/>
  <Override PartName="/ppt/slides/slide5.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57" r:id="rId3"/>
    <p:sldId id="259" r:id="rId4"/>
    <p:sldId id="260" r:id="rId5"/>
    <p:sldId id="258"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20029" autoAdjust="0"/>
    <p:restoredTop sz="94660"/>
  </p:normalViewPr>
  <p:slideViewPr>
    <p:cSldViewPr snapToGrid="0">
      <p:cViewPr varScale="1">
        <p:scale>
          <a:sx n="103" d="100"/>
          <a:sy n="103" d="100"/>
        </p:scale>
        <p:origin x="-296"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60564" y="5988051"/>
            <a:ext cx="4596493" cy="670322"/>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1558922"/>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30533796"/>
      </p:ext>
    </p:extLst>
  </p:cSld>
  <p:clrMap bg1="lt1" tx1="dk1" bg2="lt2" tx2="dk2" accent1="accent1" accent2="accent2" accent3="accent3" accent4="accent4" accent5="accent5" accent6="accent6" hlink="hlink" folHlink="folHlink"/>
  <p:sldLayoutIdLst>
    <p:sldLayoutId r:id="rId1"/>
    <p:sldLayoutId r:id="rId2"/>
    <p:sldLayoutId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8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709739"/>
            <a:ext cx="7893247" cy="3038335"/>
          </a:xfrm>
        </p:spPr>
        <p:txBody>
          <a:bodyPr>
            <a:noAutofit/>
          </a:bodyPr>
          <a:lstStyle/>
          <a:p>
            <a:pPr lvl="0"/>
            <a:r>
              <a:rPr lang="en-US" dirty="0" smtClean="0">
                <a:latin typeface="Courier New" panose="02070309020205020404" pitchFamily="49" charset="0"/>
                <a:cs typeface="Courier New" panose="02070309020205020404" pitchFamily="49" charset="0"/>
              </a:rPr>
              <a:t>How </a:t>
            </a:r>
            <a:r>
              <a:rPr lang="en-US" dirty="0" smtClean="0">
                <a:latin typeface="Courier New" panose="02070309020205020404" pitchFamily="49" charset="0"/>
                <a:cs typeface="Courier New" panose="02070309020205020404" pitchFamily="49" charset="0"/>
              </a:rPr>
              <a:t>will installing tablets at all tables affect Applebee’s breakeven point?</a:t>
            </a:r>
            <a:br>
              <a:rPr lang="en-US" dirty="0" smtClean="0">
                <a:latin typeface="Courier New" panose="02070309020205020404" pitchFamily="49" charset="0"/>
                <a:cs typeface="Courier New" panose="02070309020205020404" pitchFamily="49" charset="0"/>
              </a:rPr>
            </a:b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a:t>
            </a:r>
            <a:r>
              <a:rPr lang="en-US" dirty="0" smtClean="0">
                <a:solidFill>
                  <a:schemeClr val="tx1">
                    <a:lumMod val="50000"/>
                    <a:lumOff val="50000"/>
                  </a:schemeClr>
                </a:solidFill>
                <a:hlinkClick r:id="rId2"/>
              </a:rPr>
              <a:t> </a:t>
            </a:r>
            <a:r>
              <a:rPr lang="en-US" dirty="0" smtClean="0">
                <a:hlinkClick r:id="rId2"/>
              </a:rPr>
              <a:t>(April 15, 2014</a:t>
            </a:r>
            <a:r>
              <a:rPr lang="en-US" dirty="0" smtClean="0">
                <a:solidFill>
                  <a:schemeClr val="tx1">
                    <a:lumMod val="50000"/>
                    <a:lumOff val="50000"/>
                  </a:schemeClr>
                </a:solidFill>
                <a:hlinkClick r:id="rId2"/>
              </a:rPr>
              <a:t>)</a:t>
            </a:r>
            <a:endParaRPr lang="en-US" dirty="0" smtClean="0">
              <a:solidFill>
                <a:schemeClr val="tx1">
                  <a:lumMod val="50000"/>
                  <a:lumOff val="50000"/>
                </a:schemeClr>
              </a:solidFill>
            </a:endParaRPr>
          </a:p>
        </p:txBody>
      </p:sp>
      <p:sp>
        <p:nvSpPr>
          <p:cNvPr id="5122" name="Text Box 4"/>
          <p:cNvSpPr txBox="1">
            <a:spLocks noChangeArrowheads="1"/>
          </p:cNvSpPr>
          <p:nvPr/>
        </p:nvSpPr>
        <p:spPr bwMode="auto">
          <a:xfrm>
            <a:off x="504825" y="1841500"/>
            <a:ext cx="6762750" cy="936625"/>
          </a:xfrm>
          <a:prstGeom prst="rect">
            <a:avLst/>
          </a:prstGeom>
          <a:noFill/>
          <a:ln w="25400">
            <a:noFill/>
            <a:miter lim="800000"/>
            <a:headEnd/>
            <a:tailEnd/>
          </a:ln>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a:ln>
                <a:noFill/>
              </a:ln>
              <a:solidFill>
                <a:schemeClr val="tx1"/>
              </a:solidFill>
              <a:effectLst/>
              <a:latin typeface="Courier New" charset="0"/>
              <a:ea typeface="Times New Roman"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50061"/>
            <a:ext cx="7886700" cy="832303"/>
          </a:xfrm>
        </p:spPr>
        <p:txBody>
          <a:bodyPr>
            <a:normAutofit fontScale="90000"/>
          </a:bodyPr>
          <a:lstStyle/>
          <a:p>
            <a:r>
              <a:rPr lang="en-US" sz="4444" dirty="0" smtClean="0"/>
              <a:t>Applebee’s is installing Presto tablets by E La Carte at every table</a:t>
            </a:r>
            <a:endParaRPr lang="en-US" sz="4444" dirty="0"/>
          </a:p>
        </p:txBody>
      </p:sp>
      <p:sp>
        <p:nvSpPr>
          <p:cNvPr id="5" name="Content Placeholder 4"/>
          <p:cNvSpPr>
            <a:spLocks noGrp="1"/>
          </p:cNvSpPr>
          <p:nvPr>
            <p:ph idx="1"/>
          </p:nvPr>
        </p:nvSpPr>
        <p:spPr>
          <a:xfrm>
            <a:off x="628650" y="1746429"/>
            <a:ext cx="3812721" cy="4304464"/>
          </a:xfrm>
        </p:spPr>
        <p:txBody>
          <a:bodyPr>
            <a:normAutofit/>
          </a:bodyPr>
          <a:lstStyle/>
          <a:p>
            <a:r>
              <a:rPr lang="en-US" dirty="0" smtClean="0"/>
              <a:t>Customers will be able to pay their food bill and order appetizers and desserts using the </a:t>
            </a:r>
            <a:r>
              <a:rPr lang="en-US" dirty="0" smtClean="0"/>
              <a:t>tablets</a:t>
            </a:r>
          </a:p>
          <a:p>
            <a:r>
              <a:rPr lang="en-US" dirty="0" smtClean="0"/>
              <a:t>Also </a:t>
            </a:r>
            <a:r>
              <a:rPr lang="en-US" dirty="0" smtClean="0"/>
              <a:t>function as </a:t>
            </a:r>
            <a:r>
              <a:rPr lang="en-US" dirty="0" smtClean="0"/>
              <a:t>jukeboxes and can be used to play games  </a:t>
            </a:r>
            <a:endParaRPr lang="en-US" dirty="0"/>
          </a:p>
        </p:txBody>
      </p:sp>
      <p:pic>
        <p:nvPicPr>
          <p:cNvPr id="6" name="Picture 5"/>
          <p:cNvPicPr>
            <a:picLocks noChangeAspect="1"/>
          </p:cNvPicPr>
          <p:nvPr/>
        </p:nvPicPr>
        <p:blipFill>
          <a:blip r:embed="rId2"/>
          <a:stretch>
            <a:fillRect/>
          </a:stretch>
        </p:blipFill>
        <p:spPr>
          <a:xfrm>
            <a:off x="4538557" y="2145242"/>
            <a:ext cx="4382786" cy="2330181"/>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fontScale="85000" lnSpcReduction="20000"/>
          </a:bodyPr>
          <a:lstStyle/>
          <a:p>
            <a:pPr marL="514350" lvl="0" indent="-514350">
              <a:buNone/>
            </a:pPr>
            <a:r>
              <a:rPr lang="en-US" sz="4000" dirty="0" smtClean="0"/>
              <a:t>	</a:t>
            </a:r>
            <a:r>
              <a:rPr lang="en-US" sz="4000" dirty="0" smtClean="0"/>
              <a:t>Assume </a:t>
            </a:r>
            <a:r>
              <a:rPr lang="en-US" sz="4000" dirty="0" smtClean="0"/>
              <a:t>that, in 2014, Applebee’s does not open any new restaurants, nor does it reconfigure any of its existing restaurant layouts. Assume also that the tablet subscription fee is charged per tablet. Is the tablet subscription fee a variable cost or a fixed cost? What will be the impact of the tablet subscription fee on Applebee’s breakeven point in sales dollars? Explain.</a:t>
            </a:r>
            <a:endParaRPr lang="en-US" sz="4000" dirty="0" smtClean="0"/>
          </a:p>
          <a:p>
            <a:pPr marL="0" indent="0" fontAlgn="base">
              <a:buNone/>
            </a:pPr>
            <a:endParaRPr lang="en-US" sz="40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a:buNone/>
            </a:pPr>
            <a:r>
              <a:rPr lang="en-US" sz="4000" dirty="0" smtClean="0"/>
              <a:t>	</a:t>
            </a:r>
            <a:r>
              <a:rPr lang="en-US" sz="4000" dirty="0" smtClean="0"/>
              <a:t>What </a:t>
            </a:r>
            <a:r>
              <a:rPr lang="en-US" sz="4000" dirty="0" smtClean="0"/>
              <a:t>would you expect, if any, the effect of the music and game sales revenue be on Applebee’s contribution margin ratio?  Why?</a:t>
            </a:r>
            <a:endParaRPr lang="en-US" sz="4000"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lnSpcReduction="10000"/>
          </a:bodyPr>
          <a:lstStyle/>
          <a:p>
            <a:pPr marL="514350" lvl="0" indent="-514350">
              <a:buFont typeface="+mj-lt"/>
              <a:buAutoNum type="arabicPeriod"/>
            </a:pPr>
            <a:r>
              <a:rPr lang="en-US" dirty="0" smtClean="0"/>
              <a:t>Assume that, in 2014, Applebee’s does not open any new restaurants, nor does it reconfigure any of its existing restaurant layouts. Assume also that the tablet subscription fee is charged per tablet. Is the tablet subscription fee a variable cost or a fixed cost? What will be the impact of the tablet subscription fee on Applebee’s breakeven point in sales dollars? Explain.</a:t>
            </a:r>
          </a:p>
          <a:p>
            <a:pPr marL="514350" lvl="0" indent="-514350">
              <a:buFont typeface="+mj-lt"/>
              <a:buAutoNum type="arabicPeriod"/>
            </a:pPr>
            <a:r>
              <a:rPr lang="en-US" dirty="0" smtClean="0"/>
              <a:t>What would you expect, if any, the effect of the music and game sales revenue be on Applebee’s contribution margin ratio?  Why?</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2257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938</TotalTime>
  <Words>324</Words>
  <Application>Microsoft Office PowerPoint</Application>
  <PresentationFormat>On-screen Show (4:3)</PresentationFormat>
  <Paragraphs>13</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How will installing tablets at all tables affect Applebee’s breakeven point? </vt:lpstr>
      <vt:lpstr>Applebee’s is installing Presto tablets by E La Carte at every table</vt:lpstr>
      <vt:lpstr>Question 1</vt:lpstr>
      <vt:lpstr>Question 2</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26</cp:revision>
  <dcterms:created xsi:type="dcterms:W3CDTF">2014-02-09T23:06:03Z</dcterms:created>
  <dcterms:modified xsi:type="dcterms:W3CDTF">2014-02-09T23:14:00Z</dcterms:modified>
</cp:coreProperties>
</file>