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73" r:id="rId4"/>
    <p:sldId id="274" r:id="rId5"/>
    <p:sldId id="275" r:id="rId6"/>
    <p:sldId id="259" r:id="rId7"/>
    <p:sldId id="269" r:id="rId8"/>
    <p:sldId id="270" r:id="rId9"/>
    <p:sldId id="271" r:id="rId10"/>
    <p:sldId id="276" r:id="rId11"/>
    <p:sldId id="263"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9" autoAdjust="0"/>
    <p:restoredTop sz="94660"/>
  </p:normalViewPr>
  <p:slideViewPr>
    <p:cSldViewPr snapToGrid="0">
      <p:cViewPr varScale="1">
        <p:scale>
          <a:sx n="101" d="100"/>
          <a:sy n="101" d="100"/>
        </p:scale>
        <p:origin x="126" y="7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7886700"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Tree>
    <p:extLst>
      <p:ext uri="{BB962C8B-B14F-4D97-AF65-F5344CB8AC3E}">
        <p14:creationId xmlns:p14="http://schemas.microsoft.com/office/powerpoint/2010/main" val="9512451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3812721"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558922"/>
          </a:xfrm>
          <a:prstGeom prst="rect">
            <a:avLst/>
          </a:prstGeom>
        </p:spPr>
      </p:pic>
    </p:spTree>
    <p:extLst>
      <p:ext uri="{BB962C8B-B14F-4D97-AF65-F5344CB8AC3E}">
        <p14:creationId xmlns:p14="http://schemas.microsoft.com/office/powerpoint/2010/main" val="21268432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smtClean="0">
                <a:latin typeface="+mj-lt"/>
                <a:cs typeface="Avenir Next Condensed Regular"/>
              </a:rPr>
              <a:t>Copyright © 2014 by Dr. Wendy Tietz. </a:t>
            </a:r>
            <a:br>
              <a:rPr lang="en-US" sz="1200" b="1" i="1" dirty="0" smtClean="0">
                <a:latin typeface="+mj-lt"/>
                <a:cs typeface="Avenir Next Condensed Regular"/>
              </a:rPr>
            </a:br>
            <a:r>
              <a:rPr lang="en-US" sz="1200" i="1" dirty="0" smtClean="0">
                <a:latin typeface="+mj-lt"/>
                <a:cs typeface="Avenir Next Condensed Regular"/>
              </a:rPr>
              <a:t>This work is licensed under a Creative Commons Attribution-NonCommercial 3.0 Unported License.</a:t>
            </a:r>
            <a:r>
              <a:rPr lang="en-US" sz="1200" i="1" dirty="0" smtClean="0">
                <a:solidFill>
                  <a:schemeClr val="tx1"/>
                </a:solidFill>
                <a:latin typeface="+mj-lt"/>
                <a:cs typeface="Avenir Next Condensed Regular"/>
              </a:rPr>
              <a:t> </a:t>
            </a:r>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p.me/p3NlXE-d5" TargetMode="Externa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www.youtube.com/user/accountingheadlines" TargetMode="External"/><Relationship Id="rId2" Type="http://schemas.openxmlformats.org/officeDocument/2006/relationships/hyperlink" Target="http://accountingintheheadlines.com/" TargetMode="External"/><Relationship Id="rId1" Type="http://schemas.openxmlformats.org/officeDocument/2006/relationships/slideLayout" Target="../slideLayouts/slideLayout3.xml"/><Relationship Id="rId4" Type="http://schemas.openxmlformats.org/officeDocument/2006/relationships/hyperlink" Target="mailto:wtietz@kent.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39313" y="3107408"/>
            <a:ext cx="8401049" cy="1947612"/>
          </a:xfrm>
        </p:spPr>
        <p:txBody>
          <a:bodyPr>
            <a:noAutofit/>
          </a:bodyPr>
          <a:lstStyle/>
          <a:p>
            <a:r>
              <a:rPr lang="en-US" dirty="0" smtClean="0">
                <a:latin typeface="Courier New" panose="02070309020205020404" pitchFamily="49" charset="0"/>
                <a:cs typeface="Courier New" panose="02070309020205020404" pitchFamily="49" charset="0"/>
              </a:rPr>
              <a:t>Target</a:t>
            </a:r>
            <a:r>
              <a:rPr lang="en-US" dirty="0">
                <a:latin typeface="Courier New" panose="02070309020205020404" pitchFamily="49" charset="0"/>
                <a:cs typeface="Courier New" panose="02070309020205020404" pitchFamily="49" charset="0"/>
              </a:rPr>
              <a:t>, Data Breach, and Contingent Liabilities</a:t>
            </a:r>
            <a:endParaRPr lang="en-US" dirty="0">
              <a:latin typeface="Courier New" panose="02070309020205020404" pitchFamily="49" charset="0"/>
              <a:cs typeface="Courier New" panose="02070309020205020404" pitchFamily="49" charset="0"/>
            </a:endParaRPr>
          </a:p>
        </p:txBody>
      </p:sp>
      <p:sp>
        <p:nvSpPr>
          <p:cNvPr id="5" name="Text Placeholder 4"/>
          <p:cNvSpPr>
            <a:spLocks noGrp="1"/>
          </p:cNvSpPr>
          <p:nvPr>
            <p:ph type="body" idx="1"/>
          </p:nvPr>
        </p:nvSpPr>
        <p:spPr>
          <a:xfrm>
            <a:off x="244063" y="5911352"/>
            <a:ext cx="4729276" cy="700587"/>
          </a:xfrm>
        </p:spPr>
        <p:txBody>
          <a:bodyPr>
            <a:normAutofit/>
          </a:bodyPr>
          <a:lstStyle/>
          <a:p>
            <a:r>
              <a:rPr lang="en-US" dirty="0" smtClean="0">
                <a:solidFill>
                  <a:schemeClr val="tx1">
                    <a:lumMod val="50000"/>
                    <a:lumOff val="50000"/>
                  </a:schemeClr>
                </a:solidFill>
                <a:hlinkClick r:id="rId2"/>
              </a:rPr>
              <a:t>Original blog posting </a:t>
            </a:r>
            <a:r>
              <a:rPr lang="en-US" dirty="0" smtClean="0">
                <a:hlinkClick r:id="rId2"/>
              </a:rPr>
              <a:t>(March 27, </a:t>
            </a:r>
            <a:r>
              <a:rPr lang="en-US" dirty="0" smtClean="0">
                <a:hlinkClick r:id="rId2"/>
              </a:rPr>
              <a:t>2014</a:t>
            </a:r>
            <a:r>
              <a:rPr lang="en-US" dirty="0" smtClean="0">
                <a:solidFill>
                  <a:schemeClr val="tx1">
                    <a:lumMod val="50000"/>
                    <a:lumOff val="50000"/>
                  </a:schemeClr>
                </a:solidFill>
                <a:hlinkClick r:id="rId2"/>
              </a:rPr>
              <a:t>)</a:t>
            </a:r>
            <a:endParaRPr lang="en-US" dirty="0" smtClean="0">
              <a:solidFill>
                <a:schemeClr val="tx1">
                  <a:lumMod val="50000"/>
                  <a:lumOff val="50000"/>
                </a:schemeClr>
              </a:solidFill>
            </a:endParaRPr>
          </a:p>
        </p:txBody>
      </p:sp>
      <p:sp>
        <p:nvSpPr>
          <p:cNvPr id="5122" name="Text Box 4"/>
          <p:cNvSpPr txBox="1">
            <a:spLocks noChangeArrowheads="1"/>
          </p:cNvSpPr>
          <p:nvPr/>
        </p:nvSpPr>
        <p:spPr bwMode="auto">
          <a:xfrm>
            <a:off x="504825" y="1841500"/>
            <a:ext cx="6762750" cy="936625"/>
          </a:xfrm>
          <a:prstGeom prst="rect">
            <a:avLst/>
          </a:prstGeom>
          <a:noFill/>
          <a:ln w="25400">
            <a:noFill/>
            <a:miter lim="800000"/>
            <a:headEnd/>
            <a:tailEnd/>
          </a:ln>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endParaRPr kumimoji="0" lang="en-US" sz="2000" b="1" i="0" u="none" strike="noStrike" cap="none" normalizeH="0" baseline="0" dirty="0">
              <a:ln>
                <a:noFill/>
              </a:ln>
              <a:solidFill>
                <a:schemeClr val="tx1"/>
              </a:solidFill>
              <a:effectLst/>
              <a:latin typeface="Courier New" charset="0"/>
              <a:ea typeface="Times New Roman"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0613" y="1888208"/>
            <a:ext cx="2438400" cy="1219200"/>
          </a:xfrm>
          <a:prstGeom prst="rect">
            <a:avLst/>
          </a:prstGeom>
        </p:spPr>
      </p:pic>
    </p:spTree>
    <p:extLst>
      <p:ext uri="{BB962C8B-B14F-4D97-AF65-F5344CB8AC3E}">
        <p14:creationId xmlns:p14="http://schemas.microsoft.com/office/powerpoint/2010/main" val="538122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43869" y="283568"/>
            <a:ext cx="8260886" cy="1208240"/>
          </a:xfrm>
        </p:spPr>
        <p:txBody>
          <a:bodyPr>
            <a:noAutofit/>
          </a:bodyPr>
          <a:lstStyle/>
          <a:p>
            <a:r>
              <a:rPr lang="en-US" sz="4000" dirty="0"/>
              <a:t>10-K Minute: Target, Data Breach, and Contingent Liabilities</a:t>
            </a:r>
            <a:endParaRPr lang="en-US" sz="4300" dirty="0"/>
          </a:p>
        </p:txBody>
      </p:sp>
      <p:sp>
        <p:nvSpPr>
          <p:cNvPr id="5" name="Content Placeholder 4"/>
          <p:cNvSpPr>
            <a:spLocks noGrp="1"/>
          </p:cNvSpPr>
          <p:nvPr>
            <p:ph idx="1"/>
          </p:nvPr>
        </p:nvSpPr>
        <p:spPr>
          <a:xfrm>
            <a:off x="500355" y="1672455"/>
            <a:ext cx="8204400" cy="4304464"/>
          </a:xfrm>
        </p:spPr>
        <p:txBody>
          <a:bodyPr>
            <a:normAutofit/>
          </a:bodyPr>
          <a:lstStyle/>
          <a:p>
            <a:r>
              <a:rPr lang="en-US" dirty="0" smtClean="0"/>
              <a:t>In 4</a:t>
            </a:r>
            <a:r>
              <a:rPr lang="en-US" baseline="30000" dirty="0" smtClean="0"/>
              <a:t>th</a:t>
            </a:r>
            <a:r>
              <a:rPr lang="en-US" dirty="0" smtClean="0"/>
              <a:t> quarter 2013, hackers broke into Targe</a:t>
            </a:r>
            <a:r>
              <a:rPr lang="en-US" dirty="0" smtClean="0"/>
              <a:t>t’s systems and stole name and credit card information for up to 70 million customers</a:t>
            </a:r>
            <a:endParaRPr lang="en-US" dirty="0" smtClean="0"/>
          </a:p>
          <a:p>
            <a:r>
              <a:rPr lang="en-US" dirty="0" smtClean="0"/>
              <a:t>Data breach ramifications are discussed in the Notes to Financial Statements in Target’s 2013 10-K</a:t>
            </a:r>
            <a:endParaRPr lang="en-US" dirty="0" smtClean="0"/>
          </a:p>
          <a:p>
            <a:pPr>
              <a:buNone/>
            </a:pPr>
            <a:r>
              <a:rPr lang="en-US" dirty="0" smtClean="0"/>
              <a:t>  </a:t>
            </a:r>
            <a:endParaRPr lang="en-US" dirty="0"/>
          </a:p>
        </p:txBody>
      </p:sp>
    </p:spTree>
    <p:extLst>
      <p:ext uri="{BB962C8B-B14F-4D97-AF65-F5344CB8AC3E}">
        <p14:creationId xmlns:p14="http://schemas.microsoft.com/office/powerpoint/2010/main" val="5535229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Excerpt 1 from 2013 Target 10-K Notes to Financial Statements </a:t>
            </a:r>
            <a:endParaRPr lang="en-US" dirty="0"/>
          </a:p>
        </p:txBody>
      </p:sp>
      <p:sp>
        <p:nvSpPr>
          <p:cNvPr id="7" name="Content Placeholder 6"/>
          <p:cNvSpPr>
            <a:spLocks noGrp="1"/>
          </p:cNvSpPr>
          <p:nvPr>
            <p:ph idx="1"/>
          </p:nvPr>
        </p:nvSpPr>
        <p:spPr>
          <a:xfrm>
            <a:off x="628650" y="1485900"/>
            <a:ext cx="7886700" cy="4392387"/>
          </a:xfrm>
        </p:spPr>
        <p:txBody>
          <a:bodyPr/>
          <a:lstStyle/>
          <a:p>
            <a:pPr marL="0" indent="0">
              <a:buNone/>
            </a:pPr>
            <a:r>
              <a:rPr lang="en-US" dirty="0"/>
              <a:t>“</a:t>
            </a:r>
            <a:r>
              <a:rPr lang="en-US" b="1" dirty="0">
                <a:solidFill>
                  <a:srgbClr val="C00000"/>
                </a:solidFill>
              </a:rPr>
              <a:t>In the fourth quarter of 2013, we recorded $61 million of pretax Data Breach-related expenses, and expected insurance proceeds of $44 million, for net expenses of $17 million ($11 million after tax).... </a:t>
            </a:r>
            <a:r>
              <a:rPr lang="en-US" dirty="0"/>
              <a:t>These expenses were included in our Consolidated Statements of Operations as Selling, General and Administrative Expenses (SG&amp;A)... Expenses include costs to investigate …, provide credit-monitoring services…, increase staffing in our call centers, and procure legal and other professional services.”</a:t>
            </a:r>
            <a:endParaRPr lang="en-US" dirty="0"/>
          </a:p>
        </p:txBody>
      </p:sp>
    </p:spTree>
    <p:extLst>
      <p:ext uri="{BB962C8B-B14F-4D97-AF65-F5344CB8AC3E}">
        <p14:creationId xmlns:p14="http://schemas.microsoft.com/office/powerpoint/2010/main" val="2886299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Excerpt 2 from 2013 Target 10-K Notes to Financial Statements </a:t>
            </a:r>
            <a:endParaRPr lang="en-US" dirty="0"/>
          </a:p>
        </p:txBody>
      </p:sp>
      <p:sp>
        <p:nvSpPr>
          <p:cNvPr id="7" name="Content Placeholder 6"/>
          <p:cNvSpPr>
            <a:spLocks noGrp="1"/>
          </p:cNvSpPr>
          <p:nvPr>
            <p:ph idx="1"/>
          </p:nvPr>
        </p:nvSpPr>
        <p:spPr>
          <a:xfrm>
            <a:off x="628650" y="1447800"/>
            <a:ext cx="7886700" cy="4430487"/>
          </a:xfrm>
        </p:spPr>
        <p:txBody>
          <a:bodyPr>
            <a:normAutofit fontScale="85000" lnSpcReduction="20000"/>
          </a:bodyPr>
          <a:lstStyle/>
          <a:p>
            <a:pPr marL="0" indent="0">
              <a:buNone/>
            </a:pPr>
            <a:r>
              <a:rPr lang="en-US" dirty="0"/>
              <a:t>“</a:t>
            </a:r>
            <a:r>
              <a:rPr lang="en-US" b="1" dirty="0">
                <a:solidFill>
                  <a:srgbClr val="C00000"/>
                </a:solidFill>
              </a:rPr>
              <a:t>The $61 million of fourth quarter expenses also include an accrual for the estimated probable loss related to the expected payment card networks’ claims</a:t>
            </a:r>
            <a:r>
              <a:rPr lang="en-US" dirty="0"/>
              <a:t> by reason of the Data Breach. The ultimate amount of these claims will likely include amounts for incremental counterfeit fraud losses and non-ordinary course operating expenses (such as card reissuance costs) that the payment card networks believe they or their issuing banks have incurred… </a:t>
            </a:r>
            <a:r>
              <a:rPr lang="en-US" b="1" dirty="0">
                <a:solidFill>
                  <a:srgbClr val="7030A0"/>
                </a:solidFill>
              </a:rPr>
              <a:t>Currently, we can only reasonably estimate a loss associated with settlements of the networks' expected claims for non-ordinary course operating expenses. </a:t>
            </a:r>
            <a:r>
              <a:rPr lang="en-US" b="1" dirty="0">
                <a:solidFill>
                  <a:schemeClr val="accent1">
                    <a:lumMod val="75000"/>
                  </a:schemeClr>
                </a:solidFill>
              </a:rPr>
              <a:t>The year-end accrual does not include any amounts associated with the networks' expected claims for alleged incremental counterfeit fraud losses because the loss..., while probable in our judgment, is not reasonably estimable... </a:t>
            </a:r>
            <a:r>
              <a:rPr lang="en-US" dirty="0"/>
              <a:t>We believe that it is reasonably possible that the ultimate amount paid on payment card network claims could be material...”</a:t>
            </a:r>
            <a:endParaRPr lang="en-US" dirty="0"/>
          </a:p>
        </p:txBody>
      </p:sp>
    </p:spTree>
    <p:extLst>
      <p:ext uri="{BB962C8B-B14F-4D97-AF65-F5344CB8AC3E}">
        <p14:creationId xmlns:p14="http://schemas.microsoft.com/office/powerpoint/2010/main" val="3442276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Excerpt 3 from 2013 Target 10-K Notes to Financial Statements </a:t>
            </a:r>
            <a:endParaRPr lang="en-US" dirty="0"/>
          </a:p>
        </p:txBody>
      </p:sp>
      <p:sp>
        <p:nvSpPr>
          <p:cNvPr id="7" name="Content Placeholder 6"/>
          <p:cNvSpPr>
            <a:spLocks noGrp="1"/>
          </p:cNvSpPr>
          <p:nvPr>
            <p:ph idx="1"/>
          </p:nvPr>
        </p:nvSpPr>
        <p:spPr>
          <a:xfrm>
            <a:off x="628650" y="1552575"/>
            <a:ext cx="7886700" cy="4325712"/>
          </a:xfrm>
        </p:spPr>
        <p:txBody>
          <a:bodyPr>
            <a:normAutofit lnSpcReduction="10000"/>
          </a:bodyPr>
          <a:lstStyle/>
          <a:p>
            <a:pPr marL="0" indent="0">
              <a:buNone/>
            </a:pPr>
            <a:r>
              <a:rPr lang="en-US" dirty="0"/>
              <a:t>“…State and federal agencies, including the State Attorneys General, the Federal Trade Commission and the SEC are investigating events related to the Data Breach, including how it occurred, its consequences and our responses. Although we are cooperating in these investigations, </a:t>
            </a:r>
            <a:r>
              <a:rPr lang="en-US" b="1" dirty="0">
                <a:solidFill>
                  <a:srgbClr val="C00000"/>
                </a:solidFill>
              </a:rPr>
              <a:t>we may be subject to fines or other obligations. While a loss from these matters is reasonably possible, we cannot reasonably estimate a range of possible losses...we do not believe that a loss from these matters is probable; therefore, we have not recorded a loss contingency liability </a:t>
            </a:r>
            <a:r>
              <a:rPr lang="en-US" dirty="0"/>
              <a:t>for litigation, claims and governmental investigations in 2013.”</a:t>
            </a:r>
            <a:endParaRPr lang="en-US" dirty="0"/>
          </a:p>
        </p:txBody>
      </p:sp>
    </p:spTree>
    <p:extLst>
      <p:ext uri="{BB962C8B-B14F-4D97-AF65-F5344CB8AC3E}">
        <p14:creationId xmlns:p14="http://schemas.microsoft.com/office/powerpoint/2010/main" val="2687624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Contingent liabilities - FASB</a:t>
            </a:r>
            <a:endParaRPr lang="en-US" dirty="0"/>
          </a:p>
        </p:txBody>
      </p:sp>
      <p:sp>
        <p:nvSpPr>
          <p:cNvPr id="3" name="Content Placeholder 2"/>
          <p:cNvSpPr>
            <a:spLocks noGrp="1"/>
          </p:cNvSpPr>
          <p:nvPr>
            <p:ph idx="1"/>
          </p:nvPr>
        </p:nvSpPr>
        <p:spPr>
          <a:xfrm>
            <a:off x="628650" y="1495643"/>
            <a:ext cx="7886700" cy="4382644"/>
          </a:xfrm>
        </p:spPr>
        <p:txBody>
          <a:bodyPr>
            <a:normAutofit fontScale="92500"/>
          </a:bodyPr>
          <a:lstStyle/>
          <a:p>
            <a:pPr marL="742950" indent="-742950">
              <a:buFont typeface="+mj-lt"/>
              <a:buAutoNum type="arabicPeriod"/>
            </a:pPr>
            <a:r>
              <a:rPr lang="en-US" sz="3600" dirty="0" smtClean="0"/>
              <a:t>Accrue </a:t>
            </a:r>
            <a:r>
              <a:rPr lang="en-US" sz="3600" dirty="0"/>
              <a:t>if the loss/expense is </a:t>
            </a:r>
            <a:r>
              <a:rPr lang="en-US" sz="3600" i="1" dirty="0"/>
              <a:t>probable</a:t>
            </a:r>
            <a:r>
              <a:rPr lang="en-US" sz="3600" dirty="0"/>
              <a:t> AND the amount can be </a:t>
            </a:r>
            <a:r>
              <a:rPr lang="en-US" sz="3600" i="1" dirty="0"/>
              <a:t>reasonably estimated</a:t>
            </a:r>
            <a:r>
              <a:rPr lang="en-US" sz="3600" dirty="0"/>
              <a:t>.</a:t>
            </a:r>
          </a:p>
          <a:p>
            <a:pPr marL="742950" indent="-742950">
              <a:buFont typeface="+mj-lt"/>
              <a:buAutoNum type="arabicPeriod"/>
            </a:pPr>
            <a:r>
              <a:rPr lang="en-US" sz="3600" dirty="0" smtClean="0"/>
              <a:t>Disclose </a:t>
            </a:r>
            <a:r>
              <a:rPr lang="en-US" sz="3600" dirty="0"/>
              <a:t>if it is </a:t>
            </a:r>
            <a:r>
              <a:rPr lang="en-US" sz="3600" i="1" dirty="0"/>
              <a:t>reasonably possible</a:t>
            </a:r>
            <a:r>
              <a:rPr lang="en-US" sz="3600" dirty="0"/>
              <a:t> (less than probable but more than remote) that a loss/expense will occur.</a:t>
            </a:r>
          </a:p>
          <a:p>
            <a:pPr marL="742950" indent="-742950">
              <a:buFont typeface="+mj-lt"/>
              <a:buAutoNum type="arabicPeriod"/>
            </a:pPr>
            <a:r>
              <a:rPr lang="en-US" sz="3600" dirty="0" smtClean="0"/>
              <a:t>If </a:t>
            </a:r>
            <a:r>
              <a:rPr lang="en-US" sz="3600" dirty="0"/>
              <a:t>the loss/expense is unlikely to occur, there is no need to report or disclose.</a:t>
            </a:r>
          </a:p>
        </p:txBody>
      </p:sp>
    </p:spTree>
    <p:extLst>
      <p:ext uri="{BB962C8B-B14F-4D97-AF65-F5344CB8AC3E}">
        <p14:creationId xmlns:p14="http://schemas.microsoft.com/office/powerpoint/2010/main" val="33557790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Explanation</a:t>
            </a:r>
            <a:endParaRPr lang="en-US" dirty="0"/>
          </a:p>
        </p:txBody>
      </p:sp>
      <p:sp>
        <p:nvSpPr>
          <p:cNvPr id="3" name="Content Placeholder 2"/>
          <p:cNvSpPr>
            <a:spLocks noGrp="1"/>
          </p:cNvSpPr>
          <p:nvPr>
            <p:ph idx="1"/>
          </p:nvPr>
        </p:nvSpPr>
        <p:spPr>
          <a:xfrm>
            <a:off x="628650" y="1495643"/>
            <a:ext cx="7886700" cy="4382644"/>
          </a:xfrm>
        </p:spPr>
        <p:txBody>
          <a:bodyPr>
            <a:normAutofit fontScale="77500" lnSpcReduction="20000"/>
          </a:bodyPr>
          <a:lstStyle/>
          <a:p>
            <a:pPr marL="0" indent="0">
              <a:buNone/>
            </a:pPr>
            <a:r>
              <a:rPr lang="en-US" sz="3600" dirty="0"/>
              <a:t>What we see in the excerpts from its 10-K is that Target Corporation is acknowledging at least three </a:t>
            </a:r>
            <a:r>
              <a:rPr lang="en-US" sz="3600" i="1" dirty="0"/>
              <a:t>possible</a:t>
            </a:r>
            <a:r>
              <a:rPr lang="en-US" sz="3600" dirty="0"/>
              <a:t> liabilities resulting from this data breach:</a:t>
            </a:r>
          </a:p>
          <a:p>
            <a:pPr marL="742950" indent="-742950">
              <a:buFont typeface="+mj-lt"/>
              <a:buAutoNum type="arabicPeriod"/>
            </a:pPr>
            <a:r>
              <a:rPr lang="en-US" sz="3600" dirty="0" smtClean="0"/>
              <a:t>A </a:t>
            </a:r>
            <a:r>
              <a:rPr lang="en-US" sz="3600" dirty="0"/>
              <a:t>liability to the credit card companies for the expenses associated with </a:t>
            </a:r>
            <a:r>
              <a:rPr lang="en-US" sz="3600" b="1" dirty="0"/>
              <a:t>credit card reissuance and other operating expenses</a:t>
            </a:r>
            <a:r>
              <a:rPr lang="en-US" sz="3600" dirty="0"/>
              <a:t>;</a:t>
            </a:r>
          </a:p>
          <a:p>
            <a:pPr marL="742950" indent="-742950">
              <a:buFont typeface="+mj-lt"/>
              <a:buAutoNum type="arabicPeriod"/>
            </a:pPr>
            <a:r>
              <a:rPr lang="en-US" sz="3600" dirty="0" smtClean="0"/>
              <a:t>A </a:t>
            </a:r>
            <a:r>
              <a:rPr lang="en-US" sz="3600" dirty="0"/>
              <a:t>liability to the credit card companies for the </a:t>
            </a:r>
            <a:r>
              <a:rPr lang="en-US" sz="3600" b="1" dirty="0"/>
              <a:t>losses resulting from fraudulent use of the stolen credit card information</a:t>
            </a:r>
            <a:r>
              <a:rPr lang="en-US" sz="3600" dirty="0"/>
              <a:t>; and</a:t>
            </a:r>
          </a:p>
          <a:p>
            <a:pPr marL="742950" indent="-742950">
              <a:buFont typeface="+mj-lt"/>
              <a:buAutoNum type="arabicPeriod"/>
            </a:pPr>
            <a:r>
              <a:rPr lang="en-US" sz="3600" dirty="0" smtClean="0"/>
              <a:t>A </a:t>
            </a:r>
            <a:r>
              <a:rPr lang="en-US" sz="3600" dirty="0"/>
              <a:t>liability for </a:t>
            </a:r>
            <a:r>
              <a:rPr lang="en-US" sz="3600" b="1" dirty="0"/>
              <a:t>fines or other obligations from regulatory agencies</a:t>
            </a:r>
            <a:r>
              <a:rPr lang="en-US" sz="3600" dirty="0"/>
              <a:t>.</a:t>
            </a:r>
          </a:p>
        </p:txBody>
      </p:sp>
    </p:spTree>
    <p:extLst>
      <p:ext uri="{BB962C8B-B14F-4D97-AF65-F5344CB8AC3E}">
        <p14:creationId xmlns:p14="http://schemas.microsoft.com/office/powerpoint/2010/main" val="33557790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Credit card reissuance </a:t>
            </a:r>
            <a:r>
              <a:rPr lang="en-US" b="1" i="1" dirty="0" smtClean="0"/>
              <a:t>expenses</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lvl="0" indent="0">
              <a:lnSpc>
                <a:spcPct val="100000"/>
              </a:lnSpc>
              <a:spcBef>
                <a:spcPts val="0"/>
              </a:spcBef>
              <a:buNone/>
            </a:pPr>
            <a:r>
              <a:rPr lang="en-US" sz="3600" dirty="0" smtClean="0"/>
              <a:t>The </a:t>
            </a:r>
            <a:r>
              <a:rPr lang="en-US" sz="3600" dirty="0"/>
              <a:t>loss related to credit card reissuance is both “probable” and the amount is reasonably estimable</a:t>
            </a:r>
            <a:r>
              <a:rPr lang="en-US" sz="3600" dirty="0" smtClean="0"/>
              <a:t>.</a:t>
            </a:r>
            <a:endParaRPr lang="en-US" sz="4000" dirty="0"/>
          </a:p>
        </p:txBody>
      </p:sp>
    </p:spTree>
    <p:extLst>
      <p:ext uri="{BB962C8B-B14F-4D97-AF65-F5344CB8AC3E}">
        <p14:creationId xmlns:p14="http://schemas.microsoft.com/office/powerpoint/2010/main" val="33557790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Fraudulent use of stolen credit card information losses</a:t>
            </a:r>
            <a:endParaRPr lang="en-US" dirty="0"/>
          </a:p>
        </p:txBody>
      </p:sp>
      <p:sp>
        <p:nvSpPr>
          <p:cNvPr id="3" name="Content Placeholder 2"/>
          <p:cNvSpPr>
            <a:spLocks noGrp="1"/>
          </p:cNvSpPr>
          <p:nvPr>
            <p:ph idx="1"/>
          </p:nvPr>
        </p:nvSpPr>
        <p:spPr>
          <a:xfrm>
            <a:off x="219075" y="1495643"/>
            <a:ext cx="8296275" cy="4382644"/>
          </a:xfrm>
        </p:spPr>
        <p:txBody>
          <a:bodyPr>
            <a:normAutofit/>
          </a:bodyPr>
          <a:lstStyle/>
          <a:p>
            <a:pPr marL="0" lvl="0" indent="0">
              <a:lnSpc>
                <a:spcPct val="100000"/>
              </a:lnSpc>
              <a:spcBef>
                <a:spcPts val="0"/>
              </a:spcBef>
              <a:buNone/>
            </a:pPr>
            <a:r>
              <a:rPr lang="en-US" sz="3600" dirty="0" smtClean="0"/>
              <a:t>Losses </a:t>
            </a:r>
            <a:r>
              <a:rPr lang="en-US" sz="3600" dirty="0"/>
              <a:t>from the fraudulent use of the stolen credit card information are probable, the amount of these losses cannot be </a:t>
            </a:r>
            <a:r>
              <a:rPr lang="en-US" sz="3600" dirty="0" smtClean="0"/>
              <a:t>reasonably estimated</a:t>
            </a:r>
            <a:r>
              <a:rPr lang="en-US" sz="3600" dirty="0"/>
              <a:t>.  </a:t>
            </a:r>
            <a:r>
              <a:rPr lang="en-US" sz="3600" dirty="0" smtClean="0"/>
              <a:t>Therefore no </a:t>
            </a:r>
            <a:r>
              <a:rPr lang="en-US" sz="3600" dirty="0"/>
              <a:t>accrual for these potential losses in the fourth quarter of 2014. </a:t>
            </a:r>
            <a:endParaRPr lang="en-US" sz="4000" dirty="0"/>
          </a:p>
        </p:txBody>
      </p:sp>
    </p:spTree>
    <p:extLst>
      <p:ext uri="{BB962C8B-B14F-4D97-AF65-F5344CB8AC3E}">
        <p14:creationId xmlns:p14="http://schemas.microsoft.com/office/powerpoint/2010/main" val="33557790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dirty="0"/>
              <a:t>Fines or other obligations</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lvl="0" indent="0">
              <a:lnSpc>
                <a:spcPct val="110000"/>
              </a:lnSpc>
              <a:spcBef>
                <a:spcPts val="0"/>
              </a:spcBef>
              <a:buNone/>
            </a:pPr>
            <a:r>
              <a:rPr lang="en-US" sz="3600" dirty="0" smtClean="0"/>
              <a:t>Fines </a:t>
            </a:r>
            <a:r>
              <a:rPr lang="en-US" sz="3600" dirty="0"/>
              <a:t>or other penalties from regulatory bodies are reasonably possible but the amount of such penalties is not reasonably estimable.  Therefore, Target only discloses the possibility of </a:t>
            </a:r>
            <a:r>
              <a:rPr lang="en-US" sz="3600" dirty="0" smtClean="0"/>
              <a:t>fines.</a:t>
            </a:r>
            <a:endParaRPr lang="en-US" sz="4000" dirty="0"/>
          </a:p>
        </p:txBody>
      </p:sp>
    </p:spTree>
    <p:extLst>
      <p:ext uri="{BB962C8B-B14F-4D97-AF65-F5344CB8AC3E}">
        <p14:creationId xmlns:p14="http://schemas.microsoft.com/office/powerpoint/2010/main" val="11258193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smtClean="0">
                <a:latin typeface="Courier"/>
                <a:cs typeface="Courier"/>
              </a:rPr>
              <a:t>For additional news stories to use in the accounting classroom, see the Accounting in the </a:t>
            </a:r>
            <a:r>
              <a:rPr lang="en-US" sz="2000" dirty="0">
                <a:latin typeface="Courier"/>
                <a:cs typeface="Courier"/>
              </a:rPr>
              <a:t>Headlines blog at </a:t>
            </a:r>
            <a:r>
              <a:rPr lang="en-US" sz="2000" dirty="0">
                <a:latin typeface="Courier"/>
                <a:cs typeface="Courier"/>
                <a:hlinkClick r:id="rId2"/>
              </a:rPr>
              <a:t>http://accountingintheheadlines.com</a:t>
            </a:r>
            <a:r>
              <a:rPr lang="en-US" sz="2000" dirty="0" smtClean="0">
                <a:latin typeface="Courier"/>
                <a:cs typeface="Courier"/>
                <a:hlinkClick r:id="rId2"/>
              </a:rPr>
              <a:t>/</a:t>
            </a:r>
            <a:r>
              <a:rPr lang="en-US" sz="2000" dirty="0" smtClean="0">
                <a:latin typeface="Courier"/>
                <a:cs typeface="Courier"/>
              </a:rPr>
              <a:t> </a:t>
            </a: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000" dirty="0" smtClean="0">
                <a:latin typeface="Courier"/>
                <a:cs typeface="Courier"/>
              </a:rPr>
              <a:t>Related video resources can </a:t>
            </a:r>
            <a:r>
              <a:rPr lang="en-US" sz="2000" dirty="0">
                <a:latin typeface="Courier"/>
                <a:cs typeface="Courier"/>
              </a:rPr>
              <a:t>be found at </a:t>
            </a:r>
            <a:r>
              <a:rPr lang="en-US" sz="2000" dirty="0">
                <a:latin typeface="Courier"/>
                <a:cs typeface="Courier"/>
                <a:hlinkClick r:id="rId3"/>
              </a:rPr>
              <a:t>http://www.youtube.com/user/</a:t>
            </a:r>
            <a:r>
              <a:rPr lang="en-US" sz="2000" dirty="0" smtClean="0">
                <a:latin typeface="Courier"/>
                <a:cs typeface="Courier"/>
                <a:hlinkClick r:id="rId3"/>
              </a:rPr>
              <a:t>accountingheadlines</a:t>
            </a:r>
            <a:r>
              <a:rPr lang="en-US" sz="2400" dirty="0">
                <a:latin typeface="Courier"/>
                <a:cs typeface="Courier"/>
              </a:rPr>
              <a:t> </a:t>
            </a:r>
            <a:r>
              <a:rPr lang="en-US" sz="2400" dirty="0" smtClean="0">
                <a:latin typeface="Courier"/>
                <a:cs typeface="Courier"/>
              </a:rPr>
              <a:t/>
            </a:r>
            <a:br>
              <a:rPr lang="en-US" sz="2400" dirty="0" smtClean="0">
                <a:latin typeface="Courier"/>
                <a:cs typeface="Courier"/>
              </a:rPr>
            </a:br>
            <a:r>
              <a:rPr lang="en-US" sz="2400" dirty="0">
                <a:latin typeface="Courier"/>
                <a:cs typeface="Courier"/>
              </a:rPr>
              <a:t/>
            </a:r>
            <a:br>
              <a:rPr lang="en-US" sz="2400" dirty="0">
                <a:latin typeface="Courier"/>
                <a:cs typeface="Courier"/>
              </a:rPr>
            </a:br>
            <a:r>
              <a:rPr lang="en-US" sz="2400" dirty="0" smtClean="0">
                <a:latin typeface="Courier"/>
                <a:cs typeface="Courier"/>
              </a:rPr>
              <a:t>Questions or comments? </a:t>
            </a:r>
            <a:r>
              <a:rPr lang="en-US" sz="2000" dirty="0" smtClean="0">
                <a:latin typeface="Courier"/>
                <a:cs typeface="Courier"/>
              </a:rPr>
              <a:t>Contact Dr. Wendy Tietz at </a:t>
            </a:r>
            <a:r>
              <a:rPr lang="en-US" sz="2000" dirty="0" smtClean="0">
                <a:latin typeface="Courier"/>
                <a:cs typeface="Courier"/>
                <a:hlinkClick r:id="rId4"/>
              </a:rPr>
              <a:t>wtietz@kent.edu</a:t>
            </a:r>
            <a:r>
              <a:rPr lang="en-US" sz="2000" dirty="0" smtClean="0">
                <a:latin typeface="Courier"/>
                <a:cs typeface="Courier"/>
              </a:rPr>
              <a:t>  </a:t>
            </a:r>
            <a:endParaRPr lang="en-US" sz="2000" dirty="0">
              <a:latin typeface="Courier"/>
              <a:cs typeface="Courier"/>
            </a:endParaRPr>
          </a:p>
        </p:txBody>
      </p:sp>
    </p:spTree>
    <p:extLst>
      <p:ext uri="{BB962C8B-B14F-4D97-AF65-F5344CB8AC3E}">
        <p14:creationId xmlns:p14="http://schemas.microsoft.com/office/powerpoint/2010/main" val="3018513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1128</TotalTime>
  <Words>580</Words>
  <Application>Microsoft Office PowerPoint</Application>
  <PresentationFormat>On-screen Show (4:3)</PresentationFormat>
  <Paragraphs>28</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Avenir Next Condensed Regular</vt:lpstr>
      <vt:lpstr>Calibri</vt:lpstr>
      <vt:lpstr>Calibri Light</vt:lpstr>
      <vt:lpstr>Courier</vt:lpstr>
      <vt:lpstr>Courier New</vt:lpstr>
      <vt:lpstr>Times New Roman</vt:lpstr>
      <vt:lpstr>Office Theme</vt:lpstr>
      <vt:lpstr>Target, Data Breach, and Contingent Liabilities</vt:lpstr>
      <vt:lpstr>10-K Minute: Target, Data Breach, and Contingent Liabilities</vt:lpstr>
      <vt:lpstr>Excerpt 1 from 2013 Target 10-K Notes to Financial Statements </vt:lpstr>
      <vt:lpstr>Excerpt 2 from 2013 Target 10-K Notes to Financial Statements </vt:lpstr>
      <vt:lpstr>Excerpt 3 from 2013 Target 10-K Notes to Financial Statements </vt:lpstr>
      <vt:lpstr>Contingent liabilities - FASB</vt:lpstr>
      <vt:lpstr>Explanation</vt:lpstr>
      <vt:lpstr>Credit card reissuance expenses</vt:lpstr>
      <vt:lpstr>Fraudulent use of stolen credit card information losses</vt:lpstr>
      <vt:lpstr>Fines or other obligations</vt:lpstr>
      <vt:lpstr>For additional news stories to use in the accounting classroom, see the Accounting in the Headlines blog at http://accountingintheheadlines.com/   Related video resources can be found at http://www.youtube.com/user/accountingheadlines   Questions or comments? Contact Dr. Wendy Tietz at wtietz@kent.edu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Wendy Tietz</cp:lastModifiedBy>
  <cp:revision>80</cp:revision>
  <dcterms:created xsi:type="dcterms:W3CDTF">2014-03-11T01:05:46Z</dcterms:created>
  <dcterms:modified xsi:type="dcterms:W3CDTF">2014-03-24T11:08:48Z</dcterms:modified>
</cp:coreProperties>
</file>