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5" r:id="rId3"/>
    <p:sldId id="266" r:id="rId4"/>
    <p:sldId id="260" r:id="rId5"/>
    <p:sldId id="262" r:id="rId6"/>
    <p:sldId id="258"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9" autoAdjust="0"/>
    <p:restoredTop sz="94660"/>
  </p:normalViewPr>
  <p:slideViewPr>
    <p:cSldViewPr snapToGrid="0">
      <p:cViewPr varScale="1">
        <p:scale>
          <a:sx n="109" d="100"/>
          <a:sy n="109" d="100"/>
        </p:scale>
        <p:origin x="90" y="7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Tree>
    <p:extLst>
      <p:ext uri="{BB962C8B-B14F-4D97-AF65-F5344CB8AC3E}">
        <p14:creationId xmlns:p14="http://schemas.microsoft.com/office/powerpoint/2010/main" val="9512451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Tree>
    <p:extLst>
      <p:ext uri="{BB962C8B-B14F-4D97-AF65-F5344CB8AC3E}">
        <p14:creationId xmlns:p14="http://schemas.microsoft.com/office/powerpoint/2010/main" val="21268432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2014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3"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p.me/p3NlXE-6B" TargetMode="Externa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user/accountingheadlines"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 Id="rId4" Type="http://schemas.openxmlformats.org/officeDocument/2006/relationships/hyperlink" Target="mailto:wtietz@kent.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4064" y="1916723"/>
            <a:ext cx="8785636" cy="3877408"/>
          </a:xfrm>
        </p:spPr>
        <p:txBody>
          <a:bodyPr>
            <a:noAutofit/>
          </a:bodyPr>
          <a:lstStyle/>
          <a:p>
            <a:pPr>
              <a:lnSpc>
                <a:spcPct val="119000"/>
              </a:lnSpc>
              <a:spcBef>
                <a:spcPts val="0"/>
              </a:spcBef>
              <a:spcAft>
                <a:spcPts val="600"/>
              </a:spcAft>
            </a:pPr>
            <a:r>
              <a:rPr lang="en-US" b="1" kern="1400" dirty="0">
                <a:solidFill>
                  <a:srgbClr val="000000"/>
                </a:solidFill>
                <a:effectLst>
                  <a:outerShdw blurRad="38100" dist="19050" dir="2700000" algn="tl">
                    <a:srgbClr val="000000">
                      <a:alpha val="39000"/>
                    </a:srgbClr>
                  </a:outerShdw>
                </a:effectLst>
                <a:latin typeface="Courier New" panose="02070309020205020404" pitchFamily="49" charset="0"/>
              </a:rPr>
              <a:t>How would Crocs recognize the preferred stock issued to Blackstone Group?</a:t>
            </a:r>
            <a:endParaRPr lang="en-US" sz="1800" kern="1400" dirty="0">
              <a:solidFill>
                <a:srgbClr val="000000"/>
              </a:solidFill>
            </a:endParaRPr>
          </a:p>
        </p:txBody>
      </p:sp>
      <p:sp>
        <p:nvSpPr>
          <p:cNvPr id="5" name="Text Placeholder 4"/>
          <p:cNvSpPr>
            <a:spLocks noGrp="1"/>
          </p:cNvSpPr>
          <p:nvPr>
            <p:ph type="body" idx="1"/>
          </p:nvPr>
        </p:nvSpPr>
        <p:spPr>
          <a:xfrm>
            <a:off x="244063" y="6034440"/>
            <a:ext cx="4729276" cy="700587"/>
          </a:xfrm>
        </p:spPr>
        <p:txBody>
          <a:bodyPr>
            <a:normAutofit/>
          </a:bodyPr>
          <a:lstStyle/>
          <a:p>
            <a:r>
              <a:rPr lang="en-US" dirty="0" smtClean="0">
                <a:solidFill>
                  <a:schemeClr val="tx1">
                    <a:lumMod val="50000"/>
                    <a:lumOff val="50000"/>
                  </a:schemeClr>
                </a:solidFill>
                <a:hlinkClick r:id="rId2"/>
              </a:rPr>
              <a:t>Original blog posting (March 3, 2014)</a:t>
            </a:r>
            <a:endParaRPr lang="en-US" dirty="0" smtClean="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1692" y="365126"/>
            <a:ext cx="8163658" cy="832303"/>
          </a:xfrm>
        </p:spPr>
        <p:txBody>
          <a:bodyPr>
            <a:normAutofit fontScale="90000"/>
          </a:bodyPr>
          <a:lstStyle/>
          <a:p>
            <a:r>
              <a:rPr lang="en-US" dirty="0" smtClean="0"/>
              <a:t>Crocs will be issuing $200 million of preferred stock</a:t>
            </a:r>
            <a:endParaRPr lang="en-US" dirty="0"/>
          </a:p>
        </p:txBody>
      </p:sp>
      <p:sp>
        <p:nvSpPr>
          <p:cNvPr id="5" name="Content Placeholder 4"/>
          <p:cNvSpPr>
            <a:spLocks noGrp="1"/>
          </p:cNvSpPr>
          <p:nvPr>
            <p:ph idx="1"/>
          </p:nvPr>
        </p:nvSpPr>
        <p:spPr>
          <a:xfrm>
            <a:off x="628650" y="1573823"/>
            <a:ext cx="3812721" cy="4304464"/>
          </a:xfrm>
        </p:spPr>
        <p:txBody>
          <a:bodyPr>
            <a:normAutofit/>
          </a:bodyPr>
          <a:lstStyle/>
          <a:p>
            <a:r>
              <a:rPr lang="en-US" dirty="0" smtClean="0"/>
              <a:t>Blackstone Group investing $200 million</a:t>
            </a:r>
          </a:p>
          <a:p>
            <a:r>
              <a:rPr lang="en-US" dirty="0" smtClean="0"/>
              <a:t>Par value of preferred stock is $0.001 per share</a:t>
            </a:r>
          </a:p>
        </p:txBody>
      </p:sp>
      <p:pic>
        <p:nvPicPr>
          <p:cNvPr id="14" name="Picture Placeholder 13"/>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7735" r="17735"/>
          <a:stretch>
            <a:fillRect/>
          </a:stretch>
        </p:blipFill>
        <p:spPr/>
      </p:pic>
    </p:spTree>
    <p:extLst>
      <p:ext uri="{BB962C8B-B14F-4D97-AF65-F5344CB8AC3E}">
        <p14:creationId xmlns:p14="http://schemas.microsoft.com/office/powerpoint/2010/main" val="30364504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4000" dirty="0"/>
              <a:t>What price per share would Blackstone Group be paying per share of Crocs’ preferred stock?</a:t>
            </a:r>
          </a:p>
        </p:txBody>
      </p:sp>
    </p:spTree>
    <p:extLst>
      <p:ext uri="{BB962C8B-B14F-4D97-AF65-F5344CB8AC3E}">
        <p14:creationId xmlns:p14="http://schemas.microsoft.com/office/powerpoint/2010/main" val="42012761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4000" dirty="0"/>
              <a:t>For the sake of this exercise, assume that all of the preferred shares are purchased by Blackstone Group on January 15, 2014.  What journal entry would Crocs prepare to recognize this issuance of preferred stock?</a:t>
            </a:r>
          </a:p>
        </p:txBody>
      </p:sp>
    </p:spTree>
    <p:extLst>
      <p:ext uri="{BB962C8B-B14F-4D97-AF65-F5344CB8AC3E}">
        <p14:creationId xmlns:p14="http://schemas.microsoft.com/office/powerpoint/2010/main" val="7994834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3</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3600" dirty="0"/>
              <a:t>What is the impact of this preferred stock issuance on Crocs’ assets, liabilities, and stockholders’ equity?</a:t>
            </a:r>
          </a:p>
        </p:txBody>
      </p:sp>
    </p:spTree>
    <p:extLst>
      <p:ext uri="{BB962C8B-B14F-4D97-AF65-F5344CB8AC3E}">
        <p14:creationId xmlns:p14="http://schemas.microsoft.com/office/powerpoint/2010/main" val="7994834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Recap</a:t>
            </a:r>
            <a:endParaRPr lang="en-US" dirty="0"/>
          </a:p>
        </p:txBody>
      </p:sp>
      <p:sp>
        <p:nvSpPr>
          <p:cNvPr id="3" name="Content Placeholder 2"/>
          <p:cNvSpPr>
            <a:spLocks noGrp="1"/>
          </p:cNvSpPr>
          <p:nvPr>
            <p:ph idx="1"/>
          </p:nvPr>
        </p:nvSpPr>
        <p:spPr/>
        <p:txBody>
          <a:bodyPr>
            <a:normAutofit/>
          </a:bodyPr>
          <a:lstStyle/>
          <a:p>
            <a:pPr marL="514350" lvl="0" indent="-514350">
              <a:buFont typeface="+mj-lt"/>
              <a:buAutoNum type="arabicPeriod"/>
            </a:pPr>
            <a:r>
              <a:rPr lang="en-US" dirty="0"/>
              <a:t>What price per share would Blackstone Group be paying per share of Crocs’ preferred stock?</a:t>
            </a:r>
          </a:p>
          <a:p>
            <a:pPr marL="514350" lvl="0" indent="-514350">
              <a:buFont typeface="+mj-lt"/>
              <a:buAutoNum type="arabicPeriod"/>
            </a:pPr>
            <a:r>
              <a:rPr lang="en-US" dirty="0"/>
              <a:t>For the sake of this exercise, assume that all of the preferred shares are purchased by Blackstone Group on January 15, 2014.  What journal entry would Crocs prepare to recognize this issuance of preferred stock?</a:t>
            </a:r>
          </a:p>
          <a:p>
            <a:pPr marL="514350" lvl="0" indent="-514350">
              <a:buFont typeface="+mj-lt"/>
              <a:buAutoNum type="arabicPeriod"/>
            </a:pPr>
            <a:r>
              <a:rPr lang="en-US" dirty="0"/>
              <a:t>What is the impact of this preferred stock issuance on Crocs’ assets, liabilities, and stockholders’ equity?</a:t>
            </a:r>
          </a:p>
        </p:txBody>
      </p:sp>
    </p:spTree>
    <p:extLst>
      <p:ext uri="{BB962C8B-B14F-4D97-AF65-F5344CB8AC3E}">
        <p14:creationId xmlns:p14="http://schemas.microsoft.com/office/powerpoint/2010/main" val="32722570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000" dirty="0" smtClean="0">
                <a:latin typeface="Courier"/>
                <a:cs typeface="Courier"/>
              </a:rPr>
              <a:t>Related video resources can </a:t>
            </a:r>
            <a:r>
              <a:rPr lang="en-US" sz="2000" dirty="0">
                <a:latin typeface="Courier"/>
                <a:cs typeface="Courier"/>
              </a:rPr>
              <a:t>be found at </a:t>
            </a:r>
            <a:r>
              <a:rPr lang="en-US" sz="2000" dirty="0">
                <a:latin typeface="Courier"/>
                <a:cs typeface="Courier"/>
                <a:hlinkClick r:id="rId3"/>
              </a:rPr>
              <a:t>http://www.youtube.com/user/</a:t>
            </a:r>
            <a:r>
              <a:rPr lang="en-US" sz="2000" dirty="0" smtClean="0">
                <a:latin typeface="Courier"/>
                <a:cs typeface="Courier"/>
                <a:hlinkClick r:id="rId3"/>
              </a:rPr>
              <a:t>accountingheadlines</a:t>
            </a:r>
            <a:r>
              <a:rPr lang="en-US" sz="2400" dirty="0">
                <a:latin typeface="Courier"/>
                <a:cs typeface="Courier"/>
              </a:rPr>
              <a:t> </a:t>
            </a:r>
            <a:r>
              <a:rPr lang="en-US" sz="2400" dirty="0" smtClean="0">
                <a:latin typeface="Courier"/>
                <a:cs typeface="Courier"/>
              </a:rPr>
              <a:t/>
            </a:r>
            <a:br>
              <a:rPr lang="en-US" sz="2400" dirty="0" smtClean="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4"/>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p14="http://schemas.microsoft.com/office/powerpoint/2010/main" val="301851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1958</TotalTime>
  <Words>232</Words>
  <Application>Microsoft Office PowerPoint</Application>
  <PresentationFormat>On-screen Show (4:3)</PresentationFormat>
  <Paragraphs>16</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Avenir Next Condensed Regular</vt:lpstr>
      <vt:lpstr>Calibri</vt:lpstr>
      <vt:lpstr>Calibri Light</vt:lpstr>
      <vt:lpstr>Courier</vt:lpstr>
      <vt:lpstr>Courier New</vt:lpstr>
      <vt:lpstr>Office Theme</vt:lpstr>
      <vt:lpstr>How would Crocs recognize the preferred stock issued to Blackstone Group?</vt:lpstr>
      <vt:lpstr>Crocs will be issuing $200 million of preferred stock</vt:lpstr>
      <vt:lpstr>Question 1</vt:lpstr>
      <vt:lpstr>Question 2</vt:lpstr>
      <vt:lpstr>Question 3</vt:lpstr>
      <vt:lpstr>Question Recap</vt:lpstr>
      <vt:lpstr>For additional news stories to use in the accounting classroom, see the Accounting in the Headlines blog at http://accountingintheheadlines.com/   Related video resources can be found at http://www.youtube.com/user/accountingheadlines   Questions or comments? Contact Dr. Wendy Tietz at wtietz@kent.edu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Wendy Tietz</cp:lastModifiedBy>
  <cp:revision>32</cp:revision>
  <dcterms:created xsi:type="dcterms:W3CDTF">2013-12-30T14:30:19Z</dcterms:created>
  <dcterms:modified xsi:type="dcterms:W3CDTF">2014-01-09T12:52:23Z</dcterms:modified>
</cp:coreProperties>
</file>