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5" r:id="rId5"/>
    <p:sldId id="266" r:id="rId6"/>
    <p:sldId id="267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8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2264545"/>
            <a:ext cx="7893247" cy="3271172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does the SEC allege that Diamond Foods fraudulently increase earnings?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hlinkClick r:id="rId2"/>
              </a:rPr>
              <a:t>(February</a:t>
            </a:r>
            <a:r>
              <a:rPr lang="en-US" dirty="0" smtClean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>19</a:t>
            </a:r>
            <a:r>
              <a:rPr lang="en-US" dirty="0" smtClean="0">
                <a:hlinkClick r:id="rId2"/>
              </a:rPr>
              <a:t>, </a:t>
            </a:r>
            <a:r>
              <a:rPr lang="en-US" dirty="0" smtClean="0">
                <a:hlinkClick r:id="rId2"/>
              </a:rPr>
              <a:t>2014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8000" y="499261"/>
            <a:ext cx="8318500" cy="8323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SEC </a:t>
            </a:r>
            <a:r>
              <a:rPr lang="en-US" dirty="0" smtClean="0"/>
              <a:t>recently charged Diamond</a:t>
            </a:r>
            <a:r>
              <a:rPr lang="en-US" dirty="0" smtClean="0"/>
              <a:t> with </a:t>
            </a:r>
            <a:r>
              <a:rPr lang="en-US" dirty="0" smtClean="0"/>
              <a:t>misleading investors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672455"/>
            <a:ext cx="3812721" cy="430446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Cost </a:t>
            </a:r>
            <a:r>
              <a:rPr lang="en-US" dirty="0" smtClean="0"/>
              <a:t>of walnuts increased steadily in 2010 and </a:t>
            </a:r>
            <a:r>
              <a:rPr lang="en-US" dirty="0" smtClean="0"/>
              <a:t>2011</a:t>
            </a:r>
          </a:p>
          <a:p>
            <a:r>
              <a:rPr lang="en-US" dirty="0" smtClean="0"/>
              <a:t>Diamond found that it could not meet its earnings estimates as the cost of walnuts </a:t>
            </a:r>
            <a:r>
              <a:rPr lang="en-US" dirty="0" smtClean="0"/>
              <a:t>increased</a:t>
            </a:r>
          </a:p>
          <a:p>
            <a:r>
              <a:rPr lang="en-US" dirty="0" smtClean="0"/>
              <a:t>To help to meet earnings estimates, the </a:t>
            </a:r>
            <a:r>
              <a:rPr lang="en-US" dirty="0" smtClean="0"/>
              <a:t>CFO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 smtClean="0"/>
              <a:t>instructed his finance team to pay the walnut growers two special payments per year  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671" y="1730573"/>
            <a:ext cx="4018759" cy="3215007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3600" dirty="0" smtClean="0"/>
              <a:t>	Were </a:t>
            </a:r>
            <a:r>
              <a:rPr lang="en-US" sz="3600" dirty="0" smtClean="0"/>
              <a:t>the special payments to the walnut growers illegal or fraudulent?</a:t>
            </a: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3600" dirty="0" smtClean="0"/>
              <a:t>	How </a:t>
            </a:r>
            <a:r>
              <a:rPr lang="en-US" sz="3600" dirty="0" smtClean="0"/>
              <a:t>(what accounts) did Diamond book the fraudulent payments? Write the journal entry that could have been made when a payment was made to the walnut growers. If you do not know the exact account impacted, describe the account and</a:t>
            </a: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3600" dirty="0" smtClean="0"/>
              <a:t>	What </a:t>
            </a:r>
            <a:r>
              <a:rPr lang="en-US" sz="3600" dirty="0" smtClean="0"/>
              <a:t>accounts should have been impacted by the special payment to the walnut growers?</a:t>
            </a: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4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3600" dirty="0" smtClean="0"/>
              <a:t>	Do </a:t>
            </a:r>
            <a:r>
              <a:rPr lang="en-US" sz="3600" dirty="0" smtClean="0"/>
              <a:t>you think this fraud scheme could have been sustained by Diamond over several years?  Why or why not?</a:t>
            </a:r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6494"/>
            <a:ext cx="7886700" cy="832303"/>
          </a:xfrm>
        </p:spPr>
        <p:txBody>
          <a:bodyPr/>
          <a:lstStyle/>
          <a:p>
            <a:r>
              <a:rPr lang="en-US" dirty="0" smtClean="0"/>
              <a:t>Question Recap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01115"/>
            <a:ext cx="7886700" cy="4779812"/>
          </a:xfrm>
        </p:spPr>
        <p:txBody>
          <a:bodyPr>
            <a:normAutofit fontScale="77500" lnSpcReduction="20000"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en-US" sz="3600" dirty="0" smtClean="0"/>
              <a:t>Were the special payments to the walnut growers illegal or fraudulent?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smtClean="0"/>
              <a:t>How (what accounts) did Diamond book the fraudulent payments? Write the journal entry that could have been made when a payment was made to the walnut growers. If you do not know the exact account impacted, describe the account and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smtClean="0"/>
              <a:t>What accounts should have been impacted by the special payment to the walnut growers?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smtClean="0"/>
              <a:t>Do you think this fraud scheme could have been sustained by Diamond over several years?  Why or why not?</a:t>
            </a:r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976</TotalTime>
  <Words>345</Words>
  <Application>Microsoft Office PowerPoint</Application>
  <PresentationFormat>On-screen Show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 How does the SEC allege that Diamond Foods fraudulently increase earnings?     </vt:lpstr>
      <vt:lpstr>SEC recently charged Diamond with misleading investors </vt:lpstr>
      <vt:lpstr>Question 1 </vt:lpstr>
      <vt:lpstr>Question 2 </vt:lpstr>
      <vt:lpstr>Question 3 </vt:lpstr>
      <vt:lpstr>Question 4 </vt:lpstr>
      <vt:lpstr>Question Recap 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43</cp:revision>
  <dcterms:created xsi:type="dcterms:W3CDTF">2014-02-09T23:44:47Z</dcterms:created>
  <dcterms:modified xsi:type="dcterms:W3CDTF">2014-02-09T23:58:00Z</dcterms:modified>
</cp:coreProperties>
</file>